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8" r:id="rId1"/>
  </p:sldMasterIdLst>
  <p:notesMasterIdLst>
    <p:notesMasterId r:id="rId54"/>
  </p:notesMasterIdLst>
  <p:handoutMasterIdLst>
    <p:handoutMasterId r:id="rId55"/>
  </p:handoutMasterIdLst>
  <p:sldIdLst>
    <p:sldId id="256" r:id="rId2"/>
    <p:sldId id="276" r:id="rId3"/>
    <p:sldId id="277" r:id="rId4"/>
    <p:sldId id="278" r:id="rId5"/>
    <p:sldId id="274" r:id="rId6"/>
    <p:sldId id="392" r:id="rId7"/>
    <p:sldId id="279" r:id="rId8"/>
    <p:sldId id="321" r:id="rId9"/>
    <p:sldId id="281" r:id="rId10"/>
    <p:sldId id="338" r:id="rId11"/>
    <p:sldId id="322" r:id="rId12"/>
    <p:sldId id="364" r:id="rId13"/>
    <p:sldId id="326" r:id="rId14"/>
    <p:sldId id="325" r:id="rId15"/>
    <p:sldId id="327" r:id="rId16"/>
    <p:sldId id="328" r:id="rId17"/>
    <p:sldId id="330" r:id="rId18"/>
    <p:sldId id="331" r:id="rId19"/>
    <p:sldId id="332" r:id="rId20"/>
    <p:sldId id="333" r:id="rId21"/>
    <p:sldId id="334" r:id="rId22"/>
    <p:sldId id="342" r:id="rId23"/>
    <p:sldId id="344" r:id="rId24"/>
    <p:sldId id="394" r:id="rId25"/>
    <p:sldId id="395" r:id="rId26"/>
    <p:sldId id="345" r:id="rId27"/>
    <p:sldId id="346" r:id="rId28"/>
    <p:sldId id="347" r:id="rId29"/>
    <p:sldId id="399" r:id="rId30"/>
    <p:sldId id="341" r:id="rId31"/>
    <p:sldId id="320" r:id="rId32"/>
    <p:sldId id="271" r:id="rId33"/>
    <p:sldId id="284" r:id="rId34"/>
    <p:sldId id="286" r:id="rId35"/>
    <p:sldId id="268" r:id="rId36"/>
    <p:sldId id="311" r:id="rId37"/>
    <p:sldId id="396" r:id="rId38"/>
    <p:sldId id="261" r:id="rId39"/>
    <p:sldId id="307" r:id="rId40"/>
    <p:sldId id="401" r:id="rId41"/>
    <p:sldId id="280" r:id="rId42"/>
    <p:sldId id="400" r:id="rId43"/>
    <p:sldId id="350" r:id="rId44"/>
    <p:sldId id="378" r:id="rId45"/>
    <p:sldId id="312" r:id="rId46"/>
    <p:sldId id="273" r:id="rId47"/>
    <p:sldId id="290" r:id="rId48"/>
    <p:sldId id="288" r:id="rId49"/>
    <p:sldId id="267" r:id="rId50"/>
    <p:sldId id="308" r:id="rId51"/>
    <p:sldId id="309" r:id="rId52"/>
    <p:sldId id="389" r:id="rId53"/>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6" autoAdjust="0"/>
    <p:restoredTop sz="96132" autoAdjust="0"/>
  </p:normalViewPr>
  <p:slideViewPr>
    <p:cSldViewPr snapToGrid="0">
      <p:cViewPr varScale="1">
        <p:scale>
          <a:sx n="116" d="100"/>
          <a:sy n="116" d="100"/>
        </p:scale>
        <p:origin x="376" y="192"/>
      </p:cViewPr>
      <p:guideLst/>
    </p:cSldViewPr>
  </p:slideViewPr>
  <p:outlineViewPr>
    <p:cViewPr>
      <p:scale>
        <a:sx n="33" d="100"/>
        <a:sy n="33" d="100"/>
      </p:scale>
      <p:origin x="0" y="-2826"/>
    </p:cViewPr>
  </p:outlineViewPr>
  <p:notesTextViewPr>
    <p:cViewPr>
      <p:scale>
        <a:sx n="3" d="2"/>
        <a:sy n="3" d="2"/>
      </p:scale>
      <p:origin x="0" y="0"/>
    </p:cViewPr>
  </p:notesTextViewPr>
  <p:sorterViewPr>
    <p:cViewPr>
      <p:scale>
        <a:sx n="100" d="100"/>
        <a:sy n="100" d="100"/>
      </p:scale>
      <p:origin x="0" y="-699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223C878A-7586-4963-B353-0775A45B8EDA}" type="datetimeFigureOut">
              <a:rPr lang="en-NZ" smtClean="0"/>
              <a:t>15/07/2024</a:t>
            </a:fld>
            <a:endParaRPr lang="en-NZ"/>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NZ"/>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39C91BC9-49A4-4281-80C3-A34A81D7573D}" type="slidenum">
              <a:rPr lang="en-NZ" smtClean="0"/>
              <a:t>‹#›</a:t>
            </a:fld>
            <a:endParaRPr lang="en-NZ"/>
          </a:p>
        </p:txBody>
      </p:sp>
    </p:spTree>
    <p:extLst>
      <p:ext uri="{BB962C8B-B14F-4D97-AF65-F5344CB8AC3E}">
        <p14:creationId xmlns:p14="http://schemas.microsoft.com/office/powerpoint/2010/main" val="19280702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5B0E32D8-21BA-4101-B38B-E1C07A769CFC}" type="datetimeFigureOut">
              <a:rPr lang="en-NZ" smtClean="0"/>
              <a:t>15/07/2024</a:t>
            </a:fld>
            <a:endParaRPr lang="en-NZ"/>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5F20D13-9416-4603-8E47-B0FBA252A89A}" type="slidenum">
              <a:rPr lang="en-NZ" smtClean="0"/>
              <a:t>‹#›</a:t>
            </a:fld>
            <a:endParaRPr lang="en-NZ"/>
          </a:p>
        </p:txBody>
      </p:sp>
    </p:spTree>
    <p:extLst>
      <p:ext uri="{BB962C8B-B14F-4D97-AF65-F5344CB8AC3E}">
        <p14:creationId xmlns:p14="http://schemas.microsoft.com/office/powerpoint/2010/main" val="1711545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google.com/search?client=firefox-b-e&amp;sxsrf=APwXEdfEjHGwgSo6asHfI88hKDB3o8adpQ:1682045868760&amp;q=subatomic&amp;si=AMnBZoFEI0LGJdD1jElhAGFwRnmoRSSUgbMmXw0uH6Xs_SD7axxRXqVq07S8DKRG0p0hlIZ-UCqPCKZUuI9hhlJw_ZKAv60F2g%3D%3D&amp;expnd=1" TargetMode="External"/><Relationship Id="rId2" Type="http://schemas.openxmlformats.org/officeDocument/2006/relationships/slide" Target="../slides/slide45.xml"/><Relationship Id="rId1" Type="http://schemas.openxmlformats.org/officeDocument/2006/relationships/notesMaster" Target="../notesMasters/notesMaster1.xml"/><Relationship Id="rId5" Type="http://schemas.openxmlformats.org/officeDocument/2006/relationships/hyperlink" Target="https://www.google.com/search?client=firefox-b-e&amp;sxsrf=APwXEdfEjHGwgSo6asHfI88hKDB3o8adpQ:1682045868760&amp;q=tau&amp;si=AMnBZoH832ToKUOLe8JisutzGdEkBIdjZ0y49TYJ9EkjBTM-Cbd04E9n-jkfZSYFcc40bS-SJFZDClcTMjFLERYX7vFu6yyi1A%3D%3D&amp;expnd=1" TargetMode="External"/><Relationship Id="rId4" Type="http://schemas.openxmlformats.org/officeDocument/2006/relationships/hyperlink" Target="https://www.google.com/search?client=firefox-b-e&amp;sxsrf=APwXEdfEjHGwgSo6asHfI88hKDB3o8adpQ:1682045868760&amp;q=muon&amp;si=AMnBZoFyML4eMiMHeTZQESAU1BApGzEE3zGC36p-3iUPuY63NaLVHV4ip9g6ak69_JHC-NAIVPSda3x6_kgUB4Ks7uaXjSqVmA%3D%3D&amp;expnd=1"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pPr>
              <a:defRPr/>
            </a:pPr>
            <a:fld id="{116E3022-E4D1-4263-83E4-8781F940B895}" type="slidenum">
              <a:rPr lang="en-NZ" smtClean="0"/>
              <a:pPr>
                <a:defRPr/>
              </a:pPr>
              <a:t>4</a:t>
            </a:fld>
            <a:endParaRPr lang="en-NZ"/>
          </a:p>
        </p:txBody>
      </p:sp>
    </p:spTree>
    <p:extLst>
      <p:ext uri="{BB962C8B-B14F-4D97-AF65-F5344CB8AC3E}">
        <p14:creationId xmlns:p14="http://schemas.microsoft.com/office/powerpoint/2010/main" val="2667120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EC5F97D4-CE9A-4F87-AC9E-90B7E8365C3F}" type="slidenum">
              <a:rPr lang="en-GB" smtClean="0"/>
              <a:pPr/>
              <a:t>16</a:t>
            </a:fld>
            <a:endParaRPr lang="en-GB"/>
          </a:p>
        </p:txBody>
      </p:sp>
    </p:spTree>
    <p:extLst>
      <p:ext uri="{BB962C8B-B14F-4D97-AF65-F5344CB8AC3E}">
        <p14:creationId xmlns:p14="http://schemas.microsoft.com/office/powerpoint/2010/main" val="1054618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NZ" altLang="en-US" dirty="0"/>
              <a:t>The unexplored parts on the map started to shrink and it was the Antarctic what represented the biggest challenge. The idea was still to put national flags on this continent, even when Cook destroyed the idea as mentioned before.</a:t>
            </a:r>
          </a:p>
          <a:p>
            <a:r>
              <a:rPr lang="en-NZ" altLang="en-US" dirty="0"/>
              <a:t>The sealers and whalers were cautious not to reveal their maps – because the hunting grounds were too valuable.</a:t>
            </a:r>
          </a:p>
          <a:p>
            <a:r>
              <a:rPr lang="en-NZ" altLang="en-US" dirty="0"/>
              <a:t>What brings us to the next slide: interests in the Antarctic.</a:t>
            </a:r>
          </a:p>
          <a:p>
            <a:endParaRPr lang="en-NZ" altLang="en-US" dirty="0"/>
          </a:p>
        </p:txBody>
      </p:sp>
      <p:sp>
        <p:nvSpPr>
          <p:cNvPr id="4" name="Slide Number Placeholder 3"/>
          <p:cNvSpPr>
            <a:spLocks noGrp="1"/>
          </p:cNvSpPr>
          <p:nvPr>
            <p:ph type="sldNum" sz="quarter" idx="5"/>
          </p:nvPr>
        </p:nvSpPr>
        <p:spPr/>
        <p:txBody>
          <a:bodyPr/>
          <a:lstStyle/>
          <a:p>
            <a:pPr>
              <a:defRPr/>
            </a:pPr>
            <a:fld id="{E2D86ACD-9240-40A3-9F8E-46AEB3DC62CB}" type="slidenum">
              <a:rPr lang="en-NZ" smtClean="0"/>
              <a:pPr>
                <a:defRPr/>
              </a:pPr>
              <a:t>17</a:t>
            </a:fld>
            <a:endParaRPr lang="en-NZ"/>
          </a:p>
        </p:txBody>
      </p:sp>
    </p:spTree>
    <p:extLst>
      <p:ext uri="{BB962C8B-B14F-4D97-AF65-F5344CB8AC3E}">
        <p14:creationId xmlns:p14="http://schemas.microsoft.com/office/powerpoint/2010/main" val="2986755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pPr>
              <a:defRPr/>
            </a:pPr>
            <a:fld id="{E51BDE2E-CD6F-40C1-B0EF-08B98297616B}" type="slidenum">
              <a:rPr lang="en-NZ" smtClean="0"/>
              <a:pPr>
                <a:defRPr/>
              </a:pPr>
              <a:t>18</a:t>
            </a:fld>
            <a:endParaRPr lang="en-NZ"/>
          </a:p>
        </p:txBody>
      </p:sp>
    </p:spTree>
    <p:extLst>
      <p:ext uri="{BB962C8B-B14F-4D97-AF65-F5344CB8AC3E}">
        <p14:creationId xmlns:p14="http://schemas.microsoft.com/office/powerpoint/2010/main" val="3282210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NZ" altLang="en-US" sz="1000"/>
              <a:t>New instruments – adjustments – trouble shooting</a:t>
            </a:r>
          </a:p>
          <a:p>
            <a:r>
              <a:rPr lang="en-NZ" altLang="en-US" sz="1000"/>
              <a:t>On the way to the ice they started already with their program (biology/zoology, fishing samples, bacteriological samples, surface catches and deeper in the sea samples…..)</a:t>
            </a:r>
          </a:p>
          <a:p>
            <a:r>
              <a:rPr lang="en-NZ" altLang="en-US" sz="1000"/>
              <a:t>The third picture shows also some sort “fun-experiments”: how penguins react to music, there is also another example from William S. Bruce when they tried to find out how penguins react to bag pipe music </a:t>
            </a:r>
            <a:r>
              <a:rPr lang="en-NZ" altLang="en-US" sz="1000">
                <a:sym typeface="Wingdings" pitchFamily="2" charset="2"/>
              </a:rPr>
              <a:t> - …)</a:t>
            </a:r>
          </a:p>
          <a:p>
            <a:r>
              <a:rPr lang="en-NZ" altLang="en-US" sz="1000">
                <a:sym typeface="Wingdings" pitchFamily="2" charset="2"/>
              </a:rPr>
              <a:t>But studies on penguins, seals, mosses, bacteria, etc. were serious business even when it seems sometimes that this was a sort of by-product to the geophysical science (geology, geography) and meteorology and magnetism.</a:t>
            </a:r>
          </a:p>
          <a:p>
            <a:r>
              <a:rPr lang="en-NZ" altLang="en-US" sz="1000">
                <a:sym typeface="Wingdings" pitchFamily="2" charset="2"/>
              </a:rPr>
              <a:t>Drygalksi’s output of the expedition: 20 volumes:</a:t>
            </a:r>
          </a:p>
          <a:p>
            <a:r>
              <a:rPr lang="en-NZ" altLang="en-US" sz="1000">
                <a:sym typeface="Wingdings" pitchFamily="2" charset="2"/>
              </a:rPr>
              <a:t>Vol 1 Geography</a:t>
            </a:r>
          </a:p>
          <a:p>
            <a:r>
              <a:rPr lang="en-NZ" altLang="en-US" sz="1000">
                <a:sym typeface="Wingdings" pitchFamily="2" charset="2"/>
              </a:rPr>
              <a:t>Vol 2 geography and Geology</a:t>
            </a:r>
          </a:p>
          <a:p>
            <a:r>
              <a:rPr lang="en-NZ" altLang="en-US" sz="1000">
                <a:sym typeface="Wingdings" pitchFamily="2" charset="2"/>
              </a:rPr>
              <a:t>Vol 3-4 Meteorology</a:t>
            </a:r>
          </a:p>
          <a:p>
            <a:r>
              <a:rPr lang="en-NZ" altLang="en-US" sz="1000">
                <a:sym typeface="Wingdings" pitchFamily="2" charset="2"/>
              </a:rPr>
              <a:t>Vol 5-6 Earth magnetism</a:t>
            </a:r>
          </a:p>
          <a:p>
            <a:r>
              <a:rPr lang="en-NZ" altLang="en-US" sz="1000">
                <a:sym typeface="Wingdings" pitchFamily="2" charset="2"/>
              </a:rPr>
              <a:t>Vol 7 Bacteriology and Oceanography</a:t>
            </a:r>
          </a:p>
          <a:p>
            <a:r>
              <a:rPr lang="en-NZ" altLang="en-US" sz="1000">
                <a:sym typeface="Wingdings" pitchFamily="2" charset="2"/>
              </a:rPr>
              <a:t>Vol 8 Botany</a:t>
            </a:r>
          </a:p>
          <a:p>
            <a:r>
              <a:rPr lang="en-NZ" altLang="en-US" sz="1000">
                <a:sym typeface="Wingdings" pitchFamily="2" charset="2"/>
              </a:rPr>
              <a:t>Vol 9-20 zoology</a:t>
            </a:r>
          </a:p>
          <a:p>
            <a:r>
              <a:rPr lang="en-NZ" altLang="en-US" sz="1000">
                <a:sym typeface="Wingdings" pitchFamily="2" charset="2"/>
              </a:rPr>
              <a:t>And four volumes of maps</a:t>
            </a:r>
          </a:p>
          <a:p>
            <a:endParaRPr lang="en-NZ" altLang="en-US" b="1">
              <a:sym typeface="Wingdings" pitchFamily="2" charset="2"/>
            </a:endParaRPr>
          </a:p>
          <a:p>
            <a:endParaRPr lang="en-NZ" altLang="en-US"/>
          </a:p>
        </p:txBody>
      </p:sp>
      <p:sp>
        <p:nvSpPr>
          <p:cNvPr id="4" name="Slide Number Placeholder 3"/>
          <p:cNvSpPr>
            <a:spLocks noGrp="1"/>
          </p:cNvSpPr>
          <p:nvPr>
            <p:ph type="sldNum" sz="quarter" idx="5"/>
          </p:nvPr>
        </p:nvSpPr>
        <p:spPr/>
        <p:txBody>
          <a:bodyPr/>
          <a:lstStyle/>
          <a:p>
            <a:pPr>
              <a:defRPr/>
            </a:pPr>
            <a:fld id="{FB85E2EF-EE57-42AD-AE64-D87DEA8A52A9}" type="slidenum">
              <a:rPr lang="en-NZ" smtClean="0"/>
              <a:pPr>
                <a:defRPr/>
              </a:pPr>
              <a:t>20</a:t>
            </a:fld>
            <a:endParaRPr lang="en-NZ"/>
          </a:p>
        </p:txBody>
      </p:sp>
    </p:spTree>
    <p:extLst>
      <p:ext uri="{BB962C8B-B14F-4D97-AF65-F5344CB8AC3E}">
        <p14:creationId xmlns:p14="http://schemas.microsoft.com/office/powerpoint/2010/main" val="561875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NZ" altLang="en-US"/>
              <a:t>Meteorology and magnetism were very important for ship traffic and the economy (ship was the main transport, then came the train – later aeroplanes, but even today is the ship traffic for big loads of cargo still heavily used). </a:t>
            </a:r>
          </a:p>
          <a:p>
            <a:r>
              <a:rPr lang="en-NZ" altLang="en-US"/>
              <a:t>Some examples here: temperature observations, sunshine recorder, etc.</a:t>
            </a:r>
          </a:p>
          <a:p>
            <a:r>
              <a:rPr lang="en-NZ" altLang="en-US"/>
              <a:t>The historic records are important today for comparison and even some methods have not changed – there are automatic weather stations operating with 10 minutes sequences, but there are also the manual weather stations at Scott Base for overlapping measurements for purpose of comparison to provide long homogeneous measurement series. </a:t>
            </a:r>
          </a:p>
          <a:p>
            <a:r>
              <a:rPr lang="en-NZ" altLang="en-US"/>
              <a:t>Sunshine recorder strips are not used anymore e.g.</a:t>
            </a:r>
          </a:p>
        </p:txBody>
      </p:sp>
      <p:sp>
        <p:nvSpPr>
          <p:cNvPr id="4" name="Slide Number Placeholder 3"/>
          <p:cNvSpPr>
            <a:spLocks noGrp="1"/>
          </p:cNvSpPr>
          <p:nvPr>
            <p:ph type="sldNum" sz="quarter" idx="5"/>
          </p:nvPr>
        </p:nvSpPr>
        <p:spPr/>
        <p:txBody>
          <a:bodyPr/>
          <a:lstStyle/>
          <a:p>
            <a:pPr>
              <a:defRPr/>
            </a:pPr>
            <a:fld id="{AF36071E-2921-4F2E-918D-5E86EFB15AE8}" type="slidenum">
              <a:rPr lang="en-NZ" smtClean="0"/>
              <a:pPr>
                <a:defRPr/>
              </a:pPr>
              <a:t>21</a:t>
            </a:fld>
            <a:endParaRPr lang="en-NZ"/>
          </a:p>
        </p:txBody>
      </p:sp>
    </p:spTree>
    <p:extLst>
      <p:ext uri="{BB962C8B-B14F-4D97-AF65-F5344CB8AC3E}">
        <p14:creationId xmlns:p14="http://schemas.microsoft.com/office/powerpoint/2010/main" val="9488006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3" y="735013"/>
            <a:ext cx="6534150" cy="3676650"/>
          </a:xfrm>
        </p:spPr>
      </p:sp>
      <p:sp>
        <p:nvSpPr>
          <p:cNvPr id="3" name="Notes Placeholder 2"/>
          <p:cNvSpPr>
            <a:spLocks noGrp="1"/>
          </p:cNvSpPr>
          <p:nvPr>
            <p:ph type="body" idx="1"/>
          </p:nvPr>
        </p:nvSpPr>
        <p:spPr/>
        <p:txBody>
          <a:bodyPr/>
          <a:lstStyle/>
          <a:p>
            <a:r>
              <a:rPr lang="en-NZ" dirty="0"/>
              <a:t>National</a:t>
            </a:r>
            <a:r>
              <a:rPr lang="en-NZ" baseline="0" dirty="0"/>
              <a:t> Expeditions</a:t>
            </a:r>
          </a:p>
          <a:p>
            <a:endParaRPr lang="en-GB" dirty="0"/>
          </a:p>
        </p:txBody>
      </p:sp>
      <p:sp>
        <p:nvSpPr>
          <p:cNvPr id="4" name="Slide Number Placeholder 3"/>
          <p:cNvSpPr>
            <a:spLocks noGrp="1"/>
          </p:cNvSpPr>
          <p:nvPr>
            <p:ph type="sldNum" sz="quarter" idx="10"/>
          </p:nvPr>
        </p:nvSpPr>
        <p:spPr/>
        <p:txBody>
          <a:bodyPr/>
          <a:lstStyle/>
          <a:p>
            <a:fld id="{569B0EE0-F4EB-4413-9FE6-3445FBCA5E0C}" type="slidenum">
              <a:rPr lang="en-GB" smtClean="0"/>
              <a:t>22</a:t>
            </a:fld>
            <a:endParaRPr lang="en-GB"/>
          </a:p>
        </p:txBody>
      </p:sp>
    </p:spTree>
    <p:extLst>
      <p:ext uri="{BB962C8B-B14F-4D97-AF65-F5344CB8AC3E}">
        <p14:creationId xmlns:p14="http://schemas.microsoft.com/office/powerpoint/2010/main" val="23755885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3" y="735013"/>
            <a:ext cx="6534150" cy="3676650"/>
          </a:xfrm>
        </p:spPr>
      </p:sp>
      <p:sp>
        <p:nvSpPr>
          <p:cNvPr id="3" name="Notes Placeholder 2"/>
          <p:cNvSpPr>
            <a:spLocks noGrp="1"/>
          </p:cNvSpPr>
          <p:nvPr>
            <p:ph type="body" idx="1"/>
          </p:nvPr>
        </p:nvSpPr>
        <p:spPr/>
        <p:txBody>
          <a:bodyPr/>
          <a:lstStyle/>
          <a:p>
            <a:r>
              <a:rPr lang="en-NZ" dirty="0"/>
              <a:t>In the</a:t>
            </a:r>
            <a:r>
              <a:rPr lang="en-NZ" baseline="0" dirty="0"/>
              <a:t> late 19</a:t>
            </a:r>
            <a:r>
              <a:rPr lang="en-NZ" baseline="30000" dirty="0"/>
              <a:t>th</a:t>
            </a:r>
            <a:r>
              <a:rPr lang="en-NZ" baseline="0" dirty="0"/>
              <a:t> c. and beginning of the 20</a:t>
            </a:r>
            <a:r>
              <a:rPr lang="en-NZ" baseline="30000" dirty="0"/>
              <a:t>th</a:t>
            </a:r>
            <a:r>
              <a:rPr lang="en-NZ" baseline="0" dirty="0"/>
              <a:t> c. science was established in a certain way more or less. The Challenger Expedition (1874)</a:t>
            </a:r>
          </a:p>
          <a:p>
            <a:r>
              <a:rPr lang="en-NZ" baseline="0" dirty="0"/>
              <a:t>1882-83 First Intern. Polar year.</a:t>
            </a:r>
          </a:p>
          <a:p>
            <a:endParaRPr lang="en-GB" dirty="0"/>
          </a:p>
          <a:p>
            <a:endParaRPr lang="en-GB" dirty="0"/>
          </a:p>
        </p:txBody>
      </p:sp>
      <p:sp>
        <p:nvSpPr>
          <p:cNvPr id="4" name="Slide Number Placeholder 3"/>
          <p:cNvSpPr>
            <a:spLocks noGrp="1"/>
          </p:cNvSpPr>
          <p:nvPr>
            <p:ph type="sldNum" sz="quarter" idx="10"/>
          </p:nvPr>
        </p:nvSpPr>
        <p:spPr/>
        <p:txBody>
          <a:bodyPr/>
          <a:lstStyle/>
          <a:p>
            <a:fld id="{569B0EE0-F4EB-4413-9FE6-3445FBCA5E0C}" type="slidenum">
              <a:rPr lang="en-GB" smtClean="0"/>
              <a:t>23</a:t>
            </a:fld>
            <a:endParaRPr lang="en-GB"/>
          </a:p>
        </p:txBody>
      </p:sp>
    </p:spTree>
    <p:extLst>
      <p:ext uri="{BB962C8B-B14F-4D97-AF65-F5344CB8AC3E}">
        <p14:creationId xmlns:p14="http://schemas.microsoft.com/office/powerpoint/2010/main" val="42831668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569B0EE0-F4EB-4413-9FE6-3445FBCA5E0C}" type="slidenum">
              <a:rPr lang="en-GB" smtClean="0"/>
              <a:t>24</a:t>
            </a:fld>
            <a:endParaRPr lang="en-GB"/>
          </a:p>
        </p:txBody>
      </p:sp>
    </p:spTree>
    <p:extLst>
      <p:ext uri="{BB962C8B-B14F-4D97-AF65-F5344CB8AC3E}">
        <p14:creationId xmlns:p14="http://schemas.microsoft.com/office/powerpoint/2010/main" val="42004316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Dobrowolski was a poor speaker although he was fluent in Polish, German, French, English and Russian, however, he was a great writer. Sixth General Assembly of the International Union of Geophysics and Geodesy, Edinburgh 1936 conference.</a:t>
            </a:r>
          </a:p>
          <a:p>
            <a:endParaRPr lang="en-NZ" dirty="0"/>
          </a:p>
          <a:p>
            <a:r>
              <a:rPr lang="en-NZ" dirty="0"/>
              <a:t>The International Association of Scientific Hydrology (IAHS) members persisted that glaciology is a sub-discipline of hydrology.</a:t>
            </a:r>
          </a:p>
          <a:p>
            <a:endParaRPr lang="en-NZ" dirty="0"/>
          </a:p>
          <a:p>
            <a:r>
              <a:rPr lang="en-NZ" dirty="0"/>
              <a:t>D was a political activist in his youth – he lived in the Russian occupied part of Poland and was sent to the Caucasus but could escape after two years camp life – went to Switzerland where he met </a:t>
            </a:r>
            <a:r>
              <a:rPr lang="en-NZ" dirty="0" err="1"/>
              <a:t>Arktovski</a:t>
            </a:r>
            <a:r>
              <a:rPr lang="en-NZ" dirty="0"/>
              <a:t> who could persuade him to join the </a:t>
            </a:r>
            <a:r>
              <a:rPr lang="en-NZ" dirty="0" err="1"/>
              <a:t>Belgica</a:t>
            </a:r>
            <a:r>
              <a:rPr lang="en-NZ" dirty="0"/>
              <a:t> expedition. </a:t>
            </a:r>
          </a:p>
        </p:txBody>
      </p:sp>
      <p:sp>
        <p:nvSpPr>
          <p:cNvPr id="4" name="Slide Number Placeholder 3"/>
          <p:cNvSpPr>
            <a:spLocks noGrp="1"/>
          </p:cNvSpPr>
          <p:nvPr>
            <p:ph type="sldNum" sz="quarter" idx="5"/>
          </p:nvPr>
        </p:nvSpPr>
        <p:spPr/>
        <p:txBody>
          <a:bodyPr/>
          <a:lstStyle/>
          <a:p>
            <a:fld id="{569B0EE0-F4EB-4413-9FE6-3445FBCA5E0C}" type="slidenum">
              <a:rPr lang="en-GB" smtClean="0"/>
              <a:t>25</a:t>
            </a:fld>
            <a:endParaRPr lang="en-GB"/>
          </a:p>
        </p:txBody>
      </p:sp>
    </p:spTree>
    <p:extLst>
      <p:ext uri="{BB962C8B-B14F-4D97-AF65-F5344CB8AC3E}">
        <p14:creationId xmlns:p14="http://schemas.microsoft.com/office/powerpoint/2010/main" val="32457457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3" y="735013"/>
            <a:ext cx="6534150" cy="3676650"/>
          </a:xfrm>
        </p:spPr>
      </p:sp>
      <p:sp>
        <p:nvSpPr>
          <p:cNvPr id="3" name="Notes Placeholder 2"/>
          <p:cNvSpPr>
            <a:spLocks noGrp="1"/>
          </p:cNvSpPr>
          <p:nvPr>
            <p:ph type="body" idx="1"/>
          </p:nvPr>
        </p:nvSpPr>
        <p:spPr/>
        <p:txBody>
          <a:bodyPr>
            <a:normAutofit/>
          </a:bodyPr>
          <a:lstStyle/>
          <a:p>
            <a:r>
              <a:rPr lang="en-NZ" dirty="0"/>
              <a:t>Several Geographical congresses and meetings were held and certain</a:t>
            </a:r>
            <a:r>
              <a:rPr lang="en-NZ" baseline="0" dirty="0"/>
              <a:t> q</a:t>
            </a:r>
            <a:r>
              <a:rPr lang="en-NZ" dirty="0"/>
              <a:t>uestion</a:t>
            </a:r>
            <a:r>
              <a:rPr lang="en-NZ" baseline="0" dirty="0"/>
              <a:t> regarding to the Antarctic research always appeared. </a:t>
            </a:r>
            <a:r>
              <a:rPr lang="en-NZ" baseline="0" dirty="0" err="1"/>
              <a:t>Neumayer</a:t>
            </a:r>
            <a:r>
              <a:rPr lang="en-NZ" baseline="0" dirty="0"/>
              <a:t> got not tired to bring it on the table and gave in 1896 a 53 pages paper on the importance of this kind of research.</a:t>
            </a:r>
          </a:p>
          <a:p>
            <a:endParaRPr lang="en-GB" dirty="0"/>
          </a:p>
        </p:txBody>
      </p:sp>
      <p:sp>
        <p:nvSpPr>
          <p:cNvPr id="4" name="Slide Number Placeholder 3"/>
          <p:cNvSpPr>
            <a:spLocks noGrp="1"/>
          </p:cNvSpPr>
          <p:nvPr>
            <p:ph type="sldNum" sz="quarter" idx="10"/>
          </p:nvPr>
        </p:nvSpPr>
        <p:spPr/>
        <p:txBody>
          <a:bodyPr/>
          <a:lstStyle/>
          <a:p>
            <a:fld id="{4DC687D6-B891-45A3-B6A5-D1C2FC34B777}" type="slidenum">
              <a:rPr lang="en-NZ" smtClean="0"/>
              <a:pPr/>
              <a:t>27</a:t>
            </a:fld>
            <a:endParaRPr lang="en-NZ"/>
          </a:p>
        </p:txBody>
      </p:sp>
    </p:spTree>
    <p:extLst>
      <p:ext uri="{BB962C8B-B14F-4D97-AF65-F5344CB8AC3E}">
        <p14:creationId xmlns:p14="http://schemas.microsoft.com/office/powerpoint/2010/main" val="2820445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This was now a</a:t>
            </a:r>
            <a:r>
              <a:rPr lang="en-NZ" baseline="0" dirty="0"/>
              <a:t> brief introduction to some expeditions happening as single events, not coordinated but useful for the science they did in the Antarctic.</a:t>
            </a:r>
          </a:p>
          <a:p>
            <a:r>
              <a:rPr lang="en-NZ" baseline="0" dirty="0"/>
              <a:t>With more advanced technical innovations, new research questions appeared, especially on the earth systems, so collaboration attempts were on the agenda. </a:t>
            </a:r>
          </a:p>
          <a:p>
            <a:r>
              <a:rPr lang="en-NZ" baseline="0" dirty="0"/>
              <a:t>Science established itself more and more in the 19</a:t>
            </a:r>
            <a:r>
              <a:rPr lang="en-NZ" baseline="30000" dirty="0"/>
              <a:t>th</a:t>
            </a:r>
            <a:r>
              <a:rPr lang="en-NZ" baseline="0" dirty="0"/>
              <a:t> century and with more knowledge more questions appeared. Economic interests crew and pushed on with colonising many parts of the world. Hand in Hand with the economy were the technical innovations. With better instruments, more advanced research could be performed. </a:t>
            </a:r>
          </a:p>
          <a:p>
            <a:r>
              <a:rPr lang="en-NZ" baseline="0" dirty="0"/>
              <a:t>Very much on the plate, especially with growing colonisation, political interests became an issue, hand in hand with economy. So the Antarctic was a perfect spot for claiming parts because of the fact that it was not inhabited except by wildlife. </a:t>
            </a:r>
          </a:p>
          <a:p>
            <a:r>
              <a:rPr lang="en-NZ" baseline="0" dirty="0"/>
              <a:t>In some cases, science became a political instrument. </a:t>
            </a:r>
            <a:endParaRPr lang="en-NZ" dirty="0"/>
          </a:p>
        </p:txBody>
      </p:sp>
      <p:sp>
        <p:nvSpPr>
          <p:cNvPr id="4" name="Slide Number Placeholder 3"/>
          <p:cNvSpPr>
            <a:spLocks noGrp="1"/>
          </p:cNvSpPr>
          <p:nvPr>
            <p:ph type="sldNum" sz="quarter" idx="10"/>
          </p:nvPr>
        </p:nvSpPr>
        <p:spPr/>
        <p:txBody>
          <a:bodyPr/>
          <a:lstStyle/>
          <a:p>
            <a:fld id="{A7D16189-7373-4640-B458-54B044FF3308}" type="slidenum">
              <a:rPr lang="en-NZ" smtClean="0"/>
              <a:t>5</a:t>
            </a:fld>
            <a:endParaRPr lang="en-NZ"/>
          </a:p>
        </p:txBody>
      </p:sp>
    </p:spTree>
    <p:extLst>
      <p:ext uri="{BB962C8B-B14F-4D97-AF65-F5344CB8AC3E}">
        <p14:creationId xmlns:p14="http://schemas.microsoft.com/office/powerpoint/2010/main" val="23152687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3" y="735013"/>
            <a:ext cx="6534150" cy="3676650"/>
          </a:xfrm>
        </p:spPr>
      </p:sp>
      <p:sp>
        <p:nvSpPr>
          <p:cNvPr id="3" name="Notes Placeholder 2"/>
          <p:cNvSpPr>
            <a:spLocks noGrp="1"/>
          </p:cNvSpPr>
          <p:nvPr>
            <p:ph type="body" idx="1"/>
          </p:nvPr>
        </p:nvSpPr>
        <p:spPr/>
        <p:txBody>
          <a:bodyPr/>
          <a:lstStyle/>
          <a:p>
            <a:r>
              <a:rPr lang="en-NZ" dirty="0"/>
              <a:t>A strong</a:t>
            </a:r>
            <a:r>
              <a:rPr lang="en-NZ" baseline="0" dirty="0"/>
              <a:t> sense of nationalism was in all of these expeditions. It was the time of imperialism and colonialism. To gather land, to be on the top of the economic power, the thinking of the dominance of the “white race” Scott the English gentleman and Amundsen as the Viking</a:t>
            </a:r>
            <a:endParaRPr lang="en-NZ" dirty="0"/>
          </a:p>
        </p:txBody>
      </p:sp>
      <p:sp>
        <p:nvSpPr>
          <p:cNvPr id="4" name="Slide Number Placeholder 3"/>
          <p:cNvSpPr>
            <a:spLocks noGrp="1"/>
          </p:cNvSpPr>
          <p:nvPr>
            <p:ph type="sldNum" sz="quarter" idx="10"/>
          </p:nvPr>
        </p:nvSpPr>
        <p:spPr/>
        <p:txBody>
          <a:bodyPr/>
          <a:lstStyle/>
          <a:p>
            <a:fld id="{0DCF8E02-F910-4DC0-BE6D-26352F4FEFB2}" type="slidenum">
              <a:rPr lang="en-NZ" altLang="en-US" smtClean="0"/>
              <a:pPr/>
              <a:t>28</a:t>
            </a:fld>
            <a:endParaRPr lang="en-NZ" altLang="en-US"/>
          </a:p>
        </p:txBody>
      </p:sp>
    </p:spTree>
    <p:extLst>
      <p:ext uri="{BB962C8B-B14F-4D97-AF65-F5344CB8AC3E}">
        <p14:creationId xmlns:p14="http://schemas.microsoft.com/office/powerpoint/2010/main" val="39608254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68263" y="735013"/>
            <a:ext cx="6534150" cy="3676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NZ" altLang="en-US"/>
              <a:t>This was a private expedition but with expectations. Nordenskjoeld was in contact with the British and German expeditions. The place for observation should be Graham Land on the Antarctic Peninsula. A second group shoul work from onboard the ship around the Beagle Channel, the Falkland Islands and South Georgia. To finance the expedition, there should also whaling and sealing going on which was under the command of Captain Carl Anton Larsen, the later whalling station leader in Grytviken.  The expedition had to face the loss of the ship and had to overwinter under extreme hard conditions. An rescue mission saved the men from Snow Hill Island, Paulet Island. The scientific collection was than published between 1904 and 1920. They explored the Larsen ice shelf and N. created the term shelf ice which was then swapped in ice shelf be the British in the 1950s. </a:t>
            </a:r>
          </a:p>
          <a:p>
            <a:endParaRPr lang="en-NZ" altLang="en-US"/>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29" indent="-285742" eaLnBrk="0" hangingPunct="0">
              <a:defRPr>
                <a:solidFill>
                  <a:schemeClr val="tx1"/>
                </a:solidFill>
                <a:latin typeface="Arial" charset="0"/>
              </a:defRPr>
            </a:lvl2pPr>
            <a:lvl3pPr marL="1142968" indent="-228594" eaLnBrk="0" hangingPunct="0">
              <a:defRPr>
                <a:solidFill>
                  <a:schemeClr val="tx1"/>
                </a:solidFill>
                <a:latin typeface="Arial" charset="0"/>
              </a:defRPr>
            </a:lvl3pPr>
            <a:lvl4pPr marL="1600155" indent="-228594" eaLnBrk="0" hangingPunct="0">
              <a:defRPr>
                <a:solidFill>
                  <a:schemeClr val="tx1"/>
                </a:solidFill>
                <a:latin typeface="Arial" charset="0"/>
              </a:defRPr>
            </a:lvl4pPr>
            <a:lvl5pPr marL="2057342" indent="-228594" eaLnBrk="0" hangingPunct="0">
              <a:defRPr>
                <a:solidFill>
                  <a:schemeClr val="tx1"/>
                </a:solidFill>
                <a:latin typeface="Arial" charset="0"/>
              </a:defRPr>
            </a:lvl5pPr>
            <a:lvl6pPr marL="2514530" indent="-228594" eaLnBrk="0" fontAlgn="base" hangingPunct="0">
              <a:spcBef>
                <a:spcPct val="0"/>
              </a:spcBef>
              <a:spcAft>
                <a:spcPct val="0"/>
              </a:spcAft>
              <a:defRPr>
                <a:solidFill>
                  <a:schemeClr val="tx1"/>
                </a:solidFill>
                <a:latin typeface="Arial" charset="0"/>
              </a:defRPr>
            </a:lvl6pPr>
            <a:lvl7pPr marL="2971716" indent="-228594" eaLnBrk="0" fontAlgn="base" hangingPunct="0">
              <a:spcBef>
                <a:spcPct val="0"/>
              </a:spcBef>
              <a:spcAft>
                <a:spcPct val="0"/>
              </a:spcAft>
              <a:defRPr>
                <a:solidFill>
                  <a:schemeClr val="tx1"/>
                </a:solidFill>
                <a:latin typeface="Arial" charset="0"/>
              </a:defRPr>
            </a:lvl7pPr>
            <a:lvl8pPr marL="3428904" indent="-228594" eaLnBrk="0" fontAlgn="base" hangingPunct="0">
              <a:spcBef>
                <a:spcPct val="0"/>
              </a:spcBef>
              <a:spcAft>
                <a:spcPct val="0"/>
              </a:spcAft>
              <a:defRPr>
                <a:solidFill>
                  <a:schemeClr val="tx1"/>
                </a:solidFill>
                <a:latin typeface="Arial" charset="0"/>
              </a:defRPr>
            </a:lvl8pPr>
            <a:lvl9pPr marL="3886091" indent="-228594" eaLnBrk="0" fontAlgn="base" hangingPunct="0">
              <a:spcBef>
                <a:spcPct val="0"/>
              </a:spcBef>
              <a:spcAft>
                <a:spcPct val="0"/>
              </a:spcAft>
              <a:defRPr>
                <a:solidFill>
                  <a:schemeClr val="tx1"/>
                </a:solidFill>
                <a:latin typeface="Arial" charset="0"/>
              </a:defRPr>
            </a:lvl9pPr>
          </a:lstStyle>
          <a:p>
            <a:pPr eaLnBrk="1" hangingPunct="1"/>
            <a:fld id="{3FE7D78F-E061-4813-B410-11EF7A26108A}" type="slidenum">
              <a:rPr lang="en-NZ" altLang="en-US" smtClean="0"/>
              <a:pPr eaLnBrk="1" hangingPunct="1"/>
              <a:t>29</a:t>
            </a:fld>
            <a:endParaRPr lang="en-NZ" altLang="en-US"/>
          </a:p>
        </p:txBody>
      </p:sp>
    </p:spTree>
    <p:extLst>
      <p:ext uri="{BB962C8B-B14F-4D97-AF65-F5344CB8AC3E}">
        <p14:creationId xmlns:p14="http://schemas.microsoft.com/office/powerpoint/2010/main" val="19033017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569B0EE0-F4EB-4413-9FE6-3445FBCA5E0C}" type="slidenum">
              <a:rPr lang="en-GB" smtClean="0"/>
              <a:t>30</a:t>
            </a:fld>
            <a:endParaRPr lang="en-GB"/>
          </a:p>
        </p:txBody>
      </p:sp>
    </p:spTree>
    <p:extLst>
      <p:ext uri="{BB962C8B-B14F-4D97-AF65-F5344CB8AC3E}">
        <p14:creationId xmlns:p14="http://schemas.microsoft.com/office/powerpoint/2010/main" val="9105787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NZ" altLang="en-US" dirty="0"/>
          </a:p>
        </p:txBody>
      </p:sp>
      <p:sp>
        <p:nvSpPr>
          <p:cNvPr id="4" name="Slide Number Placeholder 3"/>
          <p:cNvSpPr>
            <a:spLocks noGrp="1"/>
          </p:cNvSpPr>
          <p:nvPr>
            <p:ph type="sldNum" sz="quarter" idx="5"/>
          </p:nvPr>
        </p:nvSpPr>
        <p:spPr/>
        <p:txBody>
          <a:bodyPr/>
          <a:lstStyle/>
          <a:p>
            <a:pPr>
              <a:defRPr/>
            </a:pPr>
            <a:fld id="{323123B9-2497-4F17-98DA-2D31F1E86F16}" type="slidenum">
              <a:rPr lang="en-NZ" smtClean="0"/>
              <a:pPr>
                <a:defRPr/>
              </a:pPr>
              <a:t>32</a:t>
            </a:fld>
            <a:endParaRPr lang="en-NZ"/>
          </a:p>
        </p:txBody>
      </p:sp>
    </p:spTree>
    <p:extLst>
      <p:ext uri="{BB962C8B-B14F-4D97-AF65-F5344CB8AC3E}">
        <p14:creationId xmlns:p14="http://schemas.microsoft.com/office/powerpoint/2010/main" val="39578306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fld id="{EA32664C-784C-4DB3-818A-B968CFC7A2AB}" type="slidenum">
              <a:rPr lang="de-DE" altLang="en-US" b="0" smtClean="0"/>
              <a:pPr eaLnBrk="1" hangingPunct="1"/>
              <a:t>34</a:t>
            </a:fld>
            <a:endParaRPr lang="de-DE" altLang="en-US" b="0"/>
          </a:p>
        </p:txBody>
      </p:sp>
      <p:sp>
        <p:nvSpPr>
          <p:cNvPr id="50179" name="Rectangle 2"/>
          <p:cNvSpPr>
            <a:spLocks noGrp="1" noRot="1" noChangeAspect="1" noChangeArrowheads="1" noTextEdit="1"/>
          </p:cNvSpPr>
          <p:nvPr>
            <p:ph type="sldImg"/>
          </p:nvPr>
        </p:nvSpPr>
        <p:spPr>
          <a:xfrm>
            <a:off x="144463" y="769938"/>
            <a:ext cx="6818312" cy="3835400"/>
          </a:xfrm>
          <a:ln/>
        </p:spPr>
      </p:sp>
      <p:sp>
        <p:nvSpPr>
          <p:cNvPr id="50180" name="Rectangle 3"/>
          <p:cNvSpPr>
            <a:spLocks noGrp="1" noChangeArrowheads="1"/>
          </p:cNvSpPr>
          <p:nvPr>
            <p:ph type="body" idx="1"/>
          </p:nvPr>
        </p:nvSpPr>
        <p:spPr>
          <a:xfrm>
            <a:off x="947738" y="4859338"/>
            <a:ext cx="5203825" cy="46053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850" tIns="49925" rIns="99850" bIns="49925"/>
          <a:lstStyle/>
          <a:p>
            <a:pPr eaLnBrk="1" hangingPunct="1"/>
            <a:r>
              <a:rPr lang="de-DE" altLang="en-US"/>
              <a:t>Beschleunigung der Einflußgletscher des Larsen Schelfeises</a:t>
            </a:r>
          </a:p>
          <a:p>
            <a:pPr eaLnBrk="1" hangingPunct="1"/>
            <a:r>
              <a:rPr lang="de-DE" altLang="en-US"/>
              <a:t>Abbildungen von Maryland</a:t>
            </a:r>
          </a:p>
        </p:txBody>
      </p:sp>
    </p:spTree>
    <p:extLst>
      <p:ext uri="{BB962C8B-B14F-4D97-AF65-F5344CB8AC3E}">
        <p14:creationId xmlns:p14="http://schemas.microsoft.com/office/powerpoint/2010/main" val="26546009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68263" y="735013"/>
            <a:ext cx="6534150" cy="3676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NZ" altLang="en-US" sz="1000"/>
              <a:t>50 weeks captivity in the ice – drifted – set free 8.2.1903 (log book) – different position entrees. </a:t>
            </a:r>
          </a:p>
          <a:p>
            <a:r>
              <a:rPr lang="en-NZ" altLang="en-US" sz="1000"/>
              <a:t>Left: the weather station on the ship where the data is from for the graphic right hand side. In the middle the weather station near the ship on the ice. </a:t>
            </a:r>
          </a:p>
          <a:p>
            <a:r>
              <a:rPr lang="en-NZ" altLang="en-US" sz="1000"/>
              <a:t>The problem was often the instruments – they were sometimes not strong enough and in the diaries there are a lot of complains about that (mercury, broken glass, frozen ink etc.)</a:t>
            </a:r>
          </a:p>
          <a:p>
            <a:r>
              <a:rPr lang="en-NZ" altLang="en-US" sz="1000"/>
              <a:t>There is a PhD in process at Gateway Antarctica about the condition and accuracy of the instruments by Andrew Atkins and also a paper by Julian Dowdeswell and Catharine Ward on the Metrological Instruments and observations made during the 19</a:t>
            </a:r>
            <a:r>
              <a:rPr lang="en-NZ" altLang="en-US" sz="1000" baseline="30000"/>
              <a:t>th</a:t>
            </a:r>
            <a:r>
              <a:rPr lang="en-NZ" altLang="en-US" sz="1000"/>
              <a:t> century exploration of the Canadian Northwest Passage, 2006 (Arctic, Antarctic and Alpine research, vol 38, no 3, Aug 2006) pp 454-464 </a:t>
            </a:r>
          </a:p>
          <a:p>
            <a:r>
              <a:rPr lang="en-NZ" altLang="en-US" sz="1000"/>
              <a:t>The datasets what we need from that expedition is published and 800 pages strong. The access to few diaries is available, but not that much as from the following expedition.</a:t>
            </a:r>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29" indent="-285742" eaLnBrk="0" hangingPunct="0">
              <a:defRPr>
                <a:solidFill>
                  <a:schemeClr val="tx1"/>
                </a:solidFill>
                <a:latin typeface="Arial" charset="0"/>
              </a:defRPr>
            </a:lvl2pPr>
            <a:lvl3pPr marL="1142968" indent="-228594" eaLnBrk="0" hangingPunct="0">
              <a:defRPr>
                <a:solidFill>
                  <a:schemeClr val="tx1"/>
                </a:solidFill>
                <a:latin typeface="Arial" charset="0"/>
              </a:defRPr>
            </a:lvl3pPr>
            <a:lvl4pPr marL="1600155" indent="-228594" eaLnBrk="0" hangingPunct="0">
              <a:defRPr>
                <a:solidFill>
                  <a:schemeClr val="tx1"/>
                </a:solidFill>
                <a:latin typeface="Arial" charset="0"/>
              </a:defRPr>
            </a:lvl4pPr>
            <a:lvl5pPr marL="2057342" indent="-228594" eaLnBrk="0" hangingPunct="0">
              <a:defRPr>
                <a:solidFill>
                  <a:schemeClr val="tx1"/>
                </a:solidFill>
                <a:latin typeface="Arial" charset="0"/>
              </a:defRPr>
            </a:lvl5pPr>
            <a:lvl6pPr marL="2514530" indent="-228594" eaLnBrk="0" fontAlgn="base" hangingPunct="0">
              <a:spcBef>
                <a:spcPct val="0"/>
              </a:spcBef>
              <a:spcAft>
                <a:spcPct val="0"/>
              </a:spcAft>
              <a:defRPr>
                <a:solidFill>
                  <a:schemeClr val="tx1"/>
                </a:solidFill>
                <a:latin typeface="Arial" charset="0"/>
              </a:defRPr>
            </a:lvl6pPr>
            <a:lvl7pPr marL="2971716" indent="-228594" eaLnBrk="0" fontAlgn="base" hangingPunct="0">
              <a:spcBef>
                <a:spcPct val="0"/>
              </a:spcBef>
              <a:spcAft>
                <a:spcPct val="0"/>
              </a:spcAft>
              <a:defRPr>
                <a:solidFill>
                  <a:schemeClr val="tx1"/>
                </a:solidFill>
                <a:latin typeface="Arial" charset="0"/>
              </a:defRPr>
            </a:lvl7pPr>
            <a:lvl8pPr marL="3428904" indent="-228594" eaLnBrk="0" fontAlgn="base" hangingPunct="0">
              <a:spcBef>
                <a:spcPct val="0"/>
              </a:spcBef>
              <a:spcAft>
                <a:spcPct val="0"/>
              </a:spcAft>
              <a:defRPr>
                <a:solidFill>
                  <a:schemeClr val="tx1"/>
                </a:solidFill>
                <a:latin typeface="Arial" charset="0"/>
              </a:defRPr>
            </a:lvl8pPr>
            <a:lvl9pPr marL="3886091" indent="-228594" eaLnBrk="0" fontAlgn="base" hangingPunct="0">
              <a:spcBef>
                <a:spcPct val="0"/>
              </a:spcBef>
              <a:spcAft>
                <a:spcPct val="0"/>
              </a:spcAft>
              <a:defRPr>
                <a:solidFill>
                  <a:schemeClr val="tx1"/>
                </a:solidFill>
                <a:latin typeface="Arial" charset="0"/>
              </a:defRPr>
            </a:lvl9pPr>
          </a:lstStyle>
          <a:p>
            <a:pPr eaLnBrk="1" hangingPunct="1"/>
            <a:fld id="{C3D74772-14C9-4D70-B806-E82D99D438DD}" type="slidenum">
              <a:rPr lang="en-NZ" altLang="en-US" smtClean="0"/>
              <a:pPr eaLnBrk="1" hangingPunct="1"/>
              <a:t>35</a:t>
            </a:fld>
            <a:endParaRPr lang="en-NZ" altLang="en-US"/>
          </a:p>
        </p:txBody>
      </p:sp>
    </p:spTree>
    <p:extLst>
      <p:ext uri="{BB962C8B-B14F-4D97-AF65-F5344CB8AC3E}">
        <p14:creationId xmlns:p14="http://schemas.microsoft.com/office/powerpoint/2010/main" val="2990699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3" y="735013"/>
            <a:ext cx="6534150" cy="3676650"/>
          </a:xfrm>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569B0EE0-F4EB-4413-9FE6-3445FBCA5E0C}" type="slidenum">
              <a:rPr lang="en-GB" smtClean="0"/>
              <a:t>38</a:t>
            </a:fld>
            <a:endParaRPr lang="en-GB"/>
          </a:p>
        </p:txBody>
      </p:sp>
    </p:spTree>
    <p:extLst>
      <p:ext uri="{BB962C8B-B14F-4D97-AF65-F5344CB8AC3E}">
        <p14:creationId xmlns:p14="http://schemas.microsoft.com/office/powerpoint/2010/main" val="28671790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Is this too complicated?</a:t>
            </a:r>
          </a:p>
          <a:p>
            <a:r>
              <a:rPr lang="en-NZ" dirty="0"/>
              <a:t>Is there a way to</a:t>
            </a:r>
            <a:r>
              <a:rPr lang="en-NZ" baseline="0" dirty="0"/>
              <a:t> simplify this?</a:t>
            </a:r>
            <a:endParaRPr lang="en-NZ" dirty="0"/>
          </a:p>
        </p:txBody>
      </p:sp>
      <p:sp>
        <p:nvSpPr>
          <p:cNvPr id="4" name="Slide Number Placeholder 3"/>
          <p:cNvSpPr>
            <a:spLocks noGrp="1"/>
          </p:cNvSpPr>
          <p:nvPr>
            <p:ph type="sldNum" sz="quarter" idx="10"/>
          </p:nvPr>
        </p:nvSpPr>
        <p:spPr/>
        <p:txBody>
          <a:bodyPr/>
          <a:lstStyle/>
          <a:p>
            <a:pPr>
              <a:defRPr/>
            </a:pPr>
            <a:fld id="{D6C68DF6-4D81-47CB-93B8-4C09F024FC57}" type="slidenum">
              <a:rPr lang="en-GB" smtClean="0"/>
              <a:pPr>
                <a:defRPr/>
              </a:pPr>
              <a:t>40</a:t>
            </a:fld>
            <a:endParaRPr lang="en-GB"/>
          </a:p>
        </p:txBody>
      </p:sp>
    </p:spTree>
    <p:extLst>
      <p:ext uri="{BB962C8B-B14F-4D97-AF65-F5344CB8AC3E}">
        <p14:creationId xmlns:p14="http://schemas.microsoft.com/office/powerpoint/2010/main" val="36411648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1" dirty="0"/>
              <a:t>neutrinos</a:t>
            </a:r>
            <a:endParaRPr lang="en-NZ" dirty="0"/>
          </a:p>
          <a:p>
            <a:pPr>
              <a:buFont typeface="+mj-lt"/>
              <a:buAutoNum type="arabicPeriod"/>
            </a:pPr>
            <a:r>
              <a:rPr lang="en-NZ" dirty="0">
                <a:effectLst/>
              </a:rPr>
              <a:t>a neutral </a:t>
            </a:r>
            <a:r>
              <a:rPr lang="en-NZ" dirty="0">
                <a:effectLst/>
                <a:hlinkClick r:id="rId3"/>
              </a:rPr>
              <a:t>subatomic</a:t>
            </a:r>
            <a:r>
              <a:rPr lang="en-NZ" dirty="0">
                <a:effectLst/>
              </a:rPr>
              <a:t> particle with a mass close to zero and half-integral spin, which rarely reacts with normal matter. Three kinds of neutrinos are known, associated with the electron, </a:t>
            </a:r>
            <a:r>
              <a:rPr lang="en-NZ" dirty="0">
                <a:effectLst/>
                <a:hlinkClick r:id="rId4"/>
              </a:rPr>
              <a:t>muon</a:t>
            </a:r>
            <a:r>
              <a:rPr lang="en-NZ" dirty="0">
                <a:effectLst/>
              </a:rPr>
              <a:t>, and </a:t>
            </a:r>
            <a:r>
              <a:rPr lang="en-NZ" dirty="0">
                <a:effectLst/>
                <a:hlinkClick r:id="rId5"/>
              </a:rPr>
              <a:t>tau</a:t>
            </a:r>
            <a:r>
              <a:rPr lang="en-NZ" dirty="0">
                <a:effectLst/>
              </a:rPr>
              <a:t> particle.</a:t>
            </a:r>
          </a:p>
          <a:p>
            <a:endParaRPr lang="en-NZ" dirty="0"/>
          </a:p>
        </p:txBody>
      </p:sp>
      <p:sp>
        <p:nvSpPr>
          <p:cNvPr id="4" name="Slide Number Placeholder 3"/>
          <p:cNvSpPr>
            <a:spLocks noGrp="1"/>
          </p:cNvSpPr>
          <p:nvPr>
            <p:ph type="sldNum" sz="quarter" idx="5"/>
          </p:nvPr>
        </p:nvSpPr>
        <p:spPr/>
        <p:txBody>
          <a:bodyPr/>
          <a:lstStyle/>
          <a:p>
            <a:fld id="{FABC4435-9267-42F2-A064-C1A41769E022}" type="slidenum">
              <a:rPr lang="en-NZ" smtClean="0"/>
              <a:t>45</a:t>
            </a:fld>
            <a:endParaRPr lang="en-NZ"/>
          </a:p>
        </p:txBody>
      </p:sp>
    </p:spTree>
    <p:extLst>
      <p:ext uri="{BB962C8B-B14F-4D97-AF65-F5344CB8AC3E}">
        <p14:creationId xmlns:p14="http://schemas.microsoft.com/office/powerpoint/2010/main" val="28094289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A7A7D597-D5FC-4E0A-BA15-F1B6F4F38AAC}" type="slidenum">
              <a:rPr lang="en-NZ" smtClean="0"/>
              <a:t>47</a:t>
            </a:fld>
            <a:endParaRPr lang="en-NZ"/>
          </a:p>
        </p:txBody>
      </p:sp>
    </p:spTree>
    <p:extLst>
      <p:ext uri="{BB962C8B-B14F-4D97-AF65-F5344CB8AC3E}">
        <p14:creationId xmlns:p14="http://schemas.microsoft.com/office/powerpoint/2010/main" val="2936358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NZ" altLang="en-US" dirty="0"/>
              <a:t>Back to the Heroic age: </a:t>
            </a:r>
          </a:p>
          <a:p>
            <a:pPr eaLnBrk="1" hangingPunct="1">
              <a:spcBef>
                <a:spcPct val="0"/>
              </a:spcBef>
            </a:pPr>
            <a:r>
              <a:rPr lang="en-NZ" altLang="en-US" dirty="0"/>
              <a:t>This is a map of 1923 and the brown bits are the known areas at this time. </a:t>
            </a:r>
          </a:p>
        </p:txBody>
      </p:sp>
      <p:sp>
        <p:nvSpPr>
          <p:cNvPr id="122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506A50-E89A-499B-B77D-E5F00A088698}" type="slidenum">
              <a:rPr lang="en-NZ" smtClean="0"/>
              <a:pPr fontAlgn="base">
                <a:spcBef>
                  <a:spcPct val="0"/>
                </a:spcBef>
                <a:spcAft>
                  <a:spcPct val="0"/>
                </a:spcAft>
                <a:defRPr/>
              </a:pPr>
              <a:t>6</a:t>
            </a:fld>
            <a:endParaRPr lang="en-NZ"/>
          </a:p>
        </p:txBody>
      </p:sp>
    </p:spTree>
    <p:extLst>
      <p:ext uri="{BB962C8B-B14F-4D97-AF65-F5344CB8AC3E}">
        <p14:creationId xmlns:p14="http://schemas.microsoft.com/office/powerpoint/2010/main" val="30167580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1347788"/>
            <a:ext cx="6462712" cy="3636962"/>
          </a:xfrm>
        </p:spPr>
      </p:sp>
      <p:sp>
        <p:nvSpPr>
          <p:cNvPr id="3" name="Notes Placeholder 2"/>
          <p:cNvSpPr>
            <a:spLocks noGrp="1"/>
          </p:cNvSpPr>
          <p:nvPr>
            <p:ph type="body" idx="1"/>
          </p:nvPr>
        </p:nvSpPr>
        <p:spPr/>
        <p:txBody>
          <a:bodyPr/>
          <a:lstStyle/>
          <a:p>
            <a:r>
              <a:rPr lang="en-NZ" dirty="0"/>
              <a:t>Environmental assessments being carried out before any human activity begins</a:t>
            </a:r>
          </a:p>
          <a:p>
            <a:r>
              <a:rPr lang="en-NZ" dirty="0"/>
              <a:t>Pollution and waste disposal regulations</a:t>
            </a:r>
          </a:p>
          <a:p>
            <a:r>
              <a:rPr lang="en-NZ" dirty="0"/>
              <a:t>Wildlife conservation regulations</a:t>
            </a:r>
          </a:p>
          <a:p>
            <a:r>
              <a:rPr lang="en-NZ" dirty="0"/>
              <a:t>A ban on mineral exploration.</a:t>
            </a:r>
          </a:p>
        </p:txBody>
      </p:sp>
      <p:sp>
        <p:nvSpPr>
          <p:cNvPr id="4" name="Slide Number Placeholder 3"/>
          <p:cNvSpPr>
            <a:spLocks noGrp="1"/>
          </p:cNvSpPr>
          <p:nvPr>
            <p:ph type="sldNum" sz="quarter" idx="10"/>
          </p:nvPr>
        </p:nvSpPr>
        <p:spPr/>
        <p:txBody>
          <a:bodyPr/>
          <a:lstStyle/>
          <a:p>
            <a:fld id="{FABC4435-9267-42F2-A064-C1A41769E022}" type="slidenum">
              <a:rPr lang="en-NZ" smtClean="0"/>
              <a:t>48</a:t>
            </a:fld>
            <a:endParaRPr lang="en-NZ"/>
          </a:p>
        </p:txBody>
      </p:sp>
    </p:spTree>
    <p:extLst>
      <p:ext uri="{BB962C8B-B14F-4D97-AF65-F5344CB8AC3E}">
        <p14:creationId xmlns:p14="http://schemas.microsoft.com/office/powerpoint/2010/main" val="12477774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dirty="0"/>
              <a:t>Antarctic Treaty Secretariat in Buenos</a:t>
            </a:r>
            <a:r>
              <a:rPr lang="en-NZ" baseline="0" dirty="0"/>
              <a:t> Aires, organising the annual meetings – provide and distribute information and archive treaty documents.</a:t>
            </a:r>
          </a:p>
          <a:p>
            <a:endParaRPr lang="en-NZ" baseline="0" dirty="0"/>
          </a:p>
        </p:txBody>
      </p:sp>
      <p:sp>
        <p:nvSpPr>
          <p:cNvPr id="4" name="Slide Number Placeholder 3"/>
          <p:cNvSpPr>
            <a:spLocks noGrp="1"/>
          </p:cNvSpPr>
          <p:nvPr>
            <p:ph type="sldNum" sz="quarter" idx="10"/>
          </p:nvPr>
        </p:nvSpPr>
        <p:spPr/>
        <p:txBody>
          <a:bodyPr/>
          <a:lstStyle/>
          <a:p>
            <a:fld id="{9B8DDAFA-7738-40CF-AB2B-31AFA7EEEBE5}" type="slidenum">
              <a:rPr lang="en-NZ" smtClean="0"/>
              <a:pPr/>
              <a:t>50</a:t>
            </a:fld>
            <a:endParaRPr lang="en-NZ" dirty="0"/>
          </a:p>
        </p:txBody>
      </p:sp>
    </p:spTree>
    <p:extLst>
      <p:ext uri="{BB962C8B-B14F-4D97-AF65-F5344CB8AC3E}">
        <p14:creationId xmlns:p14="http://schemas.microsoft.com/office/powerpoint/2010/main" val="23142393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1425"/>
            <a:ext cx="5956300" cy="3349625"/>
          </a:xfrm>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FABC4435-9267-42F2-A064-C1A41769E022}" type="slidenum">
              <a:rPr lang="en-NZ" smtClean="0"/>
              <a:t>52</a:t>
            </a:fld>
            <a:endParaRPr lang="en-NZ"/>
          </a:p>
        </p:txBody>
      </p:sp>
    </p:spTree>
    <p:extLst>
      <p:ext uri="{BB962C8B-B14F-4D97-AF65-F5344CB8AC3E}">
        <p14:creationId xmlns:p14="http://schemas.microsoft.com/office/powerpoint/2010/main" val="3934164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xfrm>
            <a:off x="422275" y="1241425"/>
            <a:ext cx="5953125" cy="3349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NZ" altLang="en-US"/>
              <a:t>In medieval times the Venerable Bede thought a southern continent as well. </a:t>
            </a:r>
          </a:p>
          <a:p>
            <a:r>
              <a:rPr lang="en-NZ" altLang="en-US"/>
              <a:t>1578: Engl. Elizabeth I start for strong English dominance at sea. / In the 18</a:t>
            </a:r>
            <a:r>
              <a:rPr lang="en-NZ" altLang="en-US" baseline="30000"/>
              <a:t>th</a:t>
            </a:r>
            <a:r>
              <a:rPr lang="en-NZ" altLang="en-US"/>
              <a:t> c. the French became more influential in the European History and the Dutch, Spanish and Portuguese lost their dominance at sea.</a:t>
            </a:r>
          </a:p>
          <a:p>
            <a:r>
              <a:rPr lang="en-NZ" altLang="en-US"/>
              <a:t>In 1625 Nathanael Carpenter wrote in his Geography: “the Polar circle called Antarctich, passeth through the South part of the world (as yet) undiscovered, except for some fewe parcels, as Tiera de Fuego, and Psitacorum Regio,…”</a:t>
            </a:r>
          </a:p>
          <a:p>
            <a:r>
              <a:rPr lang="en-NZ" altLang="en-US"/>
              <a:t>In the 18</a:t>
            </a:r>
            <a:r>
              <a:rPr lang="en-NZ" altLang="en-US" baseline="30000"/>
              <a:t>th</a:t>
            </a:r>
            <a:r>
              <a:rPr lang="en-NZ" altLang="en-US"/>
              <a:t> C. it was even thought that NZ is maybe a part of that continent. I t was even believed that 50 million people live there.</a:t>
            </a:r>
          </a:p>
        </p:txBody>
      </p:sp>
      <p:sp>
        <p:nvSpPr>
          <p:cNvPr id="4" name="Slide Number Placeholder 3"/>
          <p:cNvSpPr>
            <a:spLocks noGrp="1"/>
          </p:cNvSpPr>
          <p:nvPr>
            <p:ph type="sldNum" sz="quarter" idx="5"/>
          </p:nvPr>
        </p:nvSpPr>
        <p:spPr/>
        <p:txBody>
          <a:bodyPr/>
          <a:lstStyle/>
          <a:p>
            <a:pPr>
              <a:defRPr/>
            </a:pPr>
            <a:fld id="{BA99992A-18E3-4B8E-A77B-83923C1AD4BD}" type="slidenum">
              <a:rPr lang="en-NZ" smtClean="0"/>
              <a:pPr>
                <a:defRPr/>
              </a:pPr>
              <a:t>7</a:t>
            </a:fld>
            <a:endParaRPr lang="en-NZ"/>
          </a:p>
        </p:txBody>
      </p:sp>
    </p:spTree>
    <p:extLst>
      <p:ext uri="{BB962C8B-B14F-4D97-AF65-F5344CB8AC3E}">
        <p14:creationId xmlns:p14="http://schemas.microsoft.com/office/powerpoint/2010/main" val="195014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3" y="735013"/>
            <a:ext cx="6534150" cy="367665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4DC687D6-B891-45A3-B6A5-D1C2FC34B777}" type="slidenum">
              <a:rPr lang="en-NZ" smtClean="0"/>
              <a:pPr/>
              <a:t>10</a:t>
            </a:fld>
            <a:endParaRPr lang="en-NZ"/>
          </a:p>
        </p:txBody>
      </p:sp>
    </p:spTree>
    <p:extLst>
      <p:ext uri="{BB962C8B-B14F-4D97-AF65-F5344CB8AC3E}">
        <p14:creationId xmlns:p14="http://schemas.microsoft.com/office/powerpoint/2010/main" val="1961775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NZ" altLang="en-US" dirty="0"/>
              <a:t>Cook: he destroyed the myth of a rich, overpopulated idea of a continent full of strong creatures, etc. (Endeavour,</a:t>
            </a:r>
            <a:r>
              <a:rPr lang="en-NZ" altLang="en-US" baseline="0" dirty="0"/>
              <a:t> discovery, Resolution)</a:t>
            </a:r>
            <a:endParaRPr lang="en-NZ" altLang="en-US" dirty="0"/>
          </a:p>
          <a:p>
            <a:r>
              <a:rPr lang="en-NZ" altLang="en-US" dirty="0"/>
              <a:t>New technologies in navigation secured discoveries.</a:t>
            </a:r>
            <a:r>
              <a:rPr lang="en-NZ" altLang="en-US" baseline="0" dirty="0"/>
              <a:t> To calculate the right longitude it was necessary to have an accurate time – no clock or watch was invented so far to do the right calculations, so it could be that some island and coastlines were discovered several times from different “countries”. In Cook’s time a man named Kendall invented the first accurate chronometer and Cook tried the time measurement instrument. His charting was influenced by that as well as he could be more accurate about positions. The navy in Britain became also a very influential part in the power play of  the countries France and England. A sort of race for new discoveries started. </a:t>
            </a:r>
            <a:endParaRPr lang="en-NZ" altLang="en-US" dirty="0"/>
          </a:p>
          <a:p>
            <a:endParaRPr lang="en-NZ" altLang="en-US" dirty="0"/>
          </a:p>
          <a:p>
            <a:r>
              <a:rPr lang="en-NZ" altLang="en-US" dirty="0"/>
              <a:t>In the 19</a:t>
            </a:r>
            <a:r>
              <a:rPr lang="en-NZ" altLang="en-US" baseline="30000" dirty="0"/>
              <a:t>th</a:t>
            </a:r>
            <a:r>
              <a:rPr lang="en-NZ" altLang="en-US" dirty="0"/>
              <a:t> c. the natural science established itself more and more and the knowledge of magnetism became a real issue. It was a sort of wave</a:t>
            </a:r>
            <a:r>
              <a:rPr lang="en-NZ" altLang="en-US" baseline="0" dirty="0"/>
              <a:t> of </a:t>
            </a:r>
            <a:r>
              <a:rPr lang="en-NZ" altLang="en-US" baseline="0" dirty="0" err="1"/>
              <a:t>expeditoins</a:t>
            </a:r>
            <a:r>
              <a:rPr lang="en-NZ" altLang="en-US" baseline="0" dirty="0"/>
              <a:t> to discover new land – 1840 Wilkes and </a:t>
            </a:r>
            <a:r>
              <a:rPr lang="en-NZ" altLang="en-US" baseline="0" dirty="0" err="1"/>
              <a:t>Durmont</a:t>
            </a:r>
            <a:r>
              <a:rPr lang="en-NZ" altLang="en-US" baseline="0" dirty="0"/>
              <a:t> </a:t>
            </a:r>
            <a:r>
              <a:rPr lang="en-NZ" altLang="en-US" baseline="0" dirty="0" err="1"/>
              <a:t>d’Urville</a:t>
            </a:r>
            <a:r>
              <a:rPr lang="en-NZ" altLang="en-US" baseline="0" dirty="0"/>
              <a:t> = debate who discovered (had the first sighting) of the Antarctic continent = crossed in the icy </a:t>
            </a:r>
            <a:r>
              <a:rPr lang="en-NZ" altLang="en-US" baseline="0" dirty="0" err="1"/>
              <a:t>watrers</a:t>
            </a:r>
            <a:r>
              <a:rPr lang="en-NZ" altLang="en-US" baseline="0" dirty="0"/>
              <a:t> but there are theories going on… Wilkes (US) – scribbled in the logbook the sighting – it looks like a entry done long after the event … lots of debates – and it was about claiming land….</a:t>
            </a:r>
            <a:endParaRPr lang="en-NZ" altLang="en-US" dirty="0"/>
          </a:p>
          <a:p>
            <a:endParaRPr lang="en-NZ" altLang="en-US" dirty="0"/>
          </a:p>
          <a:p>
            <a:endParaRPr lang="en-NZ" altLang="en-US" dirty="0"/>
          </a:p>
        </p:txBody>
      </p:sp>
      <p:sp>
        <p:nvSpPr>
          <p:cNvPr id="4" name="Slide Number Placeholder 3"/>
          <p:cNvSpPr>
            <a:spLocks noGrp="1"/>
          </p:cNvSpPr>
          <p:nvPr>
            <p:ph type="sldNum" sz="quarter" idx="5"/>
          </p:nvPr>
        </p:nvSpPr>
        <p:spPr/>
        <p:txBody>
          <a:bodyPr/>
          <a:lstStyle/>
          <a:p>
            <a:pPr>
              <a:defRPr/>
            </a:pPr>
            <a:fld id="{FD642A95-3A8C-4CA4-98C7-A74190163FC3}" type="slidenum">
              <a:rPr lang="en-NZ" smtClean="0"/>
              <a:pPr>
                <a:defRPr/>
              </a:pPr>
              <a:t>11</a:t>
            </a:fld>
            <a:endParaRPr lang="en-NZ"/>
          </a:p>
        </p:txBody>
      </p:sp>
    </p:spTree>
    <p:extLst>
      <p:ext uri="{BB962C8B-B14F-4D97-AF65-F5344CB8AC3E}">
        <p14:creationId xmlns:p14="http://schemas.microsoft.com/office/powerpoint/2010/main" val="3503209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NZ" altLang="en-US" dirty="0"/>
              <a:t>Sealing and whaling were important </a:t>
            </a:r>
          </a:p>
          <a:p>
            <a:r>
              <a:rPr lang="en-NZ" altLang="en-US" dirty="0"/>
              <a:t>It is debated if the economic significance was that great, but it was great enough</a:t>
            </a:r>
            <a:r>
              <a:rPr lang="en-NZ" altLang="en-US" baseline="0" dirty="0"/>
              <a:t> to bring the population of seals in some areas to extinction and whale population to the brink of extinction. Migration patterns were not known that well as today (still lots of research needed on that). </a:t>
            </a:r>
          </a:p>
          <a:p>
            <a:r>
              <a:rPr lang="en-NZ" altLang="en-US" baseline="0" dirty="0"/>
              <a:t>Main hunting grounds around the sub Antarctic Islands and Antarctica peninsula. </a:t>
            </a:r>
            <a:endParaRPr lang="en-NZ" altLang="en-US" dirty="0"/>
          </a:p>
          <a:p>
            <a:endParaRPr lang="en-NZ" altLang="en-US" dirty="0"/>
          </a:p>
        </p:txBody>
      </p:sp>
      <p:sp>
        <p:nvSpPr>
          <p:cNvPr id="4" name="Slide Number Placeholder 3"/>
          <p:cNvSpPr>
            <a:spLocks noGrp="1"/>
          </p:cNvSpPr>
          <p:nvPr>
            <p:ph type="sldNum" sz="quarter" idx="5"/>
          </p:nvPr>
        </p:nvSpPr>
        <p:spPr/>
        <p:txBody>
          <a:bodyPr/>
          <a:lstStyle/>
          <a:p>
            <a:pPr>
              <a:defRPr/>
            </a:pPr>
            <a:fld id="{01B433C9-BF75-48EA-BF29-10967935BA0E}" type="slidenum">
              <a:rPr lang="en-NZ" smtClean="0"/>
              <a:pPr>
                <a:defRPr/>
              </a:pPr>
              <a:t>12</a:t>
            </a:fld>
            <a:endParaRPr lang="en-NZ"/>
          </a:p>
        </p:txBody>
      </p:sp>
    </p:spTree>
    <p:extLst>
      <p:ext uri="{BB962C8B-B14F-4D97-AF65-F5344CB8AC3E}">
        <p14:creationId xmlns:p14="http://schemas.microsoft.com/office/powerpoint/2010/main" val="3734996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A ship, called </a:t>
            </a:r>
            <a:r>
              <a:rPr lang="en-NZ" dirty="0" err="1"/>
              <a:t>Admiralen</a:t>
            </a:r>
            <a:r>
              <a:rPr lang="en-NZ" dirty="0"/>
              <a:t> was for 20 years a</a:t>
            </a:r>
            <a:r>
              <a:rPr lang="en-NZ" baseline="0" dirty="0"/>
              <a:t> prototype of a floating factory ship. </a:t>
            </a:r>
          </a:p>
          <a:p>
            <a:r>
              <a:rPr lang="en-NZ" baseline="0" dirty="0"/>
              <a:t>This way to do the whaling was necessary because the vessels had to go further south and away from the shores – the whale population was decreasing and the vessels had to search in a wider area. From 1912 onward, the whales were processed more economically. Their meat and bones were also cooked and the oil extracted and after that process the material was crushed for fertiliser. </a:t>
            </a:r>
          </a:p>
          <a:p>
            <a:r>
              <a:rPr lang="en-NZ" baseline="0" dirty="0"/>
              <a:t>During WWI, the company Hector lost two ships (factory ships) in battle. </a:t>
            </a:r>
          </a:p>
          <a:p>
            <a:r>
              <a:rPr lang="en-NZ" baseline="0" dirty="0"/>
              <a:t> </a:t>
            </a:r>
            <a:endParaRPr lang="en-NZ" dirty="0"/>
          </a:p>
        </p:txBody>
      </p:sp>
      <p:sp>
        <p:nvSpPr>
          <p:cNvPr id="4" name="Slide Number Placeholder 3"/>
          <p:cNvSpPr>
            <a:spLocks noGrp="1"/>
          </p:cNvSpPr>
          <p:nvPr>
            <p:ph type="sldNum" sz="quarter" idx="10"/>
          </p:nvPr>
        </p:nvSpPr>
        <p:spPr/>
        <p:txBody>
          <a:bodyPr/>
          <a:lstStyle/>
          <a:p>
            <a:pPr>
              <a:defRPr/>
            </a:pPr>
            <a:fld id="{116E3022-E4D1-4263-83E4-8781F940B895}" type="slidenum">
              <a:rPr lang="en-NZ" smtClean="0"/>
              <a:pPr>
                <a:defRPr/>
              </a:pPr>
              <a:t>13</a:t>
            </a:fld>
            <a:endParaRPr lang="en-NZ"/>
          </a:p>
        </p:txBody>
      </p:sp>
    </p:spTree>
    <p:extLst>
      <p:ext uri="{BB962C8B-B14F-4D97-AF65-F5344CB8AC3E}">
        <p14:creationId xmlns:p14="http://schemas.microsoft.com/office/powerpoint/2010/main" val="3382599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NZ" sz="1000" kern="1200" dirty="0">
                <a:solidFill>
                  <a:schemeClr val="tx1"/>
                </a:solidFill>
                <a:latin typeface="+mn-lt"/>
                <a:ea typeface="+mn-ea"/>
                <a:cs typeface="+mn-cs"/>
              </a:rPr>
              <a:t>Whaling was a complex and challenging business and needed men who were not only brave but who had a variety of specialized skills. </a:t>
            </a:r>
            <a:endParaRPr lang="en-NZ" sz="1000" dirty="0"/>
          </a:p>
          <a:p>
            <a:r>
              <a:rPr lang="en-NZ" sz="1000" kern="1200" dirty="0">
                <a:solidFill>
                  <a:schemeClr val="tx1"/>
                </a:solidFill>
                <a:latin typeface="+mn-lt"/>
                <a:ea typeface="+mn-ea"/>
                <a:cs typeface="+mn-cs"/>
              </a:rPr>
              <a:t>When the Superior sailed to the Davis Strait in 1834 her master Donald Manson was in command of a surgeon, 4 harpooners, 2 boatswains, 5 </a:t>
            </a:r>
            <a:r>
              <a:rPr lang="en-NZ" sz="1000" kern="1200" dirty="0" err="1">
                <a:solidFill>
                  <a:schemeClr val="tx1"/>
                </a:solidFill>
                <a:latin typeface="+mn-lt"/>
                <a:ea typeface="+mn-ea"/>
                <a:cs typeface="+mn-cs"/>
              </a:rPr>
              <a:t>boatsteers</a:t>
            </a:r>
            <a:r>
              <a:rPr lang="en-NZ" sz="1000" kern="1200" dirty="0">
                <a:solidFill>
                  <a:schemeClr val="tx1"/>
                </a:solidFill>
                <a:latin typeface="+mn-lt"/>
                <a:ea typeface="+mn-ea"/>
                <a:cs typeface="+mn-cs"/>
              </a:rPr>
              <a:t>, 2 carpenters, 2 coopers, a manger in charge of lines, 2 seamen, 3 landsmen, 2 apprentices and a steward. One of the harpooners also acted as mate and another as </a:t>
            </a:r>
            <a:r>
              <a:rPr lang="en-NZ" sz="1000" kern="1200" dirty="0" err="1">
                <a:solidFill>
                  <a:schemeClr val="tx1"/>
                </a:solidFill>
                <a:latin typeface="+mn-lt"/>
                <a:ea typeface="+mn-ea"/>
                <a:cs typeface="+mn-cs"/>
              </a:rPr>
              <a:t>specktioneer</a:t>
            </a:r>
            <a:r>
              <a:rPr lang="en-NZ" sz="1000" kern="1200" dirty="0">
                <a:solidFill>
                  <a:schemeClr val="tx1"/>
                </a:solidFill>
                <a:latin typeface="+mn-lt"/>
                <a:ea typeface="+mn-ea"/>
                <a:cs typeface="+mn-cs"/>
              </a:rPr>
              <a:t>, and one boatswain was also </a:t>
            </a:r>
            <a:r>
              <a:rPr lang="en-NZ" sz="1000" kern="1200" dirty="0" err="1">
                <a:solidFill>
                  <a:schemeClr val="tx1"/>
                </a:solidFill>
                <a:latin typeface="+mn-lt"/>
                <a:ea typeface="+mn-ea"/>
                <a:cs typeface="+mn-cs"/>
              </a:rPr>
              <a:t>skeeman</a:t>
            </a:r>
            <a:r>
              <a:rPr lang="en-NZ" sz="1000" kern="1200" dirty="0">
                <a:solidFill>
                  <a:schemeClr val="tx1"/>
                </a:solidFill>
                <a:latin typeface="+mn-lt"/>
                <a:ea typeface="+mn-ea"/>
                <a:cs typeface="+mn-cs"/>
              </a:rPr>
              <a:t>.</a:t>
            </a:r>
            <a:endParaRPr lang="en-NZ" sz="1000" dirty="0"/>
          </a:p>
          <a:p>
            <a:r>
              <a:rPr lang="en-NZ" sz="1000" kern="1200" dirty="0">
                <a:solidFill>
                  <a:schemeClr val="tx1"/>
                </a:solidFill>
                <a:latin typeface="+mn-lt"/>
                <a:ea typeface="+mn-ea"/>
                <a:cs typeface="+mn-cs"/>
              </a:rPr>
              <a:t>The Master was responsible for the navigation and management of the vessel and the motivation of its crew, often under difficult and dangerous conditions. He also needed a detailed knowledge of the behaviour and distribution of whales and seals if he was to turn a profit.</a:t>
            </a:r>
            <a:endParaRPr lang="en-NZ" sz="1000" dirty="0"/>
          </a:p>
          <a:p>
            <a:r>
              <a:rPr lang="en-NZ" sz="1000" kern="1200" dirty="0">
                <a:solidFill>
                  <a:schemeClr val="tx1"/>
                </a:solidFill>
                <a:latin typeface="+mn-lt"/>
                <a:ea typeface="+mn-ea"/>
                <a:cs typeface="+mn-cs"/>
              </a:rPr>
              <a:t>The Mate was second in command and was often also the chief harpooner. He would usually share the main cabin with the Master and the Surgeon. The surgeon's main duty, of course, was to attend to illness and injuries, but he also usually served as clerk and kept the ship's log up-to-date. The surgeons were usually senior students from the medical schools in Aberdeen, Edinburgh and Glasgow, or recently qualified doctors. Without doubt, the best known surgeon to sail from Peterhead was Arthur Conan Doyle, the author of the Sherlock Holmes novels. In 1880, whilst still a student at Edinburgh, he sailed under Captain John </a:t>
            </a:r>
            <a:r>
              <a:rPr lang="en-NZ" sz="1000" kern="1200" dirty="0" err="1">
                <a:solidFill>
                  <a:schemeClr val="tx1"/>
                </a:solidFill>
                <a:latin typeface="+mn-lt"/>
                <a:ea typeface="+mn-ea"/>
                <a:cs typeface="+mn-cs"/>
              </a:rPr>
              <a:t>Gray</a:t>
            </a:r>
            <a:r>
              <a:rPr lang="en-NZ" sz="1000" kern="1200" dirty="0">
                <a:solidFill>
                  <a:schemeClr val="tx1"/>
                </a:solidFill>
                <a:latin typeface="+mn-lt"/>
                <a:ea typeface="+mn-ea"/>
                <a:cs typeface="+mn-cs"/>
              </a:rPr>
              <a:t> on the Hope (2).</a:t>
            </a:r>
            <a:endParaRPr lang="en-NZ" sz="1000" dirty="0"/>
          </a:p>
          <a:p>
            <a:r>
              <a:rPr lang="en-NZ" sz="1000" kern="1200" dirty="0">
                <a:solidFill>
                  <a:schemeClr val="tx1"/>
                </a:solidFill>
                <a:latin typeface="+mn-lt"/>
                <a:ea typeface="+mn-ea"/>
                <a:cs typeface="+mn-cs"/>
              </a:rPr>
              <a:t>The </a:t>
            </a:r>
            <a:r>
              <a:rPr lang="en-NZ" sz="1000" kern="1200" dirty="0" err="1">
                <a:solidFill>
                  <a:schemeClr val="tx1"/>
                </a:solidFill>
                <a:latin typeface="+mn-lt"/>
                <a:ea typeface="+mn-ea"/>
                <a:cs typeface="+mn-cs"/>
              </a:rPr>
              <a:t>Spektioneer</a:t>
            </a:r>
            <a:r>
              <a:rPr lang="en-NZ" sz="1000" kern="1200" dirty="0">
                <a:solidFill>
                  <a:schemeClr val="tx1"/>
                </a:solidFill>
                <a:latin typeface="+mn-lt"/>
                <a:ea typeface="+mn-ea"/>
                <a:cs typeface="+mn-cs"/>
              </a:rPr>
              <a:t> was in charge of the flensing process but the chopping of the blubber and its stowage in barrels by the harpooners and other crew was controlled by the </a:t>
            </a:r>
            <a:r>
              <a:rPr lang="en-NZ" sz="1000" kern="1200" dirty="0" err="1">
                <a:solidFill>
                  <a:schemeClr val="tx1"/>
                </a:solidFill>
                <a:latin typeface="+mn-lt"/>
                <a:ea typeface="+mn-ea"/>
                <a:cs typeface="+mn-cs"/>
              </a:rPr>
              <a:t>Skeeman</a:t>
            </a:r>
            <a:r>
              <a:rPr lang="en-NZ" sz="1000" kern="1200" dirty="0">
                <a:solidFill>
                  <a:schemeClr val="tx1"/>
                </a:solidFill>
                <a:latin typeface="+mn-lt"/>
                <a:ea typeface="+mn-ea"/>
                <a:cs typeface="+mn-cs"/>
              </a:rPr>
              <a:t>, the officer in charge of the ship's hold.</a:t>
            </a:r>
            <a:endParaRPr lang="en-NZ" sz="1000" dirty="0"/>
          </a:p>
          <a:p>
            <a:r>
              <a:rPr lang="en-NZ" sz="1000" kern="1200" dirty="0">
                <a:solidFill>
                  <a:schemeClr val="tx1"/>
                </a:solidFill>
                <a:latin typeface="+mn-lt"/>
                <a:ea typeface="+mn-ea"/>
                <a:cs typeface="+mn-cs"/>
              </a:rPr>
              <a:t>Whaling was, for the most part, a young man's business, particularly so for the unskilled labourers, with most in their teens or early twenties. The work was back-breaking and extremely dangerous. Like war, whaling consisted of long periods of hard work and sheer boredom, interrupted with moments of sheer exhilaration and terror. The living conditions below deck would have been rather sordid. The food consisted of rancid cheese and butter, salt beef and pork, all packed into barrels. There was so little fresh fruit and vegetables on board that sea-plague (scurvy) was inevitable for most crew.</a:t>
            </a:r>
            <a:endParaRPr lang="en-NZ" sz="1000" dirty="0"/>
          </a:p>
          <a:p>
            <a:r>
              <a:rPr lang="en-NZ" sz="1000" kern="1200" dirty="0">
                <a:solidFill>
                  <a:schemeClr val="tx1"/>
                </a:solidFill>
                <a:latin typeface="+mn-lt"/>
                <a:ea typeface="+mn-ea"/>
                <a:cs typeface="+mn-cs"/>
              </a:rPr>
              <a:t>For such suffering and hardship the crew received a basic monthly wage and usually a share of the profit from the oil and whalebone. In 1834 the master received a total of £120 (£7,229 at today's prices) for about six months work, the surgeon £16 14s (£1,006), the mate £43 8s (£2,614), and the </a:t>
            </a:r>
            <a:r>
              <a:rPr lang="en-NZ" sz="1000" kern="1200" dirty="0" err="1">
                <a:solidFill>
                  <a:schemeClr val="tx1"/>
                </a:solidFill>
                <a:latin typeface="+mn-lt"/>
                <a:ea typeface="+mn-ea"/>
                <a:cs typeface="+mn-cs"/>
              </a:rPr>
              <a:t>spektioneer</a:t>
            </a:r>
            <a:r>
              <a:rPr lang="en-NZ" sz="1000" kern="1200" dirty="0">
                <a:solidFill>
                  <a:schemeClr val="tx1"/>
                </a:solidFill>
                <a:latin typeface="+mn-lt"/>
                <a:ea typeface="+mn-ea"/>
                <a:cs typeface="+mn-cs"/>
              </a:rPr>
              <a:t> £31 18s (£1,921). At the other end of the spectrum the apprentice picked up just 18s 9d (£56), the steward £7 8s 10d (£448) and the line manger £17 4s 3d (£1,037).</a:t>
            </a:r>
            <a:endParaRPr lang="en-NZ" sz="1000" dirty="0"/>
          </a:p>
        </p:txBody>
      </p:sp>
      <p:sp>
        <p:nvSpPr>
          <p:cNvPr id="4" name="Slide Number Placeholder 3"/>
          <p:cNvSpPr>
            <a:spLocks noGrp="1"/>
          </p:cNvSpPr>
          <p:nvPr>
            <p:ph type="sldNum" sz="quarter" idx="10"/>
          </p:nvPr>
        </p:nvSpPr>
        <p:spPr/>
        <p:txBody>
          <a:bodyPr/>
          <a:lstStyle/>
          <a:p>
            <a:fld id="{EC5F97D4-CE9A-4F87-AC9E-90B7E8365C3F}" type="slidenum">
              <a:rPr lang="en-GB" smtClean="0"/>
              <a:pPr/>
              <a:t>14</a:t>
            </a:fld>
            <a:endParaRPr lang="en-GB"/>
          </a:p>
        </p:txBody>
      </p:sp>
    </p:spTree>
    <p:extLst>
      <p:ext uri="{BB962C8B-B14F-4D97-AF65-F5344CB8AC3E}">
        <p14:creationId xmlns:p14="http://schemas.microsoft.com/office/powerpoint/2010/main" val="2812901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6DB0362-0489-484F-869F-E45417D5D238}" type="datetime1">
              <a:rPr lang="en-NZ" smtClean="0"/>
              <a:t>15/07/2024</a:t>
            </a:fld>
            <a:endParaRPr lang="en-NZ"/>
          </a:p>
        </p:txBody>
      </p:sp>
      <p:sp>
        <p:nvSpPr>
          <p:cNvPr id="5" name="Footer Placeholder 4"/>
          <p:cNvSpPr>
            <a:spLocks noGrp="1"/>
          </p:cNvSpPr>
          <p:nvPr>
            <p:ph type="ftr" sz="quarter" idx="11"/>
          </p:nvPr>
        </p:nvSpPr>
        <p:spPr/>
        <p:txBody>
          <a:bodyPr/>
          <a:lstStyle/>
          <a:p>
            <a:r>
              <a:rPr lang="en-NZ"/>
              <a:t>U3A Timaru -15 July 2024</a:t>
            </a:r>
          </a:p>
        </p:txBody>
      </p:sp>
      <p:sp>
        <p:nvSpPr>
          <p:cNvPr id="6" name="Slide Number Placeholder 5"/>
          <p:cNvSpPr>
            <a:spLocks noGrp="1"/>
          </p:cNvSpPr>
          <p:nvPr>
            <p:ph type="sldNum" sz="quarter" idx="12"/>
          </p:nvPr>
        </p:nvSpPr>
        <p:spPr/>
        <p:txBody>
          <a:bodyPr/>
          <a:lstStyle/>
          <a:p>
            <a:fld id="{15699E6F-0AD8-4D0F-9F46-02D1D1133D42}" type="slidenum">
              <a:rPr lang="en-NZ" smtClean="0"/>
              <a:t>‹#›</a:t>
            </a:fld>
            <a:endParaRPr lang="en-NZ"/>
          </a:p>
        </p:txBody>
      </p:sp>
    </p:spTree>
    <p:extLst>
      <p:ext uri="{BB962C8B-B14F-4D97-AF65-F5344CB8AC3E}">
        <p14:creationId xmlns:p14="http://schemas.microsoft.com/office/powerpoint/2010/main" val="674007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74517F-E228-4884-BCAA-CAC81F81B34B}" type="datetime1">
              <a:rPr lang="en-NZ" smtClean="0"/>
              <a:t>15/07/2024</a:t>
            </a:fld>
            <a:endParaRPr lang="en-NZ"/>
          </a:p>
        </p:txBody>
      </p:sp>
      <p:sp>
        <p:nvSpPr>
          <p:cNvPr id="5" name="Footer Placeholder 4"/>
          <p:cNvSpPr>
            <a:spLocks noGrp="1"/>
          </p:cNvSpPr>
          <p:nvPr>
            <p:ph type="ftr" sz="quarter" idx="11"/>
          </p:nvPr>
        </p:nvSpPr>
        <p:spPr/>
        <p:txBody>
          <a:bodyPr/>
          <a:lstStyle/>
          <a:p>
            <a:r>
              <a:rPr lang="en-NZ"/>
              <a:t>U3A Timaru -15 July 2024</a:t>
            </a:r>
          </a:p>
        </p:txBody>
      </p:sp>
      <p:sp>
        <p:nvSpPr>
          <p:cNvPr id="6" name="Slide Number Placeholder 5"/>
          <p:cNvSpPr>
            <a:spLocks noGrp="1"/>
          </p:cNvSpPr>
          <p:nvPr>
            <p:ph type="sldNum" sz="quarter" idx="12"/>
          </p:nvPr>
        </p:nvSpPr>
        <p:spPr/>
        <p:txBody>
          <a:bodyPr/>
          <a:lstStyle/>
          <a:p>
            <a:fld id="{15699E6F-0AD8-4D0F-9F46-02D1D1133D42}" type="slidenum">
              <a:rPr lang="en-NZ" smtClean="0"/>
              <a:t>‹#›</a:t>
            </a:fld>
            <a:endParaRPr lang="en-NZ"/>
          </a:p>
        </p:txBody>
      </p:sp>
    </p:spTree>
    <p:extLst>
      <p:ext uri="{BB962C8B-B14F-4D97-AF65-F5344CB8AC3E}">
        <p14:creationId xmlns:p14="http://schemas.microsoft.com/office/powerpoint/2010/main" val="2146628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4D5885-23BB-4EE7-BBA9-55A33FA341AD}" type="datetime1">
              <a:rPr lang="en-NZ" smtClean="0"/>
              <a:t>15/07/2024</a:t>
            </a:fld>
            <a:endParaRPr lang="en-NZ"/>
          </a:p>
        </p:txBody>
      </p:sp>
      <p:sp>
        <p:nvSpPr>
          <p:cNvPr id="5" name="Footer Placeholder 4"/>
          <p:cNvSpPr>
            <a:spLocks noGrp="1"/>
          </p:cNvSpPr>
          <p:nvPr>
            <p:ph type="ftr" sz="quarter" idx="11"/>
          </p:nvPr>
        </p:nvSpPr>
        <p:spPr/>
        <p:txBody>
          <a:bodyPr/>
          <a:lstStyle/>
          <a:p>
            <a:r>
              <a:rPr lang="en-NZ"/>
              <a:t>U3A Timaru -15 July 2024</a:t>
            </a:r>
          </a:p>
        </p:txBody>
      </p:sp>
      <p:sp>
        <p:nvSpPr>
          <p:cNvPr id="6" name="Slide Number Placeholder 5"/>
          <p:cNvSpPr>
            <a:spLocks noGrp="1"/>
          </p:cNvSpPr>
          <p:nvPr>
            <p:ph type="sldNum" sz="quarter" idx="12"/>
          </p:nvPr>
        </p:nvSpPr>
        <p:spPr/>
        <p:txBody>
          <a:bodyPr/>
          <a:lstStyle/>
          <a:p>
            <a:fld id="{15699E6F-0AD8-4D0F-9F46-02D1D1133D42}" type="slidenum">
              <a:rPr lang="en-NZ" smtClean="0"/>
              <a:t>‹#›</a:t>
            </a:fld>
            <a:endParaRPr lang="en-NZ"/>
          </a:p>
        </p:txBody>
      </p:sp>
    </p:spTree>
    <p:extLst>
      <p:ext uri="{BB962C8B-B14F-4D97-AF65-F5344CB8AC3E}">
        <p14:creationId xmlns:p14="http://schemas.microsoft.com/office/powerpoint/2010/main" val="2294005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C00C0C-282F-4813-B610-9F32191DD1F5}" type="datetime1">
              <a:rPr lang="en-NZ" smtClean="0"/>
              <a:t>15/07/2024</a:t>
            </a:fld>
            <a:endParaRPr lang="en-NZ"/>
          </a:p>
        </p:txBody>
      </p:sp>
      <p:sp>
        <p:nvSpPr>
          <p:cNvPr id="5" name="Footer Placeholder 4"/>
          <p:cNvSpPr>
            <a:spLocks noGrp="1"/>
          </p:cNvSpPr>
          <p:nvPr>
            <p:ph type="ftr" sz="quarter" idx="11"/>
          </p:nvPr>
        </p:nvSpPr>
        <p:spPr/>
        <p:txBody>
          <a:bodyPr/>
          <a:lstStyle/>
          <a:p>
            <a:r>
              <a:rPr lang="en-NZ"/>
              <a:t>U3A Timaru -15 July 2024</a:t>
            </a:r>
          </a:p>
        </p:txBody>
      </p:sp>
      <p:sp>
        <p:nvSpPr>
          <p:cNvPr id="6" name="Slide Number Placeholder 5"/>
          <p:cNvSpPr>
            <a:spLocks noGrp="1"/>
          </p:cNvSpPr>
          <p:nvPr>
            <p:ph type="sldNum" sz="quarter" idx="12"/>
          </p:nvPr>
        </p:nvSpPr>
        <p:spPr/>
        <p:txBody>
          <a:bodyPr/>
          <a:lstStyle/>
          <a:p>
            <a:fld id="{15699E6F-0AD8-4D0F-9F46-02D1D1133D42}" type="slidenum">
              <a:rPr lang="en-NZ" smtClean="0"/>
              <a:t>‹#›</a:t>
            </a:fld>
            <a:endParaRPr lang="en-NZ"/>
          </a:p>
        </p:txBody>
      </p:sp>
    </p:spTree>
    <p:extLst>
      <p:ext uri="{BB962C8B-B14F-4D97-AF65-F5344CB8AC3E}">
        <p14:creationId xmlns:p14="http://schemas.microsoft.com/office/powerpoint/2010/main" val="688871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E6A08EE-3983-4370-BFB9-8B3B008AE566}" type="datetime1">
              <a:rPr lang="en-NZ" smtClean="0"/>
              <a:t>15/07/2024</a:t>
            </a:fld>
            <a:endParaRPr lang="en-NZ"/>
          </a:p>
        </p:txBody>
      </p:sp>
      <p:sp>
        <p:nvSpPr>
          <p:cNvPr id="5" name="Footer Placeholder 4"/>
          <p:cNvSpPr>
            <a:spLocks noGrp="1"/>
          </p:cNvSpPr>
          <p:nvPr>
            <p:ph type="ftr" sz="quarter" idx="11"/>
          </p:nvPr>
        </p:nvSpPr>
        <p:spPr/>
        <p:txBody>
          <a:bodyPr/>
          <a:lstStyle/>
          <a:p>
            <a:r>
              <a:rPr lang="en-NZ"/>
              <a:t>U3A Timaru -15 July 2024</a:t>
            </a:r>
          </a:p>
        </p:txBody>
      </p:sp>
      <p:sp>
        <p:nvSpPr>
          <p:cNvPr id="6" name="Slide Number Placeholder 5"/>
          <p:cNvSpPr>
            <a:spLocks noGrp="1"/>
          </p:cNvSpPr>
          <p:nvPr>
            <p:ph type="sldNum" sz="quarter" idx="12"/>
          </p:nvPr>
        </p:nvSpPr>
        <p:spPr/>
        <p:txBody>
          <a:bodyPr/>
          <a:lstStyle/>
          <a:p>
            <a:fld id="{15699E6F-0AD8-4D0F-9F46-02D1D1133D42}" type="slidenum">
              <a:rPr lang="en-NZ" smtClean="0"/>
              <a:t>‹#›</a:t>
            </a:fld>
            <a:endParaRPr lang="en-NZ"/>
          </a:p>
        </p:txBody>
      </p:sp>
    </p:spTree>
    <p:extLst>
      <p:ext uri="{BB962C8B-B14F-4D97-AF65-F5344CB8AC3E}">
        <p14:creationId xmlns:p14="http://schemas.microsoft.com/office/powerpoint/2010/main" val="228412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9163C34-3B6F-4AC3-9C1B-9ABA30308687}" type="datetime1">
              <a:rPr lang="en-NZ" smtClean="0"/>
              <a:t>15/07/2024</a:t>
            </a:fld>
            <a:endParaRPr lang="en-NZ"/>
          </a:p>
        </p:txBody>
      </p:sp>
      <p:sp>
        <p:nvSpPr>
          <p:cNvPr id="6" name="Footer Placeholder 5"/>
          <p:cNvSpPr>
            <a:spLocks noGrp="1"/>
          </p:cNvSpPr>
          <p:nvPr>
            <p:ph type="ftr" sz="quarter" idx="11"/>
          </p:nvPr>
        </p:nvSpPr>
        <p:spPr/>
        <p:txBody>
          <a:bodyPr/>
          <a:lstStyle/>
          <a:p>
            <a:r>
              <a:rPr lang="en-NZ"/>
              <a:t>U3A Timaru -15 July 2024</a:t>
            </a:r>
          </a:p>
        </p:txBody>
      </p:sp>
      <p:sp>
        <p:nvSpPr>
          <p:cNvPr id="7" name="Slide Number Placeholder 6"/>
          <p:cNvSpPr>
            <a:spLocks noGrp="1"/>
          </p:cNvSpPr>
          <p:nvPr>
            <p:ph type="sldNum" sz="quarter" idx="12"/>
          </p:nvPr>
        </p:nvSpPr>
        <p:spPr/>
        <p:txBody>
          <a:bodyPr/>
          <a:lstStyle/>
          <a:p>
            <a:fld id="{15699E6F-0AD8-4D0F-9F46-02D1D1133D42}" type="slidenum">
              <a:rPr lang="en-NZ" smtClean="0"/>
              <a:t>‹#›</a:t>
            </a:fld>
            <a:endParaRPr lang="en-NZ"/>
          </a:p>
        </p:txBody>
      </p:sp>
    </p:spTree>
    <p:extLst>
      <p:ext uri="{BB962C8B-B14F-4D97-AF65-F5344CB8AC3E}">
        <p14:creationId xmlns:p14="http://schemas.microsoft.com/office/powerpoint/2010/main" val="728657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7B2DE6-AC7B-42F0-BA6C-6DA30D2CE88A}" type="datetime1">
              <a:rPr lang="en-NZ" smtClean="0"/>
              <a:t>15/07/2024</a:t>
            </a:fld>
            <a:endParaRPr lang="en-NZ"/>
          </a:p>
        </p:txBody>
      </p:sp>
      <p:sp>
        <p:nvSpPr>
          <p:cNvPr id="8" name="Footer Placeholder 7"/>
          <p:cNvSpPr>
            <a:spLocks noGrp="1"/>
          </p:cNvSpPr>
          <p:nvPr>
            <p:ph type="ftr" sz="quarter" idx="11"/>
          </p:nvPr>
        </p:nvSpPr>
        <p:spPr/>
        <p:txBody>
          <a:bodyPr/>
          <a:lstStyle/>
          <a:p>
            <a:r>
              <a:rPr lang="en-NZ"/>
              <a:t>U3A Timaru -15 July 2024</a:t>
            </a:r>
          </a:p>
        </p:txBody>
      </p:sp>
      <p:sp>
        <p:nvSpPr>
          <p:cNvPr id="9" name="Slide Number Placeholder 8"/>
          <p:cNvSpPr>
            <a:spLocks noGrp="1"/>
          </p:cNvSpPr>
          <p:nvPr>
            <p:ph type="sldNum" sz="quarter" idx="12"/>
          </p:nvPr>
        </p:nvSpPr>
        <p:spPr/>
        <p:txBody>
          <a:bodyPr/>
          <a:lstStyle/>
          <a:p>
            <a:fld id="{15699E6F-0AD8-4D0F-9F46-02D1D1133D42}" type="slidenum">
              <a:rPr lang="en-NZ" smtClean="0"/>
              <a:t>‹#›</a:t>
            </a:fld>
            <a:endParaRPr lang="en-NZ"/>
          </a:p>
        </p:txBody>
      </p:sp>
    </p:spTree>
    <p:extLst>
      <p:ext uri="{BB962C8B-B14F-4D97-AF65-F5344CB8AC3E}">
        <p14:creationId xmlns:p14="http://schemas.microsoft.com/office/powerpoint/2010/main" val="3174304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37FBF3B-DD6C-40C3-BBB7-8FE941758602}" type="datetime1">
              <a:rPr lang="en-NZ" smtClean="0"/>
              <a:t>15/07/2024</a:t>
            </a:fld>
            <a:endParaRPr lang="en-NZ"/>
          </a:p>
        </p:txBody>
      </p:sp>
      <p:sp>
        <p:nvSpPr>
          <p:cNvPr id="4" name="Footer Placeholder 3"/>
          <p:cNvSpPr>
            <a:spLocks noGrp="1"/>
          </p:cNvSpPr>
          <p:nvPr>
            <p:ph type="ftr" sz="quarter" idx="11"/>
          </p:nvPr>
        </p:nvSpPr>
        <p:spPr/>
        <p:txBody>
          <a:bodyPr/>
          <a:lstStyle/>
          <a:p>
            <a:r>
              <a:rPr lang="en-NZ"/>
              <a:t>U3A Timaru -15 July 2024</a:t>
            </a:r>
          </a:p>
        </p:txBody>
      </p:sp>
      <p:sp>
        <p:nvSpPr>
          <p:cNvPr id="5" name="Slide Number Placeholder 4"/>
          <p:cNvSpPr>
            <a:spLocks noGrp="1"/>
          </p:cNvSpPr>
          <p:nvPr>
            <p:ph type="sldNum" sz="quarter" idx="12"/>
          </p:nvPr>
        </p:nvSpPr>
        <p:spPr/>
        <p:txBody>
          <a:bodyPr/>
          <a:lstStyle/>
          <a:p>
            <a:fld id="{15699E6F-0AD8-4D0F-9F46-02D1D1133D42}" type="slidenum">
              <a:rPr lang="en-NZ" smtClean="0"/>
              <a:t>‹#›</a:t>
            </a:fld>
            <a:endParaRPr lang="en-NZ"/>
          </a:p>
        </p:txBody>
      </p:sp>
    </p:spTree>
    <p:extLst>
      <p:ext uri="{BB962C8B-B14F-4D97-AF65-F5344CB8AC3E}">
        <p14:creationId xmlns:p14="http://schemas.microsoft.com/office/powerpoint/2010/main" val="2521261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774847-C876-4CD8-BEEE-39FCA10AE9C9}" type="datetime1">
              <a:rPr lang="en-NZ" smtClean="0"/>
              <a:t>15/07/2024</a:t>
            </a:fld>
            <a:endParaRPr lang="en-NZ"/>
          </a:p>
        </p:txBody>
      </p:sp>
      <p:sp>
        <p:nvSpPr>
          <p:cNvPr id="3" name="Footer Placeholder 2"/>
          <p:cNvSpPr>
            <a:spLocks noGrp="1"/>
          </p:cNvSpPr>
          <p:nvPr>
            <p:ph type="ftr" sz="quarter" idx="11"/>
          </p:nvPr>
        </p:nvSpPr>
        <p:spPr/>
        <p:txBody>
          <a:bodyPr/>
          <a:lstStyle/>
          <a:p>
            <a:r>
              <a:rPr lang="en-NZ"/>
              <a:t>U3A Timaru -15 July 2024</a:t>
            </a:r>
          </a:p>
        </p:txBody>
      </p:sp>
      <p:sp>
        <p:nvSpPr>
          <p:cNvPr id="4" name="Slide Number Placeholder 3"/>
          <p:cNvSpPr>
            <a:spLocks noGrp="1"/>
          </p:cNvSpPr>
          <p:nvPr>
            <p:ph type="sldNum" sz="quarter" idx="12"/>
          </p:nvPr>
        </p:nvSpPr>
        <p:spPr/>
        <p:txBody>
          <a:bodyPr/>
          <a:lstStyle/>
          <a:p>
            <a:fld id="{15699E6F-0AD8-4D0F-9F46-02D1D1133D42}" type="slidenum">
              <a:rPr lang="en-NZ" smtClean="0"/>
              <a:t>‹#›</a:t>
            </a:fld>
            <a:endParaRPr lang="en-NZ"/>
          </a:p>
        </p:txBody>
      </p:sp>
    </p:spTree>
    <p:extLst>
      <p:ext uri="{BB962C8B-B14F-4D97-AF65-F5344CB8AC3E}">
        <p14:creationId xmlns:p14="http://schemas.microsoft.com/office/powerpoint/2010/main" val="2154681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4739DDD-52C6-40B1-98BD-C421AB7A43B4}" type="datetime1">
              <a:rPr lang="en-NZ" smtClean="0"/>
              <a:t>15/07/2024</a:t>
            </a:fld>
            <a:endParaRPr lang="en-NZ"/>
          </a:p>
        </p:txBody>
      </p:sp>
      <p:sp>
        <p:nvSpPr>
          <p:cNvPr id="6" name="Footer Placeholder 5"/>
          <p:cNvSpPr>
            <a:spLocks noGrp="1"/>
          </p:cNvSpPr>
          <p:nvPr>
            <p:ph type="ftr" sz="quarter" idx="11"/>
          </p:nvPr>
        </p:nvSpPr>
        <p:spPr/>
        <p:txBody>
          <a:bodyPr/>
          <a:lstStyle/>
          <a:p>
            <a:r>
              <a:rPr lang="en-NZ"/>
              <a:t>U3A Timaru -15 July 2024</a:t>
            </a:r>
          </a:p>
        </p:txBody>
      </p:sp>
      <p:sp>
        <p:nvSpPr>
          <p:cNvPr id="7" name="Slide Number Placeholder 6"/>
          <p:cNvSpPr>
            <a:spLocks noGrp="1"/>
          </p:cNvSpPr>
          <p:nvPr>
            <p:ph type="sldNum" sz="quarter" idx="12"/>
          </p:nvPr>
        </p:nvSpPr>
        <p:spPr/>
        <p:txBody>
          <a:bodyPr/>
          <a:lstStyle/>
          <a:p>
            <a:fld id="{15699E6F-0AD8-4D0F-9F46-02D1D1133D42}" type="slidenum">
              <a:rPr lang="en-NZ" smtClean="0"/>
              <a:t>‹#›</a:t>
            </a:fld>
            <a:endParaRPr lang="en-NZ"/>
          </a:p>
        </p:txBody>
      </p:sp>
    </p:spTree>
    <p:extLst>
      <p:ext uri="{BB962C8B-B14F-4D97-AF65-F5344CB8AC3E}">
        <p14:creationId xmlns:p14="http://schemas.microsoft.com/office/powerpoint/2010/main" val="335712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78D8377-7CD3-4E6C-AFD7-81B9FC118317}" type="datetime1">
              <a:rPr lang="en-NZ" smtClean="0"/>
              <a:t>15/07/2024</a:t>
            </a:fld>
            <a:endParaRPr lang="en-NZ"/>
          </a:p>
        </p:txBody>
      </p:sp>
      <p:sp>
        <p:nvSpPr>
          <p:cNvPr id="6" name="Footer Placeholder 5"/>
          <p:cNvSpPr>
            <a:spLocks noGrp="1"/>
          </p:cNvSpPr>
          <p:nvPr>
            <p:ph type="ftr" sz="quarter" idx="11"/>
          </p:nvPr>
        </p:nvSpPr>
        <p:spPr/>
        <p:txBody>
          <a:bodyPr/>
          <a:lstStyle/>
          <a:p>
            <a:r>
              <a:rPr lang="en-NZ"/>
              <a:t>U3A Timaru -15 July 2024</a:t>
            </a:r>
          </a:p>
        </p:txBody>
      </p:sp>
      <p:sp>
        <p:nvSpPr>
          <p:cNvPr id="7" name="Slide Number Placeholder 6"/>
          <p:cNvSpPr>
            <a:spLocks noGrp="1"/>
          </p:cNvSpPr>
          <p:nvPr>
            <p:ph type="sldNum" sz="quarter" idx="12"/>
          </p:nvPr>
        </p:nvSpPr>
        <p:spPr/>
        <p:txBody>
          <a:bodyPr/>
          <a:lstStyle/>
          <a:p>
            <a:fld id="{15699E6F-0AD8-4D0F-9F46-02D1D1133D42}" type="slidenum">
              <a:rPr lang="en-NZ" smtClean="0"/>
              <a:t>‹#›</a:t>
            </a:fld>
            <a:endParaRPr lang="en-NZ"/>
          </a:p>
        </p:txBody>
      </p:sp>
    </p:spTree>
    <p:extLst>
      <p:ext uri="{BB962C8B-B14F-4D97-AF65-F5344CB8AC3E}">
        <p14:creationId xmlns:p14="http://schemas.microsoft.com/office/powerpoint/2010/main" val="3702314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0000">
              <a:schemeClr val="accent1">
                <a:lumMod val="40000"/>
                <a:lumOff val="60000"/>
              </a:schemeClr>
            </a:gs>
            <a:gs pos="92000">
              <a:schemeClr val="accent3">
                <a:lumMod val="95000"/>
                <a:lumOff val="5000"/>
              </a:schemeClr>
            </a:gs>
            <a:gs pos="0">
              <a:schemeClr val="bg2">
                <a:lumMod val="75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2495B0-5203-43A8-8FAB-9671A1C9A85F}" type="datetime1">
              <a:rPr lang="en-NZ" smtClean="0"/>
              <a:t>15/07/2024</a:t>
            </a:fld>
            <a:endParaRPr lang="en-N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NZ"/>
              <a:t>U3A Timaru -15 July 2024</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699E6F-0AD8-4D0F-9F46-02D1D1133D42}" type="slidenum">
              <a:rPr lang="en-NZ" smtClean="0"/>
              <a:t>‹#›</a:t>
            </a:fld>
            <a:endParaRPr lang="en-NZ"/>
          </a:p>
        </p:txBody>
      </p:sp>
    </p:spTree>
    <p:extLst>
      <p:ext uri="{BB962C8B-B14F-4D97-AF65-F5344CB8AC3E}">
        <p14:creationId xmlns:p14="http://schemas.microsoft.com/office/powerpoint/2010/main" val="166343417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arcticandantarctic.wordpress.com/" TargetMode="External"/><Relationship Id="rId7"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hyperlink" Target="https://www.britannica.com/topic/whaling/media/641450/60413" TargetMode="External"/><Relationship Id="rId2" Type="http://schemas.openxmlformats.org/officeDocument/2006/relationships/image" Target="../media/image30.jpg"/><Relationship Id="rId1" Type="http://schemas.openxmlformats.org/officeDocument/2006/relationships/slideLayout" Target="../slideLayouts/slideLayout7.xml"/><Relationship Id="rId5" Type="http://schemas.openxmlformats.org/officeDocument/2006/relationships/hyperlink" Target="https://dumielauxepices.net/wallpaper-3486940" TargetMode="Externa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jpg"/><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ia601702.us.archive.org/1/items/jstor-196860/196860.pdf"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hyperlink" Target="file:////upload.wikimedia.org/wikipedia/commons/2/2a/Antarctic_2.pn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jpeg"/></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jpeg"/></Relationships>
</file>

<file path=ppt/slides/_rels/slide3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file:////upload.wikimedia.org/wikipedia/commons/e/e2/Erich_dagobert_von_drygalski.jpg"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3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hyperlink" Target="file:////upload.wikimedia.org/wikipedia/commons/e/e2/Erich_dagobert_von_drygalski.jpg" TargetMode="External"/><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jpeg"/></Relationships>
</file>

<file path=ppt/slides/_rels/slide37.xml.rels><?xml version="1.0" encoding="UTF-8" standalone="yes"?>
<Relationships xmlns="http://schemas.openxmlformats.org/package/2006/relationships"><Relationship Id="rId3" Type="http://schemas.openxmlformats.org/officeDocument/2006/relationships/hyperlink" Target="http://www.photolib.noaa.gov/htmls/corp2854.htm" TargetMode="External"/><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87.jpeg"/><Relationship Id="rId4" Type="http://schemas.openxmlformats.org/officeDocument/2006/relationships/image" Target="../media/image86.jpeg"/></Relationships>
</file>

<file path=ppt/slides/_rels/slide3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 Id="rId5" Type="http://schemas.openxmlformats.org/officeDocument/2006/relationships/hyperlink" Target="https://play.google.com/store/books/details?id=EY4NAQAAIAAJ&amp;rdid=book-EY4NAQAAIAAJ&amp;rdot=1&amp;pli=1" TargetMode="External"/><Relationship Id="rId4" Type="http://schemas.openxmlformats.org/officeDocument/2006/relationships/image" Target="../media/image90.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93.jpeg"/><Relationship Id="rId4" Type="http://schemas.openxmlformats.org/officeDocument/2006/relationships/image" Target="../media/image92.jpeg"/></Relationships>
</file>

<file path=ppt/slides/_rels/slide4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hyperlink" Target="https://fineartamerica.com/featured/1-robert-falcon-scott-antarctic-explorer-mary-evans-picture-library.html" TargetMode="External"/><Relationship Id="rId5" Type="http://schemas.openxmlformats.org/officeDocument/2006/relationships/hyperlink" Target="https://www.worldatlas.com/articles/roald-amundsen-famous-explorers-of-the-world.html" TargetMode="External"/><Relationship Id="rId4" Type="http://schemas.openxmlformats.org/officeDocument/2006/relationships/image" Target="../media/image96.jpeg"/></Relationships>
</file>

<file path=ppt/slides/_rels/slide4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9.jpeg"/><Relationship Id="rId4" Type="http://schemas.openxmlformats.org/officeDocument/2006/relationships/hyperlink" Target="http://nhm.ac.uk/nature-online/earth/fossils/glossopteris/index.html"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00.jpeg"/><Relationship Id="rId1" Type="http://schemas.openxmlformats.org/officeDocument/2006/relationships/slideLayout" Target="../slideLayouts/slideLayout7.xml"/><Relationship Id="rId4" Type="http://schemas.openxmlformats.org/officeDocument/2006/relationships/image" Target="../media/image101.jpeg"/></Relationships>
</file>

<file path=ppt/slides/_rels/slide4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hyperlink" Target="http://unesdoc.unesco.org/images/0012/001284/128401eo.pdf" TargetMode="External"/><Relationship Id="rId5" Type="http://schemas.openxmlformats.org/officeDocument/2006/relationships/image" Target="../media/image105.png"/><Relationship Id="rId4" Type="http://schemas.openxmlformats.org/officeDocument/2006/relationships/image" Target="../media/image104.png"/></Relationships>
</file>

<file path=ppt/slides/_rels/slide46.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hyperlink" Target="https://www.bas.ac.uk/about/antarctica/the-antarctic-treaty/the-antarctic-treaty-1959/" TargetMode="External"/><Relationship Id="rId1" Type="http://schemas.openxmlformats.org/officeDocument/2006/relationships/slideLayout" Target="../slideLayouts/slideLayout7.xml"/><Relationship Id="rId4" Type="http://schemas.openxmlformats.org/officeDocument/2006/relationships/hyperlink" Target="https://www.ats.aq/devas/"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hyperlink" Target="https://www.landcareresearch.co.nz/"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hyperlink" Target="https://www.landcareresearch.co.nz/" TargetMode="External"/><Relationship Id="rId4" Type="http://schemas.openxmlformats.org/officeDocument/2006/relationships/hyperlink" Target="https://www.bas.ac.uk/about/antarctica/the-antarctic-treaty/" TargetMode="External"/></Relationships>
</file>

<file path=ppt/slides/_rels/slide49.xml.rels><?xml version="1.0" encoding="UTF-8" standalone="yes"?>
<Relationships xmlns="http://schemas.openxmlformats.org/package/2006/relationships"><Relationship Id="rId8" Type="http://schemas.openxmlformats.org/officeDocument/2006/relationships/hyperlink" Target="http://adam.antarcticanz.govt.nz/nodes/view/32874" TargetMode="External"/><Relationship Id="rId3" Type="http://schemas.openxmlformats.org/officeDocument/2006/relationships/hyperlink" Target="https://www.comnap.aq/" TargetMode="External"/><Relationship Id="rId7" Type="http://schemas.openxmlformats.org/officeDocument/2006/relationships/image" Target="../media/image111.jpeg"/><Relationship Id="rId2" Type="http://schemas.openxmlformats.org/officeDocument/2006/relationships/hyperlink" Target="https://www.antarctic-office.org.nz/collaborate/national-antarctic-programmes" TargetMode="External"/><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emf"/><Relationship Id="rId4" Type="http://schemas.openxmlformats.org/officeDocument/2006/relationships/hyperlink" Target="https://www.scar.org/"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hyperlink" Target="https://www.comnap.aq/Members/Shared%20Documents/COMNAP_Antarctic_Station_Catalogue.pdf"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linkedin.com/posts/alvinfsc_antarctica-the-confusing-continent-activity-7159682112411865088-lTRd/" TargetMode="External"/><Relationship Id="rId2" Type="http://schemas.openxmlformats.org/officeDocument/2006/relationships/image" Target="../media/image113.png"/><Relationship Id="rId1" Type="http://schemas.openxmlformats.org/officeDocument/2006/relationships/slideLayout" Target="../slideLayouts/slideLayout7.xml"/><Relationship Id="rId4" Type="http://schemas.openxmlformats.org/officeDocument/2006/relationships/image" Target="../media/image114.jpg"/></Relationships>
</file>

<file path=ppt/slides/_rels/slide5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16.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6571" y="1"/>
            <a:ext cx="11933498" cy="6857999"/>
          </a:xfrm>
          <a:prstGeom prst="rect">
            <a:avLst/>
          </a:prstGeom>
          <a:ln>
            <a:noFill/>
          </a:ln>
          <a:effectLst>
            <a:softEdge rad="112500"/>
          </a:effectLst>
        </p:spPr>
      </p:pic>
      <p:sp>
        <p:nvSpPr>
          <p:cNvPr id="15" name="TextBox 14"/>
          <p:cNvSpPr txBox="1"/>
          <p:nvPr/>
        </p:nvSpPr>
        <p:spPr>
          <a:xfrm>
            <a:off x="217531" y="137449"/>
            <a:ext cx="6822615" cy="1938992"/>
          </a:xfrm>
          <a:prstGeom prst="rect">
            <a:avLst/>
          </a:prstGeom>
          <a:solidFill>
            <a:schemeClr val="bg1">
              <a:lumMod val="95000"/>
              <a:alpha val="83000"/>
            </a:schemeClr>
          </a:solidFill>
          <a:ln>
            <a:noFill/>
          </a:ln>
          <a:effectLst>
            <a:glow rad="1397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defRPr/>
            </a:pPr>
            <a:r>
              <a:rPr lang="en-NZ" sz="4000" b="1" i="1" dirty="0">
                <a:latin typeface="Arial" pitchFamily="34" charset="0"/>
                <a:cs typeface="Arial" pitchFamily="34" charset="0"/>
              </a:rPr>
              <a:t>Fascination Antarctica considering the landscape, science and its history</a:t>
            </a:r>
          </a:p>
        </p:txBody>
      </p:sp>
      <p:sp>
        <p:nvSpPr>
          <p:cNvPr id="16" name="TextBox 8"/>
          <p:cNvSpPr txBox="1">
            <a:spLocks noChangeArrowheads="1"/>
          </p:cNvSpPr>
          <p:nvPr/>
        </p:nvSpPr>
        <p:spPr bwMode="auto">
          <a:xfrm>
            <a:off x="461936" y="2213889"/>
            <a:ext cx="53902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NZ" altLang="en-US" sz="3200" b="1" dirty="0">
                <a:solidFill>
                  <a:srgbClr val="C00000"/>
                </a:solidFill>
                <a:cs typeface="Arial" charset="0"/>
              </a:rPr>
              <a:t>U3A Timaru – 15 July 2024</a:t>
            </a:r>
            <a:endParaRPr lang="en-NZ" altLang="en-US" sz="3200" dirty="0">
              <a:cs typeface="Arial" charset="0"/>
            </a:endParaRPr>
          </a:p>
        </p:txBody>
      </p:sp>
      <p:sp>
        <p:nvSpPr>
          <p:cNvPr id="3" name="Rectangle 2"/>
          <p:cNvSpPr/>
          <p:nvPr/>
        </p:nvSpPr>
        <p:spPr>
          <a:xfrm>
            <a:off x="461936" y="3394657"/>
            <a:ext cx="6002832" cy="2739211"/>
          </a:xfrm>
          <a:prstGeom prst="rect">
            <a:avLst/>
          </a:prstGeom>
        </p:spPr>
        <p:txBody>
          <a:bodyPr wrap="square">
            <a:spAutoFit/>
          </a:bodyPr>
          <a:lstStyle/>
          <a:p>
            <a:r>
              <a:rPr lang="en-NZ" altLang="en-US" sz="3200" b="1" i="1" dirty="0" err="1">
                <a:latin typeface="Arial" panose="020B0604020202020204" pitchFamily="34" charset="0"/>
                <a:cs typeface="Arial" panose="020B0604020202020204" pitchFamily="34" charset="0"/>
              </a:rPr>
              <a:t>Dr.</a:t>
            </a:r>
            <a:r>
              <a:rPr lang="en-NZ" altLang="en-US" sz="3200" b="1" i="1" dirty="0">
                <a:latin typeface="Arial" panose="020B0604020202020204" pitchFamily="34" charset="0"/>
                <a:cs typeface="Arial" panose="020B0604020202020204" pitchFamily="34" charset="0"/>
              </a:rPr>
              <a:t> Ursula Rack, </a:t>
            </a:r>
            <a:r>
              <a:rPr lang="en-NZ" altLang="en-US" sz="3200" i="1" dirty="0">
                <a:latin typeface="Arial" panose="020B0604020202020204" pitchFamily="34" charset="0"/>
                <a:cs typeface="Arial" panose="020B0604020202020204" pitchFamily="34" charset="0"/>
              </a:rPr>
              <a:t>F.R.G.S.</a:t>
            </a:r>
          </a:p>
          <a:p>
            <a:r>
              <a:rPr lang="en-NZ" altLang="en-US" sz="3200" b="1" dirty="0">
                <a:solidFill>
                  <a:srgbClr val="7030A0"/>
                </a:solidFill>
                <a:latin typeface="Arial" panose="020B0604020202020204" pitchFamily="34" charset="0"/>
                <a:cs typeface="Arial" panose="020B0604020202020204" pitchFamily="34" charset="0"/>
              </a:rPr>
              <a:t>Polar historian</a:t>
            </a:r>
          </a:p>
          <a:p>
            <a:endParaRPr lang="en-NZ" altLang="en-US" b="1" dirty="0">
              <a:solidFill>
                <a:srgbClr val="002060"/>
              </a:solidFill>
              <a:latin typeface="Arial" panose="020B0604020202020204" pitchFamily="34" charset="0"/>
              <a:cs typeface="Arial" panose="020B0604020202020204" pitchFamily="34" charset="0"/>
            </a:endParaRPr>
          </a:p>
          <a:p>
            <a:endParaRPr lang="en-NZ" altLang="en-US" b="1" dirty="0">
              <a:solidFill>
                <a:srgbClr val="002060"/>
              </a:solidFill>
              <a:latin typeface="Arial" panose="020B0604020202020204" pitchFamily="34" charset="0"/>
              <a:cs typeface="Arial" panose="020B0604020202020204" pitchFamily="34" charset="0"/>
            </a:endParaRPr>
          </a:p>
          <a:p>
            <a:endParaRPr lang="en-NZ" altLang="en-US" b="1" dirty="0">
              <a:solidFill>
                <a:srgbClr val="002060"/>
              </a:solidFill>
              <a:latin typeface="Arial" panose="020B0604020202020204" pitchFamily="34" charset="0"/>
              <a:cs typeface="Arial" panose="020B0604020202020204" pitchFamily="34" charset="0"/>
            </a:endParaRPr>
          </a:p>
          <a:p>
            <a:endParaRPr lang="en-NZ" altLang="en-US" b="1" dirty="0">
              <a:solidFill>
                <a:srgbClr val="002060"/>
              </a:solidFill>
              <a:latin typeface="Arial" panose="020B0604020202020204" pitchFamily="34" charset="0"/>
              <a:cs typeface="Arial" panose="020B0604020202020204" pitchFamily="34" charset="0"/>
            </a:endParaRPr>
          </a:p>
          <a:p>
            <a:r>
              <a:rPr lang="en-NZ" altLang="en-US" b="1" dirty="0">
                <a:solidFill>
                  <a:srgbClr val="002060"/>
                </a:solidFill>
                <a:latin typeface="Arial" panose="020B0604020202020204" pitchFamily="34" charset="0"/>
                <a:cs typeface="Arial" panose="020B0604020202020204" pitchFamily="34" charset="0"/>
              </a:rPr>
              <a:t>Email: Ursula.rack@Canterbury.ac.nz</a:t>
            </a:r>
          </a:p>
          <a:p>
            <a:r>
              <a:rPr lang="en-NZ" altLang="en-US" b="1" dirty="0">
                <a:latin typeface="Arial" panose="020B0604020202020204" pitchFamily="34" charset="0"/>
                <a:cs typeface="Arial" panose="020B0604020202020204" pitchFamily="34" charset="0"/>
              </a:rPr>
              <a:t>Webpage:</a:t>
            </a:r>
            <a:r>
              <a:rPr lang="en-NZ" altLang="en-US" b="1" dirty="0">
                <a:solidFill>
                  <a:schemeClr val="tx1">
                    <a:lumMod val="75000"/>
                    <a:lumOff val="25000"/>
                  </a:schemeClr>
                </a:solidFill>
                <a:latin typeface="Arial" panose="020B0604020202020204" pitchFamily="34" charset="0"/>
                <a:cs typeface="Arial" panose="020B0604020202020204" pitchFamily="34" charset="0"/>
              </a:rPr>
              <a:t> </a:t>
            </a:r>
            <a:r>
              <a:rPr lang="en-NZ" altLang="en-US" b="1" dirty="0">
                <a:solidFill>
                  <a:schemeClr val="tx1">
                    <a:lumMod val="75000"/>
                    <a:lumOff val="25000"/>
                  </a:schemeClr>
                </a:solidFill>
                <a:latin typeface="Arial" panose="020B0604020202020204" pitchFamily="34" charset="0"/>
                <a:cs typeface="Arial" panose="020B0604020202020204" pitchFamily="34" charset="0"/>
                <a:hlinkClick r:id="rId3"/>
              </a:rPr>
              <a:t>https://arcticandantarctic.wordpress.com</a:t>
            </a:r>
            <a:endParaRPr lang="en-NZ" altLang="en-US" b="1"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02187" y="6133868"/>
            <a:ext cx="815861" cy="458922"/>
          </a:xfrm>
          <a:prstGeom prst="rect">
            <a:avLst/>
          </a:prstGeom>
          <a:ln>
            <a:noFill/>
          </a:ln>
          <a:effectLst>
            <a:outerShdw blurRad="292100" dist="139700" dir="2700000" algn="tl" rotWithShape="0">
              <a:srgbClr val="333333">
                <a:alpha val="65000"/>
              </a:srgbClr>
            </a:outerShdw>
          </a:effectLst>
        </p:spPr>
      </p:pic>
      <p:grpSp>
        <p:nvGrpSpPr>
          <p:cNvPr id="18" name="Group 17"/>
          <p:cNvGrpSpPr/>
          <p:nvPr/>
        </p:nvGrpSpPr>
        <p:grpSpPr>
          <a:xfrm>
            <a:off x="8998963" y="6166407"/>
            <a:ext cx="1246426" cy="393844"/>
            <a:chOff x="10389007" y="5965464"/>
            <a:chExt cx="1634379" cy="649494"/>
          </a:xfrm>
        </p:grpSpPr>
        <p:pic>
          <p:nvPicPr>
            <p:cNvPr id="19"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389007" y="5968303"/>
              <a:ext cx="848015" cy="646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303306" y="5965464"/>
              <a:ext cx="720080" cy="617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3" name="Picture 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433426" y="5950329"/>
            <a:ext cx="480723" cy="6241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247264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7368" y="188640"/>
            <a:ext cx="10539306" cy="1077218"/>
          </a:xfrm>
          <a:prstGeom prst="rect">
            <a:avLst/>
          </a:prstGeom>
          <a:noFill/>
        </p:spPr>
        <p:txBody>
          <a:bodyPr wrap="square" rtlCol="0">
            <a:spAutoFit/>
          </a:bodyPr>
          <a:lstStyle/>
          <a:p>
            <a:r>
              <a:rPr lang="en-NZ" sz="3200" b="1" i="1" dirty="0">
                <a:latin typeface="Arial" panose="020B0604020202020204" pitchFamily="34" charset="0"/>
                <a:cs typeface="Arial" panose="020B0604020202020204" pitchFamily="34" charset="0"/>
              </a:rPr>
              <a:t>19</a:t>
            </a:r>
            <a:r>
              <a:rPr lang="en-NZ" sz="3200" b="1" i="1" baseline="30000" dirty="0">
                <a:latin typeface="Arial" panose="020B0604020202020204" pitchFamily="34" charset="0"/>
                <a:cs typeface="Arial" panose="020B0604020202020204" pitchFamily="34" charset="0"/>
              </a:rPr>
              <a:t>th</a:t>
            </a:r>
            <a:r>
              <a:rPr lang="en-NZ" sz="3200" b="1" i="1" dirty="0">
                <a:latin typeface="Arial" panose="020B0604020202020204" pitchFamily="34" charset="0"/>
                <a:cs typeface="Arial" panose="020B0604020202020204" pitchFamily="34" charset="0"/>
              </a:rPr>
              <a:t> century – new science disciplines emerge</a:t>
            </a:r>
          </a:p>
          <a:p>
            <a:r>
              <a:rPr lang="en-NZ" sz="3200" b="1" i="1" dirty="0">
                <a:latin typeface="Arial" panose="020B0604020202020204" pitchFamily="34" charset="0"/>
                <a:cs typeface="Arial" panose="020B0604020202020204" pitchFamily="34" charset="0"/>
              </a:rPr>
              <a:t>e.g. Geography as new establishing  discipline</a:t>
            </a:r>
          </a:p>
        </p:txBody>
      </p:sp>
      <p:sp>
        <p:nvSpPr>
          <p:cNvPr id="3" name="TextBox 2"/>
          <p:cNvSpPr txBox="1"/>
          <p:nvPr/>
        </p:nvSpPr>
        <p:spPr>
          <a:xfrm>
            <a:off x="191589" y="1614897"/>
            <a:ext cx="9357237" cy="4001095"/>
          </a:xfrm>
          <a:prstGeom prst="rect">
            <a:avLst/>
          </a:prstGeom>
          <a:noFill/>
        </p:spPr>
        <p:txBody>
          <a:bodyPr wrap="square" rtlCol="0">
            <a:spAutoFit/>
          </a:bodyPr>
          <a:lstStyle/>
          <a:p>
            <a:pPr marL="342900" indent="-342900">
              <a:buFont typeface="Arial" panose="020B0604020202020204" pitchFamily="34" charset="0"/>
              <a:buChar char="•"/>
            </a:pPr>
            <a:r>
              <a:rPr lang="en-NZ" sz="2000" dirty="0">
                <a:latin typeface="Arial" panose="020B0604020202020204" pitchFamily="34" charset="0"/>
                <a:cs typeface="Arial" panose="020B0604020202020204" pitchFamily="34" charset="0"/>
              </a:rPr>
              <a:t>In the 1860s and 1870s – Geography became part of the university systems in Germany and Britain</a:t>
            </a:r>
          </a:p>
          <a:p>
            <a:endParaRPr lang="en-NZ"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NZ" sz="2000" dirty="0">
                <a:latin typeface="Arial" panose="020B0604020202020204" pitchFamily="34" charset="0"/>
                <a:cs typeface="Arial" panose="020B0604020202020204" pitchFamily="34" charset="0"/>
              </a:rPr>
              <a:t>War and maps – Geography</a:t>
            </a:r>
          </a:p>
          <a:p>
            <a:endParaRPr lang="en-NZ"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NZ" sz="2000" dirty="0">
                <a:latin typeface="Arial" panose="020B0604020202020204" pitchFamily="34" charset="0"/>
                <a:cs typeface="Arial" panose="020B0604020202020204" pitchFamily="34" charset="0"/>
              </a:rPr>
              <a:t>Chief Justice Charles P. Daly, President of the American Geographical Society (1864 – 99): “</a:t>
            </a:r>
            <a:r>
              <a:rPr lang="en-NZ" sz="2000" b="1" i="1" dirty="0">
                <a:solidFill>
                  <a:schemeClr val="accent2">
                    <a:lumMod val="75000"/>
                  </a:schemeClr>
                </a:solidFill>
                <a:latin typeface="Arial" panose="020B0604020202020204" pitchFamily="34" charset="0"/>
                <a:cs typeface="Arial" panose="020B0604020202020204" pitchFamily="34" charset="0"/>
              </a:rPr>
              <a:t>a war [is] fought as much by maps as by weapons.</a:t>
            </a:r>
            <a:r>
              <a:rPr lang="en-NZ" sz="2000" b="1" dirty="0">
                <a:solidFill>
                  <a:schemeClr val="accent2">
                    <a:lumMod val="75000"/>
                  </a:schemeClr>
                </a:solidFill>
                <a:latin typeface="Arial" panose="020B0604020202020204" pitchFamily="34" charset="0"/>
                <a:cs typeface="Arial" panose="020B0604020202020204" pitchFamily="34" charset="0"/>
              </a:rPr>
              <a:t>” </a:t>
            </a:r>
          </a:p>
          <a:p>
            <a:endParaRPr lang="en-NZ" sz="2000" dirty="0">
              <a:solidFill>
                <a:schemeClr val="accent2">
                  <a:lumMod val="75000"/>
                </a:schemeClr>
              </a:solidFill>
              <a:latin typeface="Arial" panose="020B0604020202020204" pitchFamily="34" charset="0"/>
              <a:cs typeface="Arial" panose="020B0604020202020204" pitchFamily="34" charset="0"/>
            </a:endParaRPr>
          </a:p>
          <a:p>
            <a:r>
              <a:rPr lang="en-NZ" sz="2000" dirty="0">
                <a:latin typeface="Arial" panose="020B0604020202020204" pitchFamily="34" charset="0"/>
                <a:cs typeface="Arial" panose="020B0604020202020204" pitchFamily="34" charset="0"/>
              </a:rPr>
              <a:t>He attributed German’s victory in 1870/71: to “</a:t>
            </a:r>
            <a:r>
              <a:rPr lang="en-NZ" sz="2000" i="1" dirty="0">
                <a:latin typeface="Arial" panose="020B0604020202020204" pitchFamily="34" charset="0"/>
                <a:cs typeface="Arial" panose="020B0604020202020204" pitchFamily="34" charset="0"/>
              </a:rPr>
              <a:t>skilful military movements performed by an army thoroughly acquainted with all the </a:t>
            </a:r>
            <a:r>
              <a:rPr lang="en-NZ" sz="2000" b="1" i="1" dirty="0">
                <a:solidFill>
                  <a:schemeClr val="accent2">
                    <a:lumMod val="75000"/>
                  </a:schemeClr>
                </a:solidFill>
                <a:latin typeface="Arial" panose="020B0604020202020204" pitchFamily="34" charset="0"/>
                <a:cs typeface="Arial" panose="020B0604020202020204" pitchFamily="34" charset="0"/>
              </a:rPr>
              <a:t>geographical features of the country over which it was moved”.</a:t>
            </a:r>
            <a:endParaRPr lang="en-NZ" sz="2000" b="1" dirty="0">
              <a:solidFill>
                <a:schemeClr val="accent2">
                  <a:lumMod val="75000"/>
                </a:schemeClr>
              </a:solidFill>
              <a:latin typeface="Arial" panose="020B0604020202020204" pitchFamily="34" charset="0"/>
              <a:cs typeface="Arial" panose="020B0604020202020204" pitchFamily="34" charset="0"/>
            </a:endParaRPr>
          </a:p>
          <a:p>
            <a:endParaRPr lang="en-NZ" sz="2000" dirty="0">
              <a:latin typeface="Arial" panose="020B0604020202020204" pitchFamily="34" charset="0"/>
              <a:cs typeface="Arial" panose="020B0604020202020204" pitchFamily="34" charset="0"/>
            </a:endParaRPr>
          </a:p>
          <a:p>
            <a:r>
              <a:rPr lang="en-NZ" sz="1400" dirty="0">
                <a:latin typeface="Arial" panose="020B0604020202020204" pitchFamily="34" charset="0"/>
                <a:cs typeface="Arial" panose="020B0604020202020204" pitchFamily="34" charset="0"/>
              </a:rPr>
              <a:t>Quotes: Hudson, Brian, the new geography and the new imperialism (1870 – 1918); in: Antipode 9 (2), p142</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48827" y="2581839"/>
            <a:ext cx="2271237" cy="3004228"/>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9548827" y="5615992"/>
            <a:ext cx="2520280" cy="646331"/>
          </a:xfrm>
          <a:prstGeom prst="rect">
            <a:avLst/>
          </a:prstGeom>
          <a:noFill/>
        </p:spPr>
        <p:txBody>
          <a:bodyPr wrap="square" rtlCol="0">
            <a:spAutoFit/>
          </a:bodyPr>
          <a:lstStyle/>
          <a:p>
            <a:r>
              <a:rPr lang="en-NZ" dirty="0">
                <a:latin typeface="Arial" panose="020B0604020202020204" pitchFamily="34" charset="0"/>
                <a:cs typeface="Arial" panose="020B0604020202020204" pitchFamily="34" charset="0"/>
              </a:rPr>
              <a:t>Charles Patrick Daly, in office 1871 - 1885</a:t>
            </a:r>
          </a:p>
        </p:txBody>
      </p:sp>
      <p:sp>
        <p:nvSpPr>
          <p:cNvPr id="7" name="Rectangle 6"/>
          <p:cNvSpPr/>
          <p:nvPr/>
        </p:nvSpPr>
        <p:spPr>
          <a:xfrm>
            <a:off x="10056440" y="5400548"/>
            <a:ext cx="1763624" cy="215444"/>
          </a:xfrm>
          <a:prstGeom prst="rect">
            <a:avLst/>
          </a:prstGeom>
        </p:spPr>
        <p:txBody>
          <a:bodyPr wrap="none">
            <a:spAutoFit/>
          </a:bodyPr>
          <a:lstStyle/>
          <a:p>
            <a:r>
              <a:rPr lang="en-NZ" sz="800" dirty="0">
                <a:solidFill>
                  <a:schemeClr val="bg1">
                    <a:lumMod val="65000"/>
                  </a:schemeClr>
                </a:solidFill>
              </a:rPr>
              <a:t>File:Daly1 20090820111605 00001.jpg</a:t>
            </a:r>
          </a:p>
        </p:txBody>
      </p:sp>
      <p:sp>
        <p:nvSpPr>
          <p:cNvPr id="6" name="Footer Placeholder 5">
            <a:extLst>
              <a:ext uri="{FF2B5EF4-FFF2-40B4-BE49-F238E27FC236}">
                <a16:creationId xmlns:a16="http://schemas.microsoft.com/office/drawing/2014/main" id="{5755816D-5130-1C93-B5A1-BB265102A270}"/>
              </a:ext>
            </a:extLst>
          </p:cNvPr>
          <p:cNvSpPr>
            <a:spLocks noGrp="1"/>
          </p:cNvSpPr>
          <p:nvPr>
            <p:ph type="ftr" sz="quarter" idx="11"/>
          </p:nvPr>
        </p:nvSpPr>
        <p:spPr/>
        <p:txBody>
          <a:bodyPr/>
          <a:lstStyle/>
          <a:p>
            <a:r>
              <a:rPr lang="en-NZ"/>
              <a:t>U3A Timaru -15 July 2024</a:t>
            </a:r>
          </a:p>
        </p:txBody>
      </p:sp>
    </p:spTree>
    <p:extLst>
      <p:ext uri="{BB962C8B-B14F-4D97-AF65-F5344CB8AC3E}">
        <p14:creationId xmlns:p14="http://schemas.microsoft.com/office/powerpoint/2010/main" val="2333525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Box 2"/>
          <p:cNvSpPr txBox="1">
            <a:spLocks noChangeArrowheads="1"/>
          </p:cNvSpPr>
          <p:nvPr/>
        </p:nvSpPr>
        <p:spPr bwMode="auto">
          <a:xfrm>
            <a:off x="-96688" y="560841"/>
            <a:ext cx="84022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NZ" altLang="en-US" sz="3600" b="1" i="1" dirty="0">
                <a:cs typeface="Arial" charset="0"/>
              </a:rPr>
              <a:t>Beginnings Part II - and continues</a:t>
            </a:r>
          </a:p>
        </p:txBody>
      </p:sp>
      <p:pic>
        <p:nvPicPr>
          <p:cNvPr id="9220" name="Picture 2" descr="http://www.arttel.co.nz/wiki/lib/exe/fetch.php?media=new_zealand_history:captain-james-cook.jpg"/>
          <p:cNvPicPr>
            <a:picLocks noChangeAspect="1" noChangeArrowheads="1"/>
          </p:cNvPicPr>
          <p:nvPr/>
        </p:nvPicPr>
        <p:blipFill>
          <a:blip r:embed="rId3" cstate="email">
            <a:lum bright="20000"/>
            <a:extLst>
              <a:ext uri="{28A0092B-C50C-407E-A947-70E740481C1C}">
                <a14:useLocalDpi xmlns:a14="http://schemas.microsoft.com/office/drawing/2010/main"/>
              </a:ext>
            </a:extLst>
          </a:blip>
          <a:srcRect/>
          <a:stretch>
            <a:fillRect/>
          </a:stretch>
        </p:blipFill>
        <p:spPr bwMode="auto">
          <a:xfrm>
            <a:off x="9912424" y="154688"/>
            <a:ext cx="2040947" cy="233501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221" name="TextBox 2"/>
          <p:cNvSpPr txBox="1">
            <a:spLocks noChangeArrowheads="1"/>
          </p:cNvSpPr>
          <p:nvPr/>
        </p:nvSpPr>
        <p:spPr bwMode="auto">
          <a:xfrm>
            <a:off x="448572" y="1588178"/>
            <a:ext cx="11103024"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NZ" altLang="en-US" sz="2400" b="1" dirty="0"/>
              <a:t>1769</a:t>
            </a:r>
            <a:r>
              <a:rPr lang="en-NZ" altLang="en-US" sz="2400" dirty="0"/>
              <a:t> James Cook (1</a:t>
            </a:r>
            <a:r>
              <a:rPr lang="en-NZ" altLang="en-US" sz="2400" baseline="30000" dirty="0"/>
              <a:t>st</a:t>
            </a:r>
            <a:r>
              <a:rPr lang="en-NZ" altLang="en-US" sz="2400" dirty="0"/>
              <a:t> voyage) Sub-Antarctic</a:t>
            </a:r>
          </a:p>
          <a:p>
            <a:pPr eaLnBrk="1" hangingPunct="1"/>
            <a:endParaRPr lang="en-NZ" altLang="en-US" sz="1000" dirty="0"/>
          </a:p>
          <a:p>
            <a:pPr eaLnBrk="1" hangingPunct="1"/>
            <a:r>
              <a:rPr lang="en-NZ" altLang="en-US" sz="2400" b="1" dirty="0">
                <a:highlight>
                  <a:srgbClr val="FFFF00"/>
                </a:highlight>
              </a:rPr>
              <a:t>17</a:t>
            </a:r>
            <a:r>
              <a:rPr lang="en-NZ" altLang="en-US" sz="2400" b="1" baseline="30000" dirty="0">
                <a:highlight>
                  <a:srgbClr val="FFFF00"/>
                </a:highlight>
              </a:rPr>
              <a:t>th</a:t>
            </a:r>
            <a:r>
              <a:rPr lang="en-NZ" altLang="en-US" sz="2400" b="1" dirty="0">
                <a:highlight>
                  <a:srgbClr val="FFFF00"/>
                </a:highlight>
              </a:rPr>
              <a:t> January 1773</a:t>
            </a:r>
            <a:r>
              <a:rPr lang="en-NZ" altLang="en-US" sz="2400" dirty="0">
                <a:highlight>
                  <a:srgbClr val="FFFF00"/>
                </a:highlight>
              </a:rPr>
              <a:t>, James Cook = first crossing of the Antarctic Circle</a:t>
            </a:r>
          </a:p>
          <a:p>
            <a:pPr eaLnBrk="1" hangingPunct="1"/>
            <a:endParaRPr lang="en-NZ" altLang="en-US" sz="1000" dirty="0">
              <a:highlight>
                <a:srgbClr val="FFFF00"/>
              </a:highlight>
            </a:endParaRPr>
          </a:p>
          <a:p>
            <a:pPr eaLnBrk="1" hangingPunct="1"/>
            <a:r>
              <a:rPr lang="en-NZ" altLang="en-US" sz="2400" b="1" dirty="0"/>
              <a:t>Early 19</a:t>
            </a:r>
            <a:r>
              <a:rPr lang="en-NZ" altLang="en-US" sz="2400" b="1" baseline="30000" dirty="0"/>
              <a:t>th</a:t>
            </a:r>
            <a:r>
              <a:rPr lang="en-NZ" altLang="en-US" sz="2400" b="1" dirty="0"/>
              <a:t> c. </a:t>
            </a:r>
            <a:r>
              <a:rPr lang="en-NZ" altLang="en-US" sz="2400" dirty="0"/>
              <a:t>- Sub-Antarctic Islands = seal hunting and whaling (Britain, British colonies, France, US)</a:t>
            </a:r>
          </a:p>
          <a:p>
            <a:pPr eaLnBrk="1" hangingPunct="1"/>
            <a:endParaRPr lang="en-NZ" altLang="en-US" sz="1000" dirty="0"/>
          </a:p>
          <a:p>
            <a:pPr eaLnBrk="1" hangingPunct="1"/>
            <a:r>
              <a:rPr lang="en-NZ" altLang="en-US" sz="2400" b="1" dirty="0">
                <a:highlight>
                  <a:srgbClr val="FFFF00"/>
                </a:highlight>
              </a:rPr>
              <a:t>First sighting </a:t>
            </a:r>
            <a:r>
              <a:rPr lang="en-NZ" altLang="en-US" sz="2400" dirty="0">
                <a:highlight>
                  <a:srgbClr val="FFFF00"/>
                </a:highlight>
              </a:rPr>
              <a:t>of Antarctica: Russian expedition under Fabian Bellingshausen (1819)</a:t>
            </a:r>
          </a:p>
          <a:p>
            <a:pPr eaLnBrk="1" hangingPunct="1"/>
            <a:endParaRPr lang="en-NZ" altLang="en-US" sz="1000" dirty="0"/>
          </a:p>
          <a:p>
            <a:pPr eaLnBrk="1" hangingPunct="1"/>
            <a:r>
              <a:rPr lang="en-NZ" altLang="en-US" sz="2400" b="1" dirty="0"/>
              <a:t>1870s onwards </a:t>
            </a:r>
            <a:r>
              <a:rPr lang="en-NZ" altLang="en-US" sz="2400" dirty="0"/>
              <a:t>= whaling and science</a:t>
            </a:r>
          </a:p>
          <a:p>
            <a:pPr eaLnBrk="1" hangingPunct="1"/>
            <a:endParaRPr lang="en-NZ" altLang="en-US" sz="1000" dirty="0"/>
          </a:p>
          <a:p>
            <a:pPr eaLnBrk="1" hangingPunct="1"/>
            <a:r>
              <a:rPr lang="en-NZ" altLang="en-US" sz="2400" b="1" dirty="0"/>
              <a:t>1900 – 1922 </a:t>
            </a:r>
            <a:r>
              <a:rPr lang="en-NZ" altLang="en-US" sz="2400" dirty="0"/>
              <a:t>= “</a:t>
            </a:r>
            <a:r>
              <a:rPr lang="en-NZ" altLang="en-US" sz="2400" i="1" dirty="0"/>
              <a:t>Heroic Era”</a:t>
            </a:r>
            <a:r>
              <a:rPr lang="en-NZ" altLang="en-US" sz="2400" dirty="0"/>
              <a:t> (Scott, </a:t>
            </a:r>
            <a:r>
              <a:rPr lang="en-NZ" altLang="en-US" sz="2400" dirty="0" err="1"/>
              <a:t>Drygalski</a:t>
            </a:r>
            <a:r>
              <a:rPr lang="en-NZ" altLang="en-US" sz="2400" dirty="0"/>
              <a:t>, Bruce, </a:t>
            </a:r>
            <a:r>
              <a:rPr lang="en-NZ" altLang="en-US" sz="2400" dirty="0" err="1"/>
              <a:t>Nordenskjöld</a:t>
            </a:r>
            <a:r>
              <a:rPr lang="en-NZ" altLang="en-US" sz="2400" dirty="0"/>
              <a:t>, Charcot, </a:t>
            </a:r>
            <a:r>
              <a:rPr lang="en-NZ" altLang="en-US" sz="2400" dirty="0" err="1"/>
              <a:t>Shirase</a:t>
            </a:r>
            <a:r>
              <a:rPr lang="en-NZ" altLang="en-US" sz="2400" dirty="0"/>
              <a:t>, Filchner, Mawson, Shackleton, Amundsen)</a:t>
            </a:r>
          </a:p>
          <a:p>
            <a:pPr eaLnBrk="1" hangingPunct="1"/>
            <a:endParaRPr lang="en-NZ" altLang="en-US" sz="1000" dirty="0"/>
          </a:p>
          <a:p>
            <a:pPr eaLnBrk="1" hangingPunct="1"/>
            <a:r>
              <a:rPr lang="en-NZ" altLang="en-US" sz="2400" dirty="0"/>
              <a:t>Till </a:t>
            </a:r>
            <a:r>
              <a:rPr lang="en-NZ" altLang="en-US" sz="2400" b="1" dirty="0"/>
              <a:t>today</a:t>
            </a:r>
            <a:r>
              <a:rPr lang="en-NZ" altLang="en-US" sz="2400" dirty="0"/>
              <a:t> science, whaling and fishery (e.g. tooth fish)  </a:t>
            </a:r>
          </a:p>
        </p:txBody>
      </p:sp>
      <p:sp>
        <p:nvSpPr>
          <p:cNvPr id="3" name="Footer Placeholder 2">
            <a:extLst>
              <a:ext uri="{FF2B5EF4-FFF2-40B4-BE49-F238E27FC236}">
                <a16:creationId xmlns:a16="http://schemas.microsoft.com/office/drawing/2014/main" id="{56833028-1A2E-D0BA-379B-AF4DD7FF1B63}"/>
              </a:ext>
            </a:extLst>
          </p:cNvPr>
          <p:cNvSpPr>
            <a:spLocks noGrp="1"/>
          </p:cNvSpPr>
          <p:nvPr>
            <p:ph type="ftr" sz="quarter" idx="11"/>
          </p:nvPr>
        </p:nvSpPr>
        <p:spPr/>
        <p:txBody>
          <a:bodyPr/>
          <a:lstStyle/>
          <a:p>
            <a:r>
              <a:rPr lang="en-NZ"/>
              <a:t>U3A Timaru -15 July 2024</a:t>
            </a:r>
          </a:p>
        </p:txBody>
      </p:sp>
    </p:spTree>
    <p:extLst>
      <p:ext uri="{BB962C8B-B14F-4D97-AF65-F5344CB8AC3E}">
        <p14:creationId xmlns:p14="http://schemas.microsoft.com/office/powerpoint/2010/main" val="1181588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l="14166" t="14954" r="11134"/>
          <a:stretch/>
        </p:blipFill>
        <p:spPr>
          <a:xfrm>
            <a:off x="6816079" y="122769"/>
            <a:ext cx="5267187" cy="3148527"/>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71464" y="4156930"/>
            <a:ext cx="4614944" cy="2593087"/>
          </a:xfrm>
          <a:prstGeom prst="rect">
            <a:avLst/>
          </a:prstGeom>
          <a:ln>
            <a:noFill/>
          </a:ln>
          <a:effectLst>
            <a:outerShdw blurRad="292100" dist="139700" dir="2700000" algn="tl" rotWithShape="0">
              <a:srgbClr val="333333">
                <a:alpha val="65000"/>
              </a:srgbClr>
            </a:outerShdw>
          </a:effectLst>
        </p:spPr>
      </p:pic>
      <p:sp>
        <p:nvSpPr>
          <p:cNvPr id="12297" name="TextBox 26"/>
          <p:cNvSpPr txBox="1">
            <a:spLocks noChangeArrowheads="1"/>
          </p:cNvSpPr>
          <p:nvPr/>
        </p:nvSpPr>
        <p:spPr bwMode="auto">
          <a:xfrm>
            <a:off x="263352" y="1106569"/>
            <a:ext cx="6111662"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NZ" altLang="en-US" sz="3200" b="1" u="sng" dirty="0"/>
              <a:t>Seal hunting – Sub-Antarctic Islands</a:t>
            </a:r>
            <a:r>
              <a:rPr lang="en-NZ" altLang="en-US" sz="3200" dirty="0"/>
              <a:t>: </a:t>
            </a:r>
            <a:r>
              <a:rPr lang="en-NZ" altLang="en-US" sz="3200" i="1" dirty="0"/>
              <a:t>approx. from 1786</a:t>
            </a:r>
          </a:p>
          <a:p>
            <a:pPr eaLnBrk="1" hangingPunct="1"/>
            <a:endParaRPr lang="en-NZ" altLang="en-US" sz="800" dirty="0"/>
          </a:p>
          <a:p>
            <a:pPr eaLnBrk="1" hangingPunct="1"/>
            <a:r>
              <a:rPr lang="en-NZ" altLang="en-US" sz="2800" dirty="0"/>
              <a:t>Britain, the USA, and China were the most important markets for seal products (e.g. seal wool, fur for hats and much more)</a:t>
            </a:r>
          </a:p>
          <a:p>
            <a:pPr eaLnBrk="1" hangingPunct="1"/>
            <a:endParaRPr lang="en-NZ" altLang="en-US" sz="3200" dirty="0"/>
          </a:p>
        </p:txBody>
      </p:sp>
      <p:sp>
        <p:nvSpPr>
          <p:cNvPr id="15" name="TextBox 14"/>
          <p:cNvSpPr txBox="1"/>
          <p:nvPr/>
        </p:nvSpPr>
        <p:spPr>
          <a:xfrm>
            <a:off x="5781890" y="5022586"/>
            <a:ext cx="4071272" cy="861774"/>
          </a:xfrm>
          <a:prstGeom prst="rect">
            <a:avLst/>
          </a:prstGeom>
          <a:noFill/>
        </p:spPr>
        <p:txBody>
          <a:bodyPr wrap="square" rtlCol="0">
            <a:spAutoFit/>
          </a:bodyPr>
          <a:lstStyle/>
          <a:p>
            <a:pPr marL="0" lvl="8" algn="ctr" fontAlgn="base">
              <a:spcBef>
                <a:spcPct val="0"/>
              </a:spcBef>
              <a:spcAft>
                <a:spcPct val="0"/>
              </a:spcAft>
            </a:pPr>
            <a:r>
              <a:rPr lang="en-NZ" altLang="en-US" sz="3200" dirty="0"/>
              <a:t>Elephant seal for </a:t>
            </a:r>
            <a:r>
              <a:rPr lang="en-NZ" altLang="en-US" sz="3200" b="1" dirty="0"/>
              <a:t>oil</a:t>
            </a:r>
          </a:p>
          <a:p>
            <a:endParaRPr lang="en-GB" dirty="0"/>
          </a:p>
        </p:txBody>
      </p:sp>
      <p:sp>
        <p:nvSpPr>
          <p:cNvPr id="16" name="TextBox 15"/>
          <p:cNvSpPr txBox="1"/>
          <p:nvPr/>
        </p:nvSpPr>
        <p:spPr>
          <a:xfrm>
            <a:off x="6666748" y="3256252"/>
            <a:ext cx="5416519" cy="584775"/>
          </a:xfrm>
          <a:prstGeom prst="rect">
            <a:avLst/>
          </a:prstGeom>
          <a:noFill/>
        </p:spPr>
        <p:txBody>
          <a:bodyPr wrap="square" rtlCol="0">
            <a:spAutoFit/>
          </a:bodyPr>
          <a:lstStyle/>
          <a:p>
            <a:pPr eaLnBrk="1" hangingPunct="1"/>
            <a:r>
              <a:rPr lang="en-NZ" altLang="en-US" sz="3200" dirty="0"/>
              <a:t>Fur seal for </a:t>
            </a:r>
            <a:r>
              <a:rPr lang="en-NZ" altLang="en-US" sz="3200" b="1" dirty="0"/>
              <a:t>fur </a:t>
            </a:r>
            <a:r>
              <a:rPr lang="en-NZ" altLang="en-US" sz="3200" dirty="0"/>
              <a:t>(</a:t>
            </a:r>
            <a:r>
              <a:rPr lang="en-NZ" altLang="en-US" sz="2800" dirty="0"/>
              <a:t>NZ= </a:t>
            </a:r>
            <a:r>
              <a:rPr lang="en-NZ" altLang="en-US" sz="2800" dirty="0" err="1"/>
              <a:t>kekeno</a:t>
            </a:r>
            <a:r>
              <a:rPr lang="en-NZ" altLang="en-US" sz="3200" dirty="0"/>
              <a:t>)</a:t>
            </a:r>
            <a:endParaRPr lang="en-GB" sz="3200" dirty="0"/>
          </a:p>
        </p:txBody>
      </p:sp>
      <p:sp>
        <p:nvSpPr>
          <p:cNvPr id="29" name="TextBox 1"/>
          <p:cNvSpPr txBox="1">
            <a:spLocks noChangeArrowheads="1"/>
          </p:cNvSpPr>
          <p:nvPr/>
        </p:nvSpPr>
        <p:spPr bwMode="auto">
          <a:xfrm>
            <a:off x="263352" y="333556"/>
            <a:ext cx="570540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NZ" altLang="en-US" sz="4400" b="1" i="1" dirty="0"/>
              <a:t>Sealing and Whaling</a:t>
            </a:r>
          </a:p>
        </p:txBody>
      </p:sp>
      <p:sp>
        <p:nvSpPr>
          <p:cNvPr id="10" name="TextBox 9"/>
          <p:cNvSpPr txBox="1"/>
          <p:nvPr/>
        </p:nvSpPr>
        <p:spPr>
          <a:xfrm>
            <a:off x="3698420" y="6447495"/>
            <a:ext cx="2211180" cy="261610"/>
          </a:xfrm>
          <a:prstGeom prst="rect">
            <a:avLst/>
          </a:prstGeom>
          <a:gradFill flip="none" rotWithShape="1">
            <a:gsLst>
              <a:gs pos="0">
                <a:srgbClr val="A43D3A">
                  <a:tint val="66000"/>
                  <a:satMod val="160000"/>
                </a:srgbClr>
              </a:gs>
              <a:gs pos="50000">
                <a:srgbClr val="A43D3A">
                  <a:tint val="44500"/>
                  <a:satMod val="160000"/>
                </a:srgbClr>
              </a:gs>
              <a:gs pos="100000">
                <a:srgbClr val="A43D3A">
                  <a:tint val="23500"/>
                  <a:satMod val="160000"/>
                </a:srgbClr>
              </a:gs>
            </a:gsLst>
            <a:path path="circle">
              <a:fillToRect l="100000" b="100000"/>
            </a:path>
            <a:tileRect t="-100000" r="-100000"/>
          </a:gradFill>
        </p:spPr>
        <p:txBody>
          <a:bodyPr wrap="square" rtlCol="0">
            <a:spAutoFit/>
          </a:bodyPr>
          <a:lstStyle/>
          <a:p>
            <a:r>
              <a:rPr lang="en-NZ" sz="1100" dirty="0">
                <a:solidFill>
                  <a:schemeClr val="tx1">
                    <a:lumMod val="95000"/>
                    <a:lumOff val="5000"/>
                  </a:schemeClr>
                </a:solidFill>
              </a:rPr>
              <a:t>©Ursula Rack February 2020</a:t>
            </a:r>
          </a:p>
        </p:txBody>
      </p:sp>
      <p:sp>
        <p:nvSpPr>
          <p:cNvPr id="17" name="TextBox 16"/>
          <p:cNvSpPr txBox="1"/>
          <p:nvPr/>
        </p:nvSpPr>
        <p:spPr>
          <a:xfrm>
            <a:off x="10088110" y="2979413"/>
            <a:ext cx="1995156" cy="261610"/>
          </a:xfrm>
          <a:prstGeom prst="rect">
            <a:avLst/>
          </a:prstGeom>
          <a:gradFill>
            <a:gsLst>
              <a:gs pos="99000">
                <a:schemeClr val="tx2">
                  <a:lumMod val="20000"/>
                  <a:lumOff val="80000"/>
                </a:schemeClr>
              </a:gs>
              <a:gs pos="79000">
                <a:schemeClr val="tx2">
                  <a:lumMod val="40000"/>
                  <a:lumOff val="60000"/>
                </a:schemeClr>
              </a:gs>
              <a:gs pos="6000">
                <a:schemeClr val="accent1">
                  <a:lumMod val="40000"/>
                  <a:lumOff val="60000"/>
                </a:schemeClr>
              </a:gs>
            </a:gsLst>
            <a:path path="circle">
              <a:fillToRect l="100000" b="100000"/>
            </a:path>
          </a:gradFill>
        </p:spPr>
        <p:txBody>
          <a:bodyPr wrap="square" rtlCol="0">
            <a:spAutoFit/>
          </a:bodyPr>
          <a:lstStyle/>
          <a:p>
            <a:r>
              <a:rPr lang="en-NZ" sz="1100" dirty="0">
                <a:solidFill>
                  <a:schemeClr val="tx1">
                    <a:lumMod val="95000"/>
                    <a:lumOff val="5000"/>
                  </a:schemeClr>
                </a:solidFill>
              </a:rPr>
              <a:t>©Ursula Rack February 2020</a:t>
            </a:r>
          </a:p>
        </p:txBody>
      </p:sp>
      <p:pic>
        <p:nvPicPr>
          <p:cNvPr id="13" name="Picture 12"/>
          <p:cNvPicPr>
            <a:picLocks noChangeAspect="1"/>
          </p:cNvPicPr>
          <p:nvPr/>
        </p:nvPicPr>
        <p:blipFill rotWithShape="1">
          <a:blip r:embed="rId5" cstate="screen">
            <a:extLst>
              <a:ext uri="{28A0092B-C50C-407E-A947-70E740481C1C}">
                <a14:useLocalDpi xmlns:a14="http://schemas.microsoft.com/office/drawing/2010/main"/>
              </a:ext>
            </a:extLst>
          </a:blip>
          <a:srcRect l="40550" t="29000" r="47047" b="38451"/>
          <a:stretch/>
        </p:blipFill>
        <p:spPr>
          <a:xfrm>
            <a:off x="9580516" y="4249144"/>
            <a:ext cx="1935179" cy="2500873"/>
          </a:xfrm>
          <a:prstGeom prst="rect">
            <a:avLst/>
          </a:prstGeom>
          <a:ln>
            <a:noFill/>
          </a:ln>
          <a:effectLst>
            <a:softEdge rad="112500"/>
          </a:effectLst>
        </p:spPr>
      </p:pic>
      <p:sp>
        <p:nvSpPr>
          <p:cNvPr id="3" name="TextBox 2"/>
          <p:cNvSpPr txBox="1"/>
          <p:nvPr/>
        </p:nvSpPr>
        <p:spPr>
          <a:xfrm>
            <a:off x="9590769" y="6526997"/>
            <a:ext cx="1942770" cy="261610"/>
          </a:xfrm>
          <a:prstGeom prst="rect">
            <a:avLst/>
          </a:prstGeom>
          <a:noFill/>
        </p:spPr>
        <p:txBody>
          <a:bodyPr wrap="square" rtlCol="0">
            <a:spAutoFit/>
          </a:bodyPr>
          <a:lstStyle/>
          <a:p>
            <a:r>
              <a:rPr lang="en-NZ" sz="1100" dirty="0"/>
              <a:t>©Ursula Rack January 2020</a:t>
            </a:r>
          </a:p>
        </p:txBody>
      </p:sp>
      <p:sp>
        <p:nvSpPr>
          <p:cNvPr id="2" name="Footer Placeholder 1"/>
          <p:cNvSpPr>
            <a:spLocks noGrp="1"/>
          </p:cNvSpPr>
          <p:nvPr>
            <p:ph type="ftr" sz="quarter" idx="11"/>
          </p:nvPr>
        </p:nvSpPr>
        <p:spPr>
          <a:xfrm>
            <a:off x="5882216" y="6356351"/>
            <a:ext cx="3860800" cy="365125"/>
          </a:xfrm>
        </p:spPr>
        <p:txBody>
          <a:bodyPr/>
          <a:lstStyle/>
          <a:p>
            <a:pPr>
              <a:defRPr/>
            </a:pPr>
            <a:r>
              <a:rPr lang="en-NZ"/>
              <a:t>U3A Timaru -15 July 2024</a:t>
            </a:r>
            <a:endParaRPr lang="en-NZ" dirty="0"/>
          </a:p>
        </p:txBody>
      </p:sp>
    </p:spTree>
    <p:extLst>
      <p:ext uri="{BB962C8B-B14F-4D97-AF65-F5344CB8AC3E}">
        <p14:creationId xmlns:p14="http://schemas.microsoft.com/office/powerpoint/2010/main" val="1221991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1835" y="1253510"/>
            <a:ext cx="5533815" cy="3046988"/>
          </a:xfrm>
          <a:prstGeom prst="rect">
            <a:avLst/>
          </a:prstGeom>
          <a:noFill/>
        </p:spPr>
        <p:txBody>
          <a:bodyPr wrap="square" rtlCol="0">
            <a:spAutoFit/>
          </a:bodyPr>
          <a:lstStyle/>
          <a:p>
            <a:r>
              <a:rPr lang="en-NZ" sz="2400" dirty="0">
                <a:latin typeface="Arial" panose="020B0604020202020204" pitchFamily="34" charset="0"/>
                <a:cs typeface="Arial" panose="020B0604020202020204" pitchFamily="34" charset="0"/>
              </a:rPr>
              <a:t>1870 Norwegian shipping magnate </a:t>
            </a:r>
            <a:r>
              <a:rPr lang="en-NZ" sz="2400" b="1" dirty="0" err="1">
                <a:latin typeface="Arial" panose="020B0604020202020204" pitchFamily="34" charset="0"/>
                <a:cs typeface="Arial" panose="020B0604020202020204" pitchFamily="34" charset="0"/>
              </a:rPr>
              <a:t>Svend</a:t>
            </a:r>
            <a:r>
              <a:rPr lang="en-NZ" sz="2400" b="1" dirty="0">
                <a:latin typeface="Arial" panose="020B0604020202020204" pitchFamily="34" charset="0"/>
                <a:cs typeface="Arial" panose="020B0604020202020204" pitchFamily="34" charset="0"/>
              </a:rPr>
              <a:t> </a:t>
            </a:r>
            <a:r>
              <a:rPr lang="en-NZ" sz="2400" b="1" dirty="0" err="1">
                <a:latin typeface="Arial" panose="020B0604020202020204" pitchFamily="34" charset="0"/>
                <a:cs typeface="Arial" panose="020B0604020202020204" pitchFamily="34" charset="0"/>
              </a:rPr>
              <a:t>Foyn</a:t>
            </a:r>
            <a:r>
              <a:rPr lang="en-NZ" sz="2400" b="1" dirty="0">
                <a:latin typeface="Arial" panose="020B0604020202020204" pitchFamily="34" charset="0"/>
                <a:cs typeface="Arial" panose="020B0604020202020204" pitchFamily="34" charset="0"/>
              </a:rPr>
              <a:t> </a:t>
            </a:r>
          </a:p>
          <a:p>
            <a:endParaRPr lang="en-NZ" sz="2400" b="1" dirty="0">
              <a:latin typeface="Arial" panose="020B0604020202020204" pitchFamily="34" charset="0"/>
              <a:cs typeface="Arial" panose="020B0604020202020204" pitchFamily="34" charset="0"/>
            </a:endParaRPr>
          </a:p>
          <a:p>
            <a:endParaRPr lang="en-NZ" sz="2400" b="1" dirty="0">
              <a:latin typeface="Arial" panose="020B0604020202020204" pitchFamily="34" charset="0"/>
              <a:cs typeface="Arial" panose="020B0604020202020204" pitchFamily="34" charset="0"/>
            </a:endParaRPr>
          </a:p>
          <a:p>
            <a:endParaRPr lang="en-NZ" sz="2400" b="1" dirty="0">
              <a:latin typeface="Arial" panose="020B0604020202020204" pitchFamily="34" charset="0"/>
              <a:cs typeface="Arial" panose="020B0604020202020204" pitchFamily="34" charset="0"/>
            </a:endParaRPr>
          </a:p>
          <a:p>
            <a:endParaRPr lang="en-NZ" sz="2400" b="1" dirty="0">
              <a:latin typeface="Arial" panose="020B0604020202020204" pitchFamily="34" charset="0"/>
              <a:cs typeface="Arial" panose="020B0604020202020204" pitchFamily="34" charset="0"/>
            </a:endParaRPr>
          </a:p>
          <a:p>
            <a:endParaRPr lang="en-NZ" sz="2400" b="1" dirty="0">
              <a:latin typeface="Arial" panose="020B0604020202020204" pitchFamily="34" charset="0"/>
              <a:cs typeface="Arial" panose="020B0604020202020204" pitchFamily="34" charset="0"/>
            </a:endParaRPr>
          </a:p>
          <a:p>
            <a:endParaRPr lang="en-NZ" sz="2400" dirty="0">
              <a:latin typeface="Arial" panose="020B0604020202020204" pitchFamily="34" charset="0"/>
              <a:cs typeface="Arial" panose="020B0604020202020204" pitchFamily="34" charset="0"/>
            </a:endParaRPr>
          </a:p>
        </p:txBody>
      </p:sp>
      <p:grpSp>
        <p:nvGrpSpPr>
          <p:cNvPr id="7" name="Group 6"/>
          <p:cNvGrpSpPr/>
          <p:nvPr/>
        </p:nvGrpSpPr>
        <p:grpSpPr>
          <a:xfrm>
            <a:off x="6096000" y="1253510"/>
            <a:ext cx="5976664" cy="4668536"/>
            <a:chOff x="7018635" y="2729508"/>
            <a:chExt cx="4762500" cy="3371850"/>
          </a:xfrm>
        </p:grpSpPr>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18635" y="2729508"/>
              <a:ext cx="4762500" cy="3371850"/>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9450400" y="5864249"/>
              <a:ext cx="2311851" cy="215444"/>
            </a:xfrm>
            <a:prstGeom prst="rect">
              <a:avLst/>
            </a:prstGeom>
          </p:spPr>
          <p:txBody>
            <a:bodyPr wrap="none">
              <a:spAutoFit/>
            </a:bodyPr>
            <a:lstStyle/>
            <a:p>
              <a:r>
                <a:rPr lang="en-NZ" sz="800" dirty="0">
                  <a:solidFill>
                    <a:schemeClr val="bg1">
                      <a:lumMod val="65000"/>
                    </a:schemeClr>
                  </a:solidFill>
                </a:rPr>
                <a:t>https://calisphere.org/item/ark:/13030/c8057d19/</a:t>
              </a:r>
            </a:p>
          </p:txBody>
        </p:sp>
      </p:grpSp>
      <p:sp>
        <p:nvSpPr>
          <p:cNvPr id="8" name="TextBox 7"/>
          <p:cNvSpPr txBox="1"/>
          <p:nvPr/>
        </p:nvSpPr>
        <p:spPr>
          <a:xfrm>
            <a:off x="351835" y="332656"/>
            <a:ext cx="7992888" cy="707886"/>
          </a:xfrm>
          <a:prstGeom prst="rect">
            <a:avLst/>
          </a:prstGeom>
          <a:noFill/>
        </p:spPr>
        <p:txBody>
          <a:bodyPr wrap="square" rtlCol="0">
            <a:spAutoFit/>
          </a:bodyPr>
          <a:lstStyle/>
          <a:p>
            <a:r>
              <a:rPr lang="en-NZ" sz="4000" b="1" dirty="0">
                <a:latin typeface="Arial" panose="020B0604020202020204" pitchFamily="34" charset="0"/>
                <a:cs typeface="Arial" panose="020B0604020202020204" pitchFamily="34" charset="0"/>
              </a:rPr>
              <a:t>Change in the whaling industry</a:t>
            </a:r>
          </a:p>
        </p:txBody>
      </p: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6429" y="1761011"/>
            <a:ext cx="1481567" cy="12916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Footer Placeholder 1">
            <a:extLst>
              <a:ext uri="{FF2B5EF4-FFF2-40B4-BE49-F238E27FC236}">
                <a16:creationId xmlns:a16="http://schemas.microsoft.com/office/drawing/2014/main" id="{DDFA39B3-B542-7779-1845-D09736B0ED01}"/>
              </a:ext>
            </a:extLst>
          </p:cNvPr>
          <p:cNvSpPr>
            <a:spLocks noGrp="1"/>
          </p:cNvSpPr>
          <p:nvPr>
            <p:ph type="ftr" sz="quarter" idx="11"/>
          </p:nvPr>
        </p:nvSpPr>
        <p:spPr/>
        <p:txBody>
          <a:bodyPr/>
          <a:lstStyle/>
          <a:p>
            <a:r>
              <a:rPr lang="en-NZ"/>
              <a:t>U3A Timaru -15 July 2024</a:t>
            </a:r>
          </a:p>
        </p:txBody>
      </p:sp>
      <p:sp>
        <p:nvSpPr>
          <p:cNvPr id="11" name="TextBox 10">
            <a:extLst>
              <a:ext uri="{FF2B5EF4-FFF2-40B4-BE49-F238E27FC236}">
                <a16:creationId xmlns:a16="http://schemas.microsoft.com/office/drawing/2014/main" id="{2CF3728F-0339-5E4E-F2C2-A05F37776A8F}"/>
              </a:ext>
            </a:extLst>
          </p:cNvPr>
          <p:cNvSpPr txBox="1"/>
          <p:nvPr/>
        </p:nvSpPr>
        <p:spPr>
          <a:xfrm>
            <a:off x="1594936" y="3244390"/>
            <a:ext cx="3952905" cy="2677656"/>
          </a:xfrm>
          <a:prstGeom prst="rect">
            <a:avLst/>
          </a:prstGeom>
          <a:noFill/>
        </p:spPr>
        <p:txBody>
          <a:bodyPr wrap="square" rtlCol="0">
            <a:spAutoFit/>
          </a:bodyPr>
          <a:lstStyle/>
          <a:p>
            <a:r>
              <a:rPr lang="en-NZ" sz="2400" dirty="0"/>
              <a:t>Inventions lead to industrial whaling</a:t>
            </a:r>
          </a:p>
          <a:p>
            <a:pPr marL="285750" indent="-285750">
              <a:buFont typeface="Arial" panose="020B0604020202020204" pitchFamily="34" charset="0"/>
              <a:buChar char="•"/>
            </a:pPr>
            <a:r>
              <a:rPr lang="en-NZ" sz="2400" dirty="0"/>
              <a:t>Harpoon gun</a:t>
            </a:r>
          </a:p>
          <a:p>
            <a:pPr marL="285750" indent="-285750">
              <a:buFont typeface="Arial" panose="020B0604020202020204" pitchFamily="34" charset="0"/>
              <a:buChar char="•"/>
            </a:pPr>
            <a:r>
              <a:rPr lang="en-NZ" sz="2400" dirty="0"/>
              <a:t>Factory ship and catcher boats</a:t>
            </a:r>
          </a:p>
          <a:p>
            <a:pPr marL="285750" indent="-285750">
              <a:buFont typeface="Arial" panose="020B0604020202020204" pitchFamily="34" charset="0"/>
              <a:buChar char="•"/>
            </a:pPr>
            <a:r>
              <a:rPr lang="en-NZ" sz="2400" dirty="0"/>
              <a:t>Slip way</a:t>
            </a:r>
          </a:p>
          <a:p>
            <a:pPr marL="285750" indent="-285750">
              <a:buFont typeface="Arial" panose="020B0604020202020204" pitchFamily="34" charset="0"/>
              <a:buChar char="•"/>
            </a:pPr>
            <a:r>
              <a:rPr lang="en-NZ" sz="2400" dirty="0"/>
              <a:t>Whale claw</a:t>
            </a:r>
          </a:p>
        </p:txBody>
      </p:sp>
    </p:spTree>
    <p:extLst>
      <p:ext uri="{BB962C8B-B14F-4D97-AF65-F5344CB8AC3E}">
        <p14:creationId xmlns:p14="http://schemas.microsoft.com/office/powerpoint/2010/main" val="4236624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63352" y="54547"/>
            <a:ext cx="8064896" cy="707886"/>
          </a:xfrm>
          <a:prstGeom prst="rect">
            <a:avLst/>
          </a:prstGeom>
          <a:noFill/>
        </p:spPr>
        <p:txBody>
          <a:bodyPr wrap="square" rtlCol="0">
            <a:spAutoFit/>
          </a:bodyPr>
          <a:lstStyle/>
          <a:p>
            <a:r>
              <a:rPr lang="en-NZ" sz="4000" b="1" dirty="0">
                <a:latin typeface="Arial" panose="020B0604020202020204" pitchFamily="34" charset="0"/>
                <a:cs typeface="Arial" panose="020B0604020202020204" pitchFamily="34" charset="0"/>
              </a:rPr>
              <a:t>Whaling Working conditions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1465" y="859690"/>
            <a:ext cx="4032448" cy="5466300"/>
          </a:xfrm>
          <a:prstGeom prst="rect">
            <a:avLst/>
          </a:prstGeom>
          <a:ln>
            <a:noFill/>
          </a:ln>
          <a:effectLst>
            <a:softEdge rad="112500"/>
          </a:effectLst>
        </p:spPr>
      </p:pic>
      <p:sp>
        <p:nvSpPr>
          <p:cNvPr id="11" name="TextBox 10"/>
          <p:cNvSpPr txBox="1"/>
          <p:nvPr/>
        </p:nvSpPr>
        <p:spPr>
          <a:xfrm>
            <a:off x="727529" y="974734"/>
            <a:ext cx="2880320" cy="461665"/>
          </a:xfrm>
          <a:prstGeom prst="rect">
            <a:avLst/>
          </a:prstGeom>
          <a:noFill/>
        </p:spPr>
        <p:txBody>
          <a:bodyPr wrap="square" rtlCol="0">
            <a:spAutoFit/>
          </a:bodyPr>
          <a:lstStyle/>
          <a:p>
            <a:r>
              <a:rPr lang="en-NZ" sz="2400" b="1" dirty="0"/>
              <a:t>Flensing/Flanging</a:t>
            </a:r>
          </a:p>
        </p:txBody>
      </p:sp>
      <p:sp>
        <p:nvSpPr>
          <p:cNvPr id="12" name="TextBox 11"/>
          <p:cNvSpPr txBox="1"/>
          <p:nvPr/>
        </p:nvSpPr>
        <p:spPr>
          <a:xfrm>
            <a:off x="6903737" y="5218007"/>
            <a:ext cx="2296208" cy="830997"/>
          </a:xfrm>
          <a:prstGeom prst="rect">
            <a:avLst/>
          </a:prstGeom>
          <a:noFill/>
        </p:spPr>
        <p:txBody>
          <a:bodyPr wrap="square" rtlCol="0">
            <a:spAutoFit/>
          </a:bodyPr>
          <a:lstStyle/>
          <a:p>
            <a:r>
              <a:rPr lang="en-NZ" sz="2400" b="1" dirty="0"/>
              <a:t>Posing </a:t>
            </a:r>
            <a:r>
              <a:rPr lang="en-NZ" sz="2400" dirty="0"/>
              <a:t>under </a:t>
            </a:r>
          </a:p>
          <a:p>
            <a:r>
              <a:rPr lang="en-NZ" sz="2400" dirty="0"/>
              <a:t>the  baleen</a:t>
            </a:r>
          </a:p>
        </p:txBody>
      </p:sp>
      <p:sp>
        <p:nvSpPr>
          <p:cNvPr id="2" name="Footer Placeholder 1">
            <a:extLst>
              <a:ext uri="{FF2B5EF4-FFF2-40B4-BE49-F238E27FC236}">
                <a16:creationId xmlns:a16="http://schemas.microsoft.com/office/drawing/2014/main" id="{9C412167-53F7-FF46-6757-C1C182F95081}"/>
              </a:ext>
            </a:extLst>
          </p:cNvPr>
          <p:cNvSpPr>
            <a:spLocks noGrp="1"/>
          </p:cNvSpPr>
          <p:nvPr>
            <p:ph type="ftr" sz="quarter" idx="11"/>
          </p:nvPr>
        </p:nvSpPr>
        <p:spPr>
          <a:xfrm>
            <a:off x="3539394" y="6307472"/>
            <a:ext cx="4114800" cy="365125"/>
          </a:xfrm>
        </p:spPr>
        <p:txBody>
          <a:bodyPr/>
          <a:lstStyle/>
          <a:p>
            <a:r>
              <a:rPr lang="en-NZ" dirty="0"/>
              <a:t>U3A Timaru -15 July 2024</a:t>
            </a:r>
          </a:p>
        </p:txBody>
      </p:sp>
      <p:pic>
        <p:nvPicPr>
          <p:cNvPr id="18" name="Picture 17">
            <a:extLst>
              <a:ext uri="{FF2B5EF4-FFF2-40B4-BE49-F238E27FC236}">
                <a16:creationId xmlns:a16="http://schemas.microsoft.com/office/drawing/2014/main" id="{51400002-0175-FDCE-BC19-40BFAC1466B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4653" t="17366" r="5806" b="3249"/>
          <a:stretch/>
        </p:blipFill>
        <p:spPr>
          <a:xfrm>
            <a:off x="4038600" y="859690"/>
            <a:ext cx="5916702" cy="3321657"/>
          </a:xfrm>
          <a:prstGeom prst="rect">
            <a:avLst/>
          </a:prstGeom>
          <a:ln>
            <a:noFill/>
          </a:ln>
          <a:effectLst>
            <a:softEdge rad="112500"/>
          </a:effectLst>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52309" y="3083738"/>
            <a:ext cx="2888225" cy="3718591"/>
          </a:xfrm>
          <a:prstGeom prst="rect">
            <a:avLst/>
          </a:prstGeom>
          <a:ln>
            <a:noFill/>
          </a:ln>
          <a:effectLst>
            <a:softEdge rad="112500"/>
          </a:effectLst>
        </p:spPr>
      </p:pic>
      <p:sp>
        <p:nvSpPr>
          <p:cNvPr id="19" name="TextBox 18">
            <a:extLst>
              <a:ext uri="{FF2B5EF4-FFF2-40B4-BE49-F238E27FC236}">
                <a16:creationId xmlns:a16="http://schemas.microsoft.com/office/drawing/2014/main" id="{F10AD46F-519D-38CC-0542-528F9A64F8BA}"/>
              </a:ext>
            </a:extLst>
          </p:cNvPr>
          <p:cNvSpPr txBox="1"/>
          <p:nvPr/>
        </p:nvSpPr>
        <p:spPr>
          <a:xfrm>
            <a:off x="4092035" y="4047771"/>
            <a:ext cx="4625026" cy="461665"/>
          </a:xfrm>
          <a:prstGeom prst="rect">
            <a:avLst/>
          </a:prstGeom>
          <a:noFill/>
        </p:spPr>
        <p:txBody>
          <a:bodyPr wrap="square" rtlCol="0">
            <a:spAutoFit/>
          </a:bodyPr>
          <a:lstStyle/>
          <a:p>
            <a:r>
              <a:rPr lang="en-NZ" sz="2400" b="1" dirty="0"/>
              <a:t>Catcher boat </a:t>
            </a:r>
            <a:r>
              <a:rPr lang="en-NZ" sz="2400" dirty="0"/>
              <a:t>with whales in tow</a:t>
            </a:r>
          </a:p>
        </p:txBody>
      </p:sp>
    </p:spTree>
    <p:extLst>
      <p:ext uri="{BB962C8B-B14F-4D97-AF65-F5344CB8AC3E}">
        <p14:creationId xmlns:p14="http://schemas.microsoft.com/office/powerpoint/2010/main" val="19285642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8957" y="771399"/>
            <a:ext cx="7874371" cy="5315201"/>
          </a:xfrm>
          <a:prstGeom prst="rect">
            <a:avLst/>
          </a:prstGeom>
        </p:spPr>
      </p:pic>
      <p:sp>
        <p:nvSpPr>
          <p:cNvPr id="6" name="Rectangle 5"/>
          <p:cNvSpPr/>
          <p:nvPr/>
        </p:nvSpPr>
        <p:spPr>
          <a:xfrm>
            <a:off x="4543757" y="6113753"/>
            <a:ext cx="3104485" cy="215444"/>
          </a:xfrm>
          <a:prstGeom prst="rect">
            <a:avLst/>
          </a:prstGeom>
        </p:spPr>
        <p:txBody>
          <a:bodyPr wrap="square">
            <a:spAutoFit/>
          </a:bodyPr>
          <a:lstStyle/>
          <a:p>
            <a:r>
              <a:rPr lang="en-NZ" sz="800" dirty="0">
                <a:hlinkClick r:id="rId3"/>
              </a:rPr>
              <a:t>https://www.britannica.com/topic/whaling/media/641450/60413</a:t>
            </a:r>
            <a:r>
              <a:rPr lang="en-NZ" sz="800" dirty="0"/>
              <a:t> </a:t>
            </a:r>
          </a:p>
        </p:txBody>
      </p:sp>
      <p:sp>
        <p:nvSpPr>
          <p:cNvPr id="7" name="Footer Placeholder 6">
            <a:extLst>
              <a:ext uri="{FF2B5EF4-FFF2-40B4-BE49-F238E27FC236}">
                <a16:creationId xmlns:a16="http://schemas.microsoft.com/office/drawing/2014/main" id="{8FF3636D-11D0-8554-E721-FEE6933B49BC}"/>
              </a:ext>
            </a:extLst>
          </p:cNvPr>
          <p:cNvSpPr>
            <a:spLocks noGrp="1"/>
          </p:cNvSpPr>
          <p:nvPr>
            <p:ph type="ftr" sz="quarter" idx="11"/>
          </p:nvPr>
        </p:nvSpPr>
        <p:spPr/>
        <p:txBody>
          <a:bodyPr/>
          <a:lstStyle/>
          <a:p>
            <a:r>
              <a:rPr lang="en-NZ"/>
              <a:t>U3A Timaru -15 July 2024</a:t>
            </a:r>
          </a:p>
        </p:txBody>
      </p:sp>
      <p:grpSp>
        <p:nvGrpSpPr>
          <p:cNvPr id="2" name="Group 1">
            <a:extLst>
              <a:ext uri="{FF2B5EF4-FFF2-40B4-BE49-F238E27FC236}">
                <a16:creationId xmlns:a16="http://schemas.microsoft.com/office/drawing/2014/main" id="{8D5F348B-3494-29F0-2F56-31E68BD9E8A0}"/>
              </a:ext>
            </a:extLst>
          </p:cNvPr>
          <p:cNvGrpSpPr/>
          <p:nvPr/>
        </p:nvGrpSpPr>
        <p:grpSpPr>
          <a:xfrm>
            <a:off x="8092440" y="531223"/>
            <a:ext cx="3889643" cy="6326777"/>
            <a:chOff x="407368" y="388478"/>
            <a:chExt cx="3962348" cy="6210964"/>
          </a:xfrm>
        </p:grpSpPr>
        <p:pic>
          <p:nvPicPr>
            <p:cNvPr id="3" name="Picture 2">
              <a:extLst>
                <a:ext uri="{FF2B5EF4-FFF2-40B4-BE49-F238E27FC236}">
                  <a16:creationId xmlns:a16="http://schemas.microsoft.com/office/drawing/2014/main" id="{1B051CEA-39D2-756F-8E14-8E22E2F7E0B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7368" y="388478"/>
              <a:ext cx="3962348" cy="5893993"/>
            </a:xfrm>
            <a:prstGeom prst="rect">
              <a:avLst/>
            </a:prstGeom>
          </p:spPr>
        </p:pic>
        <p:sp>
          <p:nvSpPr>
            <p:cNvPr id="4" name="Rectangle 3">
              <a:extLst>
                <a:ext uri="{FF2B5EF4-FFF2-40B4-BE49-F238E27FC236}">
                  <a16:creationId xmlns:a16="http://schemas.microsoft.com/office/drawing/2014/main" id="{B69C351A-017A-A0B7-CF48-4C0FED09E1A2}"/>
                </a:ext>
              </a:extLst>
            </p:cNvPr>
            <p:cNvSpPr/>
            <p:nvPr/>
          </p:nvSpPr>
          <p:spPr>
            <a:xfrm>
              <a:off x="1343606" y="6253548"/>
              <a:ext cx="2683751" cy="345894"/>
            </a:xfrm>
            <a:prstGeom prst="rect">
              <a:avLst/>
            </a:prstGeom>
          </p:spPr>
          <p:txBody>
            <a:bodyPr wrap="square">
              <a:spAutoFit/>
            </a:bodyPr>
            <a:lstStyle/>
            <a:p>
              <a:r>
                <a:rPr lang="en-NZ" sz="800" dirty="0">
                  <a:hlinkClick r:id="rId5"/>
                </a:rPr>
                <a:t>https://dumielauxepices.net/wallpaper-3486940</a:t>
              </a:r>
              <a:endParaRPr lang="en-NZ" sz="800" dirty="0"/>
            </a:p>
            <a:p>
              <a:endParaRPr lang="en-NZ" sz="800" dirty="0"/>
            </a:p>
          </p:txBody>
        </p:sp>
      </p:grpSp>
      <p:sp>
        <p:nvSpPr>
          <p:cNvPr id="12" name="TextBox 11"/>
          <p:cNvSpPr txBox="1"/>
          <p:nvPr/>
        </p:nvSpPr>
        <p:spPr>
          <a:xfrm>
            <a:off x="8153400" y="771399"/>
            <a:ext cx="2870975" cy="523220"/>
          </a:xfrm>
          <a:prstGeom prst="rect">
            <a:avLst/>
          </a:prstGeom>
          <a:noFill/>
        </p:spPr>
        <p:txBody>
          <a:bodyPr wrap="square" rtlCol="0">
            <a:spAutoFit/>
          </a:bodyPr>
          <a:lstStyle/>
          <a:p>
            <a:r>
              <a:rPr lang="en-NZ" sz="2800" b="1" dirty="0">
                <a:latin typeface="Arial" panose="020B0604020202020204" pitchFamily="34" charset="0"/>
                <a:cs typeface="Arial" panose="020B0604020202020204" pitchFamily="34" charset="0"/>
              </a:rPr>
              <a:t>Hunted species</a:t>
            </a:r>
          </a:p>
        </p:txBody>
      </p:sp>
    </p:spTree>
    <p:extLst>
      <p:ext uri="{BB962C8B-B14F-4D97-AF65-F5344CB8AC3E}">
        <p14:creationId xmlns:p14="http://schemas.microsoft.com/office/powerpoint/2010/main" val="38174742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9376" y="295095"/>
            <a:ext cx="10364985" cy="1200329"/>
          </a:xfrm>
          <a:prstGeom prst="rect">
            <a:avLst/>
          </a:prstGeom>
          <a:noFill/>
        </p:spPr>
        <p:txBody>
          <a:bodyPr wrap="square" rtlCol="0">
            <a:spAutoFit/>
          </a:bodyPr>
          <a:lstStyle/>
          <a:p>
            <a:r>
              <a:rPr lang="en-NZ" sz="2400" b="1" dirty="0">
                <a:latin typeface="Arial" panose="020B0604020202020204" pitchFamily="34" charset="0"/>
                <a:cs typeface="Arial" panose="020B0604020202020204" pitchFamily="34" charset="0"/>
              </a:rPr>
              <a:t>1946 International Convention for the Regulation of Whaling </a:t>
            </a:r>
            <a:r>
              <a:rPr lang="en-NZ" sz="2400" dirty="0">
                <a:latin typeface="Arial" panose="020B0604020202020204" pitchFamily="34" charset="0"/>
                <a:cs typeface="Arial" panose="020B0604020202020204" pitchFamily="34" charset="0"/>
              </a:rPr>
              <a:t>– aim:</a:t>
            </a:r>
          </a:p>
          <a:p>
            <a:r>
              <a:rPr lang="en-NZ" sz="2400" i="1" dirty="0">
                <a:latin typeface="Arial" panose="020B0604020202020204" pitchFamily="34" charset="0"/>
                <a:cs typeface="Arial" panose="020B0604020202020204" pitchFamily="34" charset="0"/>
              </a:rPr>
              <a:t>to provide for the proper conservation of whale stocks and thus make possible the orderly development of the 	whaling industry</a:t>
            </a:r>
            <a:r>
              <a:rPr lang="en-NZ" sz="2400" dirty="0">
                <a:latin typeface="Arial" panose="020B0604020202020204" pitchFamily="34" charset="0"/>
                <a:cs typeface="Arial" panose="020B0604020202020204" pitchFamily="34" charset="0"/>
              </a:rPr>
              <a:t>.</a:t>
            </a:r>
          </a:p>
        </p:txBody>
      </p:sp>
      <p:sp>
        <p:nvSpPr>
          <p:cNvPr id="4" name="TextBox 3"/>
          <p:cNvSpPr txBox="1"/>
          <p:nvPr/>
        </p:nvSpPr>
        <p:spPr>
          <a:xfrm>
            <a:off x="307926" y="3410719"/>
            <a:ext cx="11161240" cy="2308324"/>
          </a:xfrm>
          <a:prstGeom prst="rect">
            <a:avLst/>
          </a:prstGeom>
          <a:noFill/>
        </p:spPr>
        <p:txBody>
          <a:bodyPr wrap="square" rtlCol="0">
            <a:spAutoFit/>
          </a:bodyPr>
          <a:lstStyle/>
          <a:p>
            <a:r>
              <a:rPr lang="en-NZ" sz="3600" b="1" dirty="0">
                <a:latin typeface="Arial" panose="020B0604020202020204" pitchFamily="34" charset="0"/>
                <a:cs typeface="Arial" panose="020B0604020202020204" pitchFamily="34" charset="0"/>
              </a:rPr>
              <a:t>International Whaling Commission (IWC)</a:t>
            </a:r>
          </a:p>
          <a:p>
            <a:endParaRPr lang="en-NZ" sz="2400" dirty="0">
              <a:latin typeface="Arial" panose="020B0604020202020204" pitchFamily="34" charset="0"/>
              <a:cs typeface="Arial" panose="020B0604020202020204" pitchFamily="34" charset="0"/>
            </a:endParaRPr>
          </a:p>
          <a:p>
            <a:r>
              <a:rPr lang="en-NZ" sz="2400" dirty="0">
                <a:latin typeface="Arial" panose="020B0604020202020204" pitchFamily="34" charset="0"/>
                <a:cs typeface="Arial" panose="020B0604020202020204" pitchFamily="34" charset="0"/>
              </a:rPr>
              <a:t>1982: moratorium on commercial whaling established and since 1985/86 in force</a:t>
            </a:r>
          </a:p>
          <a:p>
            <a:endParaRPr lang="en-NZ" sz="1200" dirty="0">
              <a:latin typeface="Arial" panose="020B0604020202020204" pitchFamily="34" charset="0"/>
              <a:cs typeface="Arial" panose="020B0604020202020204" pitchFamily="34" charset="0"/>
            </a:endParaRPr>
          </a:p>
          <a:p>
            <a:r>
              <a:rPr lang="en-NZ" sz="2400" dirty="0">
                <a:latin typeface="Arial" panose="020B0604020202020204" pitchFamily="34" charset="0"/>
                <a:cs typeface="Arial" panose="020B0604020202020204" pitchFamily="34" charset="0"/>
              </a:rPr>
              <a:t>Regulates hunting of 13 species of great whales (whales, dolphins, porpoises)</a:t>
            </a:r>
          </a:p>
          <a:p>
            <a:endParaRPr lang="en-NZ" sz="2400" dirty="0">
              <a:latin typeface="Arial" panose="020B0604020202020204" pitchFamily="34" charset="0"/>
              <a:cs typeface="Arial" panose="020B0604020202020204" pitchFamily="34" charset="0"/>
            </a:endParaRPr>
          </a:p>
        </p:txBody>
      </p:sp>
      <p:sp>
        <p:nvSpPr>
          <p:cNvPr id="2" name="TextBox 1"/>
          <p:cNvSpPr txBox="1"/>
          <p:nvPr/>
        </p:nvSpPr>
        <p:spPr>
          <a:xfrm>
            <a:off x="1019173" y="5606988"/>
            <a:ext cx="10839452" cy="830997"/>
          </a:xfrm>
          <a:prstGeom prst="rect">
            <a:avLst/>
          </a:prstGeom>
          <a:noFill/>
        </p:spPr>
        <p:txBody>
          <a:bodyPr wrap="square" rtlCol="0">
            <a:spAutoFit/>
          </a:bodyPr>
          <a:lstStyle/>
          <a:p>
            <a:r>
              <a:rPr lang="en-NZ" sz="2400" b="1" i="1" dirty="0">
                <a:latin typeface="Arial" panose="020B0604020202020204" pitchFamily="34" charset="0"/>
                <a:cs typeface="Arial" panose="020B0604020202020204" pitchFamily="34" charset="0"/>
              </a:rPr>
              <a:t>Commercial fishing</a:t>
            </a:r>
            <a:r>
              <a:rPr lang="en-NZ" sz="2400" dirty="0">
                <a:latin typeface="Arial" panose="020B0604020202020204" pitchFamily="34" charset="0"/>
                <a:cs typeface="Arial" panose="020B0604020202020204" pitchFamily="34" charset="0"/>
              </a:rPr>
              <a:t>: 	Norway, Iceland, First nations in the Arctic, e.g. Inuit</a:t>
            </a:r>
          </a:p>
          <a:p>
            <a:r>
              <a:rPr lang="en-NZ" sz="2400" dirty="0">
                <a:latin typeface="Arial" panose="020B0604020202020204" pitchFamily="34" charset="0"/>
                <a:cs typeface="Arial" panose="020B0604020202020204" pitchFamily="34" charset="0"/>
              </a:rPr>
              <a:t>							and since December 2018: Japan  </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53787" y="1798868"/>
            <a:ext cx="8920962" cy="1308407"/>
          </a:xfrm>
          <a:prstGeom prst="rect">
            <a:avLst/>
          </a:prstGeom>
        </p:spPr>
      </p:pic>
      <p:sp>
        <p:nvSpPr>
          <p:cNvPr id="6" name="Footer Placeholder 5">
            <a:extLst>
              <a:ext uri="{FF2B5EF4-FFF2-40B4-BE49-F238E27FC236}">
                <a16:creationId xmlns:a16="http://schemas.microsoft.com/office/drawing/2014/main" id="{4249E717-412D-E25C-2B95-65181659CE70}"/>
              </a:ext>
            </a:extLst>
          </p:cNvPr>
          <p:cNvSpPr>
            <a:spLocks noGrp="1"/>
          </p:cNvSpPr>
          <p:nvPr>
            <p:ph type="ftr" sz="quarter" idx="11"/>
          </p:nvPr>
        </p:nvSpPr>
        <p:spPr/>
        <p:txBody>
          <a:bodyPr/>
          <a:lstStyle/>
          <a:p>
            <a:r>
              <a:rPr lang="en-NZ"/>
              <a:t>U3A Timaru -15 July 2024</a:t>
            </a:r>
          </a:p>
        </p:txBody>
      </p:sp>
    </p:spTree>
    <p:extLst>
      <p:ext uri="{BB962C8B-B14F-4D97-AF65-F5344CB8AC3E}">
        <p14:creationId xmlns:p14="http://schemas.microsoft.com/office/powerpoint/2010/main" val="31332573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44" descr="pgm_1900_polgebiete00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6408" y="732961"/>
            <a:ext cx="10335856" cy="5304073"/>
          </a:xfrm>
          <a:prstGeom prst="rect">
            <a:avLst/>
          </a:prstGeom>
          <a:ln>
            <a:noFill/>
          </a:ln>
          <a:effectLst>
            <a:softEdge rad="112500"/>
          </a:effectLst>
        </p:spPr>
      </p:pic>
      <p:sp>
        <p:nvSpPr>
          <p:cNvPr id="10244" name="Text Box 45"/>
          <p:cNvSpPr txBox="1">
            <a:spLocks noChangeArrowheads="1"/>
          </p:cNvSpPr>
          <p:nvPr/>
        </p:nvSpPr>
        <p:spPr bwMode="auto">
          <a:xfrm>
            <a:off x="191344" y="107395"/>
            <a:ext cx="96430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NZ" altLang="en-US" sz="4000" b="1" i="1" dirty="0">
                <a:cs typeface="Arial" charset="0"/>
              </a:rPr>
              <a:t>The unexplored areas about 1900</a:t>
            </a:r>
            <a:endParaRPr lang="en-GB" altLang="en-US" sz="4000" b="1" i="1" dirty="0">
              <a:cs typeface="Arial" charset="0"/>
            </a:endParaRPr>
          </a:p>
        </p:txBody>
      </p:sp>
      <p:pic>
        <p:nvPicPr>
          <p:cNvPr id="10245" name="Picture 6"/>
          <p:cNvPicPr>
            <a:picLocks noChangeAspect="1" noChangeArrowheads="1"/>
          </p:cNvPicPr>
          <p:nvPr/>
        </p:nvPicPr>
        <p:blipFill>
          <a:blip r:embed="rId4" cstate="email">
            <a:lum bright="-32000" contrast="74000"/>
            <a:extLst>
              <a:ext uri="{28A0092B-C50C-407E-A947-70E740481C1C}">
                <a14:useLocalDpi xmlns:a14="http://schemas.microsoft.com/office/drawing/2010/main"/>
              </a:ext>
            </a:extLst>
          </a:blip>
          <a:srcRect/>
          <a:stretch>
            <a:fillRect/>
          </a:stretch>
        </p:blipFill>
        <p:spPr bwMode="auto">
          <a:xfrm>
            <a:off x="10402803" y="4669512"/>
            <a:ext cx="1770278" cy="1221839"/>
          </a:xfrm>
          <a:prstGeom prst="rect">
            <a:avLst/>
          </a:prstGeom>
          <a:ln>
            <a:noFill/>
          </a:ln>
          <a:effectLst>
            <a:softEdge rad="112500"/>
          </a:effectLst>
          <a:extLst>
            <a:ext uri="{91240B29-F687-4F45-9708-019B960494DF}">
              <a14:hiddenLine xmlns:a14="http://schemas.microsoft.com/office/drawing/2010/main" w="9525">
                <a:solidFill>
                  <a:srgbClr val="000000"/>
                </a:solidFill>
                <a:miter lim="800000"/>
                <a:headEnd/>
                <a:tailEnd/>
              </a14:hiddenLine>
            </a:ext>
          </a:extLst>
        </p:spPr>
      </p:pic>
      <p:sp>
        <p:nvSpPr>
          <p:cNvPr id="10246" name="TextBox 5"/>
          <p:cNvSpPr txBox="1">
            <a:spLocks noChangeArrowheads="1"/>
          </p:cNvSpPr>
          <p:nvPr/>
        </p:nvSpPr>
        <p:spPr bwMode="auto">
          <a:xfrm>
            <a:off x="9671050" y="5899647"/>
            <a:ext cx="2520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NZ" altLang="en-US" sz="1400" dirty="0"/>
              <a:t>Shape of Germany, 2012</a:t>
            </a:r>
          </a:p>
          <a:p>
            <a:pPr eaLnBrk="1" hangingPunct="1"/>
            <a:r>
              <a:rPr lang="en-NZ" altLang="en-US" sz="1400" dirty="0"/>
              <a:t>approx. the size of the black shape on the historic chart.</a:t>
            </a:r>
          </a:p>
        </p:txBody>
      </p:sp>
      <p:sp>
        <p:nvSpPr>
          <p:cNvPr id="10247" name="TextBox 6"/>
          <p:cNvSpPr txBox="1">
            <a:spLocks noChangeArrowheads="1"/>
          </p:cNvSpPr>
          <p:nvPr/>
        </p:nvSpPr>
        <p:spPr bwMode="auto">
          <a:xfrm>
            <a:off x="7329489" y="6037034"/>
            <a:ext cx="2305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NZ" altLang="en-US" sz="1600" dirty="0"/>
              <a:t>NZ 268,680 km²</a:t>
            </a:r>
          </a:p>
          <a:p>
            <a:pPr eaLnBrk="1" hangingPunct="1"/>
            <a:r>
              <a:rPr lang="en-NZ" altLang="en-US" sz="1600" dirty="0"/>
              <a:t>Germany 357,022 km²</a:t>
            </a:r>
          </a:p>
        </p:txBody>
      </p:sp>
      <p:sp>
        <p:nvSpPr>
          <p:cNvPr id="3" name="Footer Placeholder 2">
            <a:extLst>
              <a:ext uri="{FF2B5EF4-FFF2-40B4-BE49-F238E27FC236}">
                <a16:creationId xmlns:a16="http://schemas.microsoft.com/office/drawing/2014/main" id="{80551F41-3805-5E64-C032-9CB8C7806808}"/>
              </a:ext>
            </a:extLst>
          </p:cNvPr>
          <p:cNvSpPr>
            <a:spLocks noGrp="1"/>
          </p:cNvSpPr>
          <p:nvPr>
            <p:ph type="ftr" sz="quarter" idx="11"/>
          </p:nvPr>
        </p:nvSpPr>
        <p:spPr/>
        <p:txBody>
          <a:bodyPr/>
          <a:lstStyle/>
          <a:p>
            <a:r>
              <a:rPr lang="en-NZ"/>
              <a:t>U3A Timaru -15 July 2024</a:t>
            </a:r>
          </a:p>
        </p:txBody>
      </p:sp>
    </p:spTree>
    <p:extLst>
      <p:ext uri="{BB962C8B-B14F-4D97-AF65-F5344CB8AC3E}">
        <p14:creationId xmlns:p14="http://schemas.microsoft.com/office/powerpoint/2010/main" val="24089691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9179" y="335356"/>
            <a:ext cx="2664296" cy="707886"/>
          </a:xfrm>
          <a:prstGeom prst="rect">
            <a:avLst/>
          </a:prstGeom>
          <a:noFill/>
        </p:spPr>
        <p:txBody>
          <a:bodyPr wrap="square" rtlCol="0">
            <a:spAutoFit/>
          </a:bodyPr>
          <a:lstStyle/>
          <a:p>
            <a:r>
              <a:rPr lang="en-NZ" sz="4000" b="1" i="1" dirty="0">
                <a:latin typeface="Arial" panose="020B0604020202020204" pitchFamily="34" charset="0"/>
                <a:cs typeface="Arial" panose="020B0604020202020204" pitchFamily="34" charset="0"/>
              </a:rPr>
              <a:t>Science</a:t>
            </a:r>
            <a:endParaRPr lang="en-GB" sz="4000" b="1" i="1" dirty="0">
              <a:latin typeface="Arial" panose="020B0604020202020204" pitchFamily="34" charset="0"/>
              <a:cs typeface="Arial" panose="020B0604020202020204" pitchFamily="34" charset="0"/>
            </a:endParaRPr>
          </a:p>
        </p:txBody>
      </p:sp>
      <p:sp>
        <p:nvSpPr>
          <p:cNvPr id="4" name="TextBox 3"/>
          <p:cNvSpPr txBox="1"/>
          <p:nvPr/>
        </p:nvSpPr>
        <p:spPr>
          <a:xfrm>
            <a:off x="449653" y="1196752"/>
            <a:ext cx="2308645" cy="4524315"/>
          </a:xfrm>
          <a:prstGeom prst="rect">
            <a:avLst/>
          </a:prstGeom>
          <a:noFill/>
        </p:spPr>
        <p:txBody>
          <a:bodyPr wrap="square" rtlCol="0">
            <a:spAutoFit/>
          </a:bodyPr>
          <a:lstStyle/>
          <a:p>
            <a:r>
              <a:rPr lang="en-NZ" sz="2400" dirty="0">
                <a:latin typeface="Arial" panose="020B0604020202020204" pitchFamily="34" charset="0"/>
                <a:cs typeface="Arial" panose="020B0604020202020204" pitchFamily="34" charset="0"/>
              </a:rPr>
              <a:t>Magnetism</a:t>
            </a:r>
          </a:p>
          <a:p>
            <a:r>
              <a:rPr lang="en-NZ" sz="2400" dirty="0">
                <a:latin typeface="Arial" panose="020B0604020202020204" pitchFamily="34" charset="0"/>
                <a:cs typeface="Arial" panose="020B0604020202020204" pitchFamily="34" charset="0"/>
              </a:rPr>
              <a:t>Meteorology</a:t>
            </a:r>
          </a:p>
          <a:p>
            <a:r>
              <a:rPr lang="en-NZ" sz="2400" dirty="0">
                <a:latin typeface="Arial" panose="020B0604020202020204" pitchFamily="34" charset="0"/>
                <a:cs typeface="Arial" panose="020B0604020202020204" pitchFamily="34" charset="0"/>
              </a:rPr>
              <a:t>Glaciology</a:t>
            </a:r>
          </a:p>
          <a:p>
            <a:r>
              <a:rPr lang="en-NZ" sz="2400" dirty="0">
                <a:latin typeface="Arial" panose="020B0604020202020204" pitchFamily="34" charset="0"/>
                <a:cs typeface="Arial" panose="020B0604020202020204" pitchFamily="34" charset="0"/>
              </a:rPr>
              <a:t>Astronomy</a:t>
            </a:r>
          </a:p>
          <a:p>
            <a:r>
              <a:rPr lang="en-NZ" sz="2400" dirty="0">
                <a:latin typeface="Arial" panose="020B0604020202020204" pitchFamily="34" charset="0"/>
                <a:cs typeface="Arial" panose="020B0604020202020204" pitchFamily="34" charset="0"/>
              </a:rPr>
              <a:t>Oceanography</a:t>
            </a:r>
          </a:p>
          <a:p>
            <a:r>
              <a:rPr lang="en-NZ" sz="2400" dirty="0">
                <a:latin typeface="Arial" panose="020B0604020202020204" pitchFamily="34" charset="0"/>
                <a:cs typeface="Arial" panose="020B0604020202020204" pitchFamily="34" charset="0"/>
              </a:rPr>
              <a:t>Geology</a:t>
            </a:r>
          </a:p>
          <a:p>
            <a:r>
              <a:rPr lang="en-NZ" sz="2400" dirty="0">
                <a:latin typeface="Arial" panose="020B0604020202020204" pitchFamily="34" charset="0"/>
                <a:cs typeface="Arial" panose="020B0604020202020204" pitchFamily="34" charset="0"/>
              </a:rPr>
              <a:t>Geography</a:t>
            </a:r>
          </a:p>
          <a:p>
            <a:r>
              <a:rPr lang="en-NZ" sz="2400" dirty="0">
                <a:latin typeface="Arial" panose="020B0604020202020204" pitchFamily="34" charset="0"/>
                <a:cs typeface="Arial" panose="020B0604020202020204" pitchFamily="34" charset="0"/>
              </a:rPr>
              <a:t>Biology</a:t>
            </a:r>
          </a:p>
          <a:p>
            <a:r>
              <a:rPr lang="en-NZ" sz="2400" dirty="0">
                <a:latin typeface="Arial" panose="020B0604020202020204" pitchFamily="34" charset="0"/>
                <a:cs typeface="Arial" panose="020B0604020202020204" pitchFamily="34" charset="0"/>
              </a:rPr>
              <a:t>Marine Science</a:t>
            </a:r>
          </a:p>
          <a:p>
            <a:r>
              <a:rPr lang="en-NZ" sz="2400" dirty="0">
                <a:latin typeface="Arial" panose="020B0604020202020204" pitchFamily="34" charset="0"/>
                <a:cs typeface="Arial" panose="020B0604020202020204" pitchFamily="34" charset="0"/>
              </a:rPr>
              <a:t>Zoology</a:t>
            </a:r>
          </a:p>
          <a:p>
            <a:r>
              <a:rPr lang="en-NZ" sz="2400" dirty="0">
                <a:latin typeface="Arial" panose="020B0604020202020204" pitchFamily="34" charset="0"/>
                <a:cs typeface="Arial" panose="020B0604020202020204" pitchFamily="34" charset="0"/>
              </a:rPr>
              <a:t>Climatology</a:t>
            </a:r>
          </a:p>
          <a:p>
            <a:r>
              <a:rPr lang="en-NZ" sz="2400" dirty="0">
                <a:latin typeface="Arial" panose="020B0604020202020204" pitchFamily="34" charset="0"/>
                <a:cs typeface="Arial" panose="020B0604020202020204" pitchFamily="34" charset="0"/>
              </a:rPr>
              <a:t>Bacteriology</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952228" y="1136867"/>
            <a:ext cx="4519018" cy="2866353"/>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962376" y="229131"/>
            <a:ext cx="4061963" cy="2983845"/>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3042944" y="3535318"/>
            <a:ext cx="4423191" cy="400110"/>
          </a:xfrm>
          <a:prstGeom prst="rect">
            <a:avLst/>
          </a:prstGeom>
          <a:noFill/>
        </p:spPr>
        <p:txBody>
          <a:bodyPr wrap="square" rtlCol="0">
            <a:spAutoFit/>
          </a:bodyPr>
          <a:lstStyle/>
          <a:p>
            <a:pPr algn="ctr"/>
            <a:r>
              <a:rPr lang="en-NZ" sz="2000" dirty="0"/>
              <a:t>Snow drift – ship Gauss (1901 -1903)</a:t>
            </a:r>
          </a:p>
        </p:txBody>
      </p:sp>
      <p:sp>
        <p:nvSpPr>
          <p:cNvPr id="13" name="TextBox 12"/>
          <p:cNvSpPr txBox="1"/>
          <p:nvPr/>
        </p:nvSpPr>
        <p:spPr>
          <a:xfrm>
            <a:off x="7896200" y="3214933"/>
            <a:ext cx="3312368" cy="400110"/>
          </a:xfrm>
          <a:prstGeom prst="rect">
            <a:avLst/>
          </a:prstGeom>
          <a:noFill/>
        </p:spPr>
        <p:txBody>
          <a:bodyPr wrap="square" rtlCol="0">
            <a:spAutoFit/>
          </a:bodyPr>
          <a:lstStyle/>
          <a:p>
            <a:r>
              <a:rPr lang="en-NZ" sz="2000" dirty="0"/>
              <a:t>Magnetic hut (1901 – 1903)</a:t>
            </a:r>
          </a:p>
        </p:txBody>
      </p:sp>
      <p:pic>
        <p:nvPicPr>
          <p:cNvPr id="14" name="Picture 13"/>
          <p:cNvPicPr>
            <a:picLocks noChangeAspect="1"/>
          </p:cNvPicPr>
          <p:nvPr/>
        </p:nvPicPr>
        <p:blipFill rotWithShape="1">
          <a:blip r:embed="rId5" cstate="email">
            <a:extLst>
              <a:ext uri="{28A0092B-C50C-407E-A947-70E740481C1C}">
                <a14:useLocalDpi xmlns:a14="http://schemas.microsoft.com/office/drawing/2010/main"/>
              </a:ext>
            </a:extLst>
          </a:blip>
          <a:srcRect t="17289" b="16050"/>
          <a:stretch/>
        </p:blipFill>
        <p:spPr>
          <a:xfrm>
            <a:off x="6893630" y="4149080"/>
            <a:ext cx="5130709" cy="2572396"/>
          </a:xfrm>
          <a:prstGeom prst="rect">
            <a:avLst/>
          </a:prstGeom>
        </p:spPr>
      </p:pic>
      <p:sp>
        <p:nvSpPr>
          <p:cNvPr id="15" name="TextBox 14"/>
          <p:cNvSpPr txBox="1"/>
          <p:nvPr/>
        </p:nvSpPr>
        <p:spPr>
          <a:xfrm>
            <a:off x="3287688" y="5979936"/>
            <a:ext cx="3706439" cy="707886"/>
          </a:xfrm>
          <a:prstGeom prst="rect">
            <a:avLst/>
          </a:prstGeom>
          <a:noFill/>
        </p:spPr>
        <p:txBody>
          <a:bodyPr wrap="square" rtlCol="0">
            <a:spAutoFit/>
          </a:bodyPr>
          <a:lstStyle/>
          <a:p>
            <a:r>
              <a:rPr lang="en-NZ" sz="2000" dirty="0"/>
              <a:t>Ice temperature – Siemens resistance thermometer (1902)</a:t>
            </a:r>
          </a:p>
        </p:txBody>
      </p:sp>
      <p:sp>
        <p:nvSpPr>
          <p:cNvPr id="7" name="Footer Placeholder 6">
            <a:extLst>
              <a:ext uri="{FF2B5EF4-FFF2-40B4-BE49-F238E27FC236}">
                <a16:creationId xmlns:a16="http://schemas.microsoft.com/office/drawing/2014/main" id="{83F74C90-832C-E68F-A2C5-8DA5F762A701}"/>
              </a:ext>
            </a:extLst>
          </p:cNvPr>
          <p:cNvSpPr>
            <a:spLocks noGrp="1"/>
          </p:cNvSpPr>
          <p:nvPr>
            <p:ph type="ftr" sz="quarter" idx="11"/>
          </p:nvPr>
        </p:nvSpPr>
        <p:spPr/>
        <p:txBody>
          <a:bodyPr/>
          <a:lstStyle/>
          <a:p>
            <a:r>
              <a:rPr lang="en-NZ"/>
              <a:t>U3A Timaru -15 July 2024</a:t>
            </a:r>
          </a:p>
        </p:txBody>
      </p:sp>
    </p:spTree>
    <p:extLst>
      <p:ext uri="{BB962C8B-B14F-4D97-AF65-F5344CB8AC3E}">
        <p14:creationId xmlns:p14="http://schemas.microsoft.com/office/powerpoint/2010/main" val="18245056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1864547" y="1523060"/>
            <a:ext cx="6652416" cy="3744416"/>
          </a:xfrm>
          <a:prstGeom prst="rect">
            <a:avLst/>
          </a:prstGeom>
          <a:ln>
            <a:noFill/>
          </a:ln>
          <a:effectLst>
            <a:outerShdw blurRad="292100" dist="139700" dir="2700000" algn="tl" rotWithShape="0">
              <a:srgbClr val="333333">
                <a:alpha val="65000"/>
              </a:srgbClr>
            </a:outerShdw>
          </a:effectLst>
        </p:spPr>
      </p:pic>
      <p:grpSp>
        <p:nvGrpSpPr>
          <p:cNvPr id="4" name="Group 14"/>
          <p:cNvGrpSpPr>
            <a:grpSpLocks/>
          </p:cNvGrpSpPr>
          <p:nvPr/>
        </p:nvGrpSpPr>
        <p:grpSpPr bwMode="auto">
          <a:xfrm>
            <a:off x="7276884" y="430509"/>
            <a:ext cx="3901740" cy="4827442"/>
            <a:chOff x="1628831" y="595310"/>
            <a:chExt cx="3420273" cy="3526305"/>
          </a:xfrm>
        </p:grpSpPr>
        <p:pic>
          <p:nvPicPr>
            <p:cNvPr id="5" name="Picture 11" descr="http://lowres-picturecabinet.com.s3-eu-west-1.amazonaws.com/116/main/5/36520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28831" y="595310"/>
              <a:ext cx="3420273" cy="33860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3"/>
            <p:cNvSpPr txBox="1">
              <a:spLocks noChangeArrowheads="1"/>
            </p:cNvSpPr>
            <p:nvPr/>
          </p:nvSpPr>
          <p:spPr bwMode="auto">
            <a:xfrm>
              <a:off x="3719574" y="3712681"/>
              <a:ext cx="1296143" cy="40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NZ" altLang="en-US" sz="1000" dirty="0"/>
                <a:t>SPRI. Cambridge</a:t>
              </a:r>
            </a:p>
          </p:txBody>
        </p:sp>
      </p:grpSp>
      <p:sp>
        <p:nvSpPr>
          <p:cNvPr id="7" name="TextBox 12"/>
          <p:cNvSpPr txBox="1">
            <a:spLocks noChangeArrowheads="1"/>
          </p:cNvSpPr>
          <p:nvPr/>
        </p:nvSpPr>
        <p:spPr bwMode="auto">
          <a:xfrm>
            <a:off x="7308304" y="5280064"/>
            <a:ext cx="43055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NZ" altLang="en-US" sz="2000" dirty="0" err="1"/>
              <a:t>Dr.</a:t>
            </a:r>
            <a:r>
              <a:rPr lang="en-NZ" altLang="en-US" sz="2000" dirty="0"/>
              <a:t> Wilson – weather screen (1911)</a:t>
            </a:r>
          </a:p>
        </p:txBody>
      </p:sp>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l="14468" t="29093" r="19621" b="11122"/>
          <a:stretch/>
        </p:blipFill>
        <p:spPr>
          <a:xfrm>
            <a:off x="116887" y="4010652"/>
            <a:ext cx="4952124" cy="2528261"/>
          </a:xfrm>
          <a:prstGeom prst="rect">
            <a:avLst/>
          </a:prstGeom>
          <a:ln>
            <a:noFill/>
          </a:ln>
          <a:effectLst>
            <a:softEdge rad="112500"/>
          </a:effectLst>
        </p:spPr>
      </p:pic>
      <p:sp>
        <p:nvSpPr>
          <p:cNvPr id="9" name="Footer Placeholder 8">
            <a:extLst>
              <a:ext uri="{FF2B5EF4-FFF2-40B4-BE49-F238E27FC236}">
                <a16:creationId xmlns:a16="http://schemas.microsoft.com/office/drawing/2014/main" id="{BD7DEA70-F3F7-73C2-30FB-5A7DEF3E33AD}"/>
              </a:ext>
            </a:extLst>
          </p:cNvPr>
          <p:cNvSpPr>
            <a:spLocks noGrp="1"/>
          </p:cNvSpPr>
          <p:nvPr>
            <p:ph type="ftr" sz="quarter" idx="11"/>
          </p:nvPr>
        </p:nvSpPr>
        <p:spPr/>
        <p:txBody>
          <a:bodyPr/>
          <a:lstStyle/>
          <a:p>
            <a:r>
              <a:rPr lang="en-NZ"/>
              <a:t>U3A Timaru -15 July 2024</a:t>
            </a:r>
          </a:p>
        </p:txBody>
      </p:sp>
    </p:spTree>
    <p:extLst>
      <p:ext uri="{BB962C8B-B14F-4D97-AF65-F5344CB8AC3E}">
        <p14:creationId xmlns:p14="http://schemas.microsoft.com/office/powerpoint/2010/main" val="1555403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0629" y="409573"/>
            <a:ext cx="11318033" cy="830997"/>
          </a:xfrm>
          <a:prstGeom prst="rect">
            <a:avLst/>
          </a:prstGeom>
          <a:noFill/>
        </p:spPr>
        <p:txBody>
          <a:bodyPr wrap="square" rtlCol="0">
            <a:spAutoFit/>
          </a:bodyPr>
          <a:lstStyle/>
          <a:p>
            <a:r>
              <a:rPr lang="en-NZ" sz="4800" b="1" dirty="0">
                <a:latin typeface="Arial" panose="020B0604020202020204" pitchFamily="34" charset="0"/>
                <a:cs typeface="Arial" panose="020B0604020202020204" pitchFamily="34" charset="0"/>
              </a:rPr>
              <a:t>What does a Polar Historian do?</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0070" y="4375042"/>
            <a:ext cx="3732246" cy="20993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13283" t="48681" r="39790"/>
          <a:stretch/>
        </p:blipFill>
        <p:spPr>
          <a:xfrm>
            <a:off x="9836036" y="582189"/>
            <a:ext cx="2152851" cy="132289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t="11387" r="6819" b="11904"/>
          <a:stretch/>
        </p:blipFill>
        <p:spPr>
          <a:xfrm rot="21201441">
            <a:off x="349304" y="1530865"/>
            <a:ext cx="4310578" cy="216470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l="9932" t="18231" r="12721" b="10341"/>
          <a:stretch/>
        </p:blipFill>
        <p:spPr>
          <a:xfrm>
            <a:off x="9442438" y="2863050"/>
            <a:ext cx="2546449" cy="35274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Footer Placeholder 6"/>
          <p:cNvSpPr>
            <a:spLocks noGrp="1"/>
          </p:cNvSpPr>
          <p:nvPr>
            <p:ph type="ftr" sz="quarter" idx="11"/>
          </p:nvPr>
        </p:nvSpPr>
        <p:spPr>
          <a:xfrm>
            <a:off x="3732245" y="6390454"/>
            <a:ext cx="4114800" cy="365125"/>
          </a:xfrm>
        </p:spPr>
        <p:txBody>
          <a:bodyPr/>
          <a:lstStyle/>
          <a:p>
            <a:r>
              <a:rPr lang="en-NZ"/>
              <a:t>U3A Timaru -15 July 2024</a:t>
            </a:r>
            <a:endParaRPr lang="en-NZ" dirty="0"/>
          </a:p>
        </p:txBody>
      </p:sp>
      <p:sp>
        <p:nvSpPr>
          <p:cNvPr id="8" name="TextBox 7"/>
          <p:cNvSpPr txBox="1"/>
          <p:nvPr/>
        </p:nvSpPr>
        <p:spPr>
          <a:xfrm>
            <a:off x="4767703" y="1905930"/>
            <a:ext cx="5138890" cy="3046988"/>
          </a:xfrm>
          <a:prstGeom prst="rect">
            <a:avLst/>
          </a:prstGeom>
          <a:noFill/>
        </p:spPr>
        <p:txBody>
          <a:bodyPr wrap="square" rtlCol="0">
            <a:spAutoFit/>
          </a:bodyPr>
          <a:lstStyle/>
          <a:p>
            <a:pPr marL="285750" indent="-285750">
              <a:buFont typeface="Arial" panose="020B0604020202020204" pitchFamily="34" charset="0"/>
              <a:buChar char="•"/>
            </a:pPr>
            <a:r>
              <a:rPr lang="en-NZ" sz="3200" b="1" dirty="0">
                <a:latin typeface="Arial" panose="020B0604020202020204" pitchFamily="34" charset="0"/>
                <a:cs typeface="Arial" panose="020B0604020202020204" pitchFamily="34" charset="0"/>
              </a:rPr>
              <a:t>Research (interpreting sources)</a:t>
            </a:r>
          </a:p>
          <a:p>
            <a:pPr marL="285750" indent="-285750">
              <a:buFont typeface="Arial" panose="020B0604020202020204" pitchFamily="34" charset="0"/>
              <a:buChar char="•"/>
            </a:pPr>
            <a:r>
              <a:rPr lang="en-NZ" sz="3200" b="1" dirty="0">
                <a:latin typeface="Arial" panose="020B0604020202020204" pitchFamily="34" charset="0"/>
                <a:cs typeface="Arial" panose="020B0604020202020204" pitchFamily="34" charset="0"/>
              </a:rPr>
              <a:t>Teaching (UC, schools)</a:t>
            </a:r>
          </a:p>
          <a:p>
            <a:pPr marL="285750" indent="-285750">
              <a:buFont typeface="Arial" panose="020B0604020202020204" pitchFamily="34" charset="0"/>
              <a:buChar char="•"/>
            </a:pPr>
            <a:r>
              <a:rPr lang="en-NZ" sz="3200" b="1" dirty="0">
                <a:latin typeface="Arial" panose="020B0604020202020204" pitchFamily="34" charset="0"/>
                <a:cs typeface="Arial" panose="020B0604020202020204" pitchFamily="34" charset="0"/>
              </a:rPr>
              <a:t>Outreach</a:t>
            </a:r>
          </a:p>
          <a:p>
            <a:pPr marL="285750" indent="-285750">
              <a:buFont typeface="Arial" panose="020B0604020202020204" pitchFamily="34" charset="0"/>
              <a:buChar char="•"/>
            </a:pPr>
            <a:r>
              <a:rPr lang="en-NZ" sz="3200" b="1" dirty="0">
                <a:latin typeface="Arial" panose="020B0604020202020204" pitchFamily="34" charset="0"/>
                <a:cs typeface="Arial" panose="020B0604020202020204" pitchFamily="34" charset="0"/>
              </a:rPr>
              <a:t>Lecturing on tourist ships</a:t>
            </a:r>
          </a:p>
        </p:txBody>
      </p:sp>
      <p:sp>
        <p:nvSpPr>
          <p:cNvPr id="9" name="TextBox 8"/>
          <p:cNvSpPr txBox="1"/>
          <p:nvPr/>
        </p:nvSpPr>
        <p:spPr>
          <a:xfrm rot="21195466">
            <a:off x="1174944" y="3642298"/>
            <a:ext cx="4049235" cy="369332"/>
          </a:xfrm>
          <a:prstGeom prst="rect">
            <a:avLst/>
          </a:prstGeom>
          <a:noFill/>
        </p:spPr>
        <p:txBody>
          <a:bodyPr wrap="square" rtlCol="0">
            <a:spAutoFit/>
          </a:bodyPr>
          <a:lstStyle/>
          <a:p>
            <a:r>
              <a:rPr lang="en-NZ" dirty="0">
                <a:latin typeface="Arial" panose="020B0604020202020204" pitchFamily="34" charset="0"/>
                <a:cs typeface="Arial" panose="020B0604020202020204" pitchFamily="34" charset="0"/>
              </a:rPr>
              <a:t>Macmillan Brown Library/archive</a:t>
            </a:r>
          </a:p>
        </p:txBody>
      </p:sp>
      <p:sp>
        <p:nvSpPr>
          <p:cNvPr id="10" name="TextBox 9"/>
          <p:cNvSpPr txBox="1"/>
          <p:nvPr/>
        </p:nvSpPr>
        <p:spPr>
          <a:xfrm>
            <a:off x="4288739" y="5828099"/>
            <a:ext cx="4777274" cy="646331"/>
          </a:xfrm>
          <a:prstGeom prst="rect">
            <a:avLst/>
          </a:prstGeom>
          <a:noFill/>
        </p:spPr>
        <p:txBody>
          <a:bodyPr wrap="square" rtlCol="0">
            <a:spAutoFit/>
          </a:bodyPr>
          <a:lstStyle/>
          <a:p>
            <a:r>
              <a:rPr lang="en-NZ" dirty="0">
                <a:latin typeface="Arial" panose="020B0604020202020204" pitchFamily="34" charset="0"/>
                <a:cs typeface="Arial" panose="020B0604020202020204" pitchFamily="34" charset="0"/>
              </a:rPr>
              <a:t>Deception Island/Antarctic Peninsula/Whaling Heritage</a:t>
            </a:r>
          </a:p>
        </p:txBody>
      </p:sp>
      <p:sp>
        <p:nvSpPr>
          <p:cNvPr id="11" name="TextBox 10"/>
          <p:cNvSpPr txBox="1"/>
          <p:nvPr/>
        </p:nvSpPr>
        <p:spPr>
          <a:xfrm>
            <a:off x="7820813" y="5828099"/>
            <a:ext cx="1960189" cy="646331"/>
          </a:xfrm>
          <a:prstGeom prst="rect">
            <a:avLst/>
          </a:prstGeom>
          <a:noFill/>
        </p:spPr>
        <p:txBody>
          <a:bodyPr wrap="square" rtlCol="0">
            <a:spAutoFit/>
          </a:bodyPr>
          <a:lstStyle/>
          <a:p>
            <a:r>
              <a:rPr lang="en-NZ" dirty="0">
                <a:latin typeface="Arial" panose="020B0604020202020204" pitchFamily="34" charset="0"/>
                <a:cs typeface="Arial" panose="020B0604020202020204" pitchFamily="34" charset="0"/>
              </a:rPr>
              <a:t>Discovery Hut,</a:t>
            </a:r>
          </a:p>
          <a:p>
            <a:r>
              <a:rPr lang="en-NZ" dirty="0">
                <a:latin typeface="Arial" panose="020B0604020202020204" pitchFamily="34" charset="0"/>
                <a:cs typeface="Arial" panose="020B0604020202020204" pitchFamily="34" charset="0"/>
              </a:rPr>
              <a:t>McMurdo Sound</a:t>
            </a:r>
          </a:p>
        </p:txBody>
      </p:sp>
    </p:spTree>
    <p:extLst>
      <p:ext uri="{BB962C8B-B14F-4D97-AF65-F5344CB8AC3E}">
        <p14:creationId xmlns:p14="http://schemas.microsoft.com/office/powerpoint/2010/main" val="24139779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Box 4"/>
          <p:cNvSpPr txBox="1">
            <a:spLocks noChangeArrowheads="1"/>
          </p:cNvSpPr>
          <p:nvPr/>
        </p:nvSpPr>
        <p:spPr bwMode="auto">
          <a:xfrm>
            <a:off x="335360" y="327272"/>
            <a:ext cx="266429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NZ" altLang="en-US" sz="4000" b="1" i="1" dirty="0"/>
              <a:t>Science</a:t>
            </a:r>
          </a:p>
        </p:txBody>
      </p:sp>
      <p:grpSp>
        <p:nvGrpSpPr>
          <p:cNvPr id="4" name="Group 11"/>
          <p:cNvGrpSpPr>
            <a:grpSpLocks/>
          </p:cNvGrpSpPr>
          <p:nvPr/>
        </p:nvGrpSpPr>
        <p:grpSpPr bwMode="auto">
          <a:xfrm>
            <a:off x="6053990" y="1568935"/>
            <a:ext cx="5654297" cy="4464250"/>
            <a:chOff x="3148411" y="228818"/>
            <a:chExt cx="5522127" cy="4481792"/>
          </a:xfrm>
        </p:grpSpPr>
        <p:pic>
          <p:nvPicPr>
            <p:cNvPr id="17417" name="Picture 2" descr="s092.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3259764" y="228818"/>
              <a:ext cx="5410774" cy="3961286"/>
            </a:xfrm>
            <a:prstGeom prst="rect">
              <a:avLst/>
            </a:prstGeom>
            <a:ln>
              <a:noFill/>
            </a:ln>
            <a:effectLst>
              <a:outerShdw blurRad="292100" dist="139700" dir="2700000" algn="tl" rotWithShape="0">
                <a:srgbClr val="333333">
                  <a:alpha val="65000"/>
                </a:srgbClr>
              </a:outerShdw>
            </a:effectLst>
          </p:spPr>
        </p:pic>
        <p:sp>
          <p:nvSpPr>
            <p:cNvPr id="17418" name="TextBox 6"/>
            <p:cNvSpPr txBox="1">
              <a:spLocks noChangeArrowheads="1"/>
            </p:cNvSpPr>
            <p:nvPr/>
          </p:nvSpPr>
          <p:spPr bwMode="auto">
            <a:xfrm>
              <a:off x="3148411" y="4303582"/>
              <a:ext cx="5241759" cy="40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NZ" altLang="en-US" sz="2000" dirty="0"/>
                <a:t>Collecting samples - </a:t>
              </a:r>
              <a:r>
                <a:rPr lang="en-NZ" altLang="en-US" sz="2000" dirty="0" err="1"/>
                <a:t>Drygalski</a:t>
              </a:r>
              <a:r>
                <a:rPr lang="en-NZ" altLang="en-US" sz="2000" dirty="0"/>
                <a:t>-expedition</a:t>
              </a:r>
            </a:p>
          </p:txBody>
        </p:sp>
      </p:grpSp>
      <p:grpSp>
        <p:nvGrpSpPr>
          <p:cNvPr id="5" name="Group 10"/>
          <p:cNvGrpSpPr>
            <a:grpSpLocks/>
          </p:cNvGrpSpPr>
          <p:nvPr/>
        </p:nvGrpSpPr>
        <p:grpSpPr bwMode="auto">
          <a:xfrm>
            <a:off x="438700" y="1568935"/>
            <a:ext cx="5121911" cy="4842711"/>
            <a:chOff x="8434" y="5065908"/>
            <a:chExt cx="5055882" cy="4694086"/>
          </a:xfrm>
        </p:grpSpPr>
        <p:pic>
          <p:nvPicPr>
            <p:cNvPr id="17415" name="Picture 3" descr="For_the_benefit_of_the_peng.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434" y="5065908"/>
              <a:ext cx="5055882" cy="3833611"/>
            </a:xfrm>
            <a:prstGeom prst="rect">
              <a:avLst/>
            </a:prstGeom>
            <a:ln>
              <a:noFill/>
            </a:ln>
            <a:effectLst>
              <a:outerShdw blurRad="292100" dist="139700" dir="2700000" algn="tl" rotWithShape="0">
                <a:srgbClr val="333333">
                  <a:alpha val="65000"/>
                </a:srgbClr>
              </a:outerShdw>
            </a:effectLst>
          </p:spPr>
        </p:pic>
        <p:sp>
          <p:nvSpPr>
            <p:cNvPr id="17416" name="TextBox 7"/>
            <p:cNvSpPr txBox="1">
              <a:spLocks noChangeArrowheads="1"/>
            </p:cNvSpPr>
            <p:nvPr/>
          </p:nvSpPr>
          <p:spPr bwMode="auto">
            <a:xfrm>
              <a:off x="8434" y="9073833"/>
              <a:ext cx="4966729" cy="686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NZ" altLang="en-US" sz="2000" dirty="0"/>
                <a:t>How penguins react to music: Shackleton, Nimrod-expedition (1907 – 1909)</a:t>
              </a:r>
            </a:p>
          </p:txBody>
        </p:sp>
      </p:grpSp>
      <p:sp>
        <p:nvSpPr>
          <p:cNvPr id="3" name="Footer Placeholder 2">
            <a:extLst>
              <a:ext uri="{FF2B5EF4-FFF2-40B4-BE49-F238E27FC236}">
                <a16:creationId xmlns:a16="http://schemas.microsoft.com/office/drawing/2014/main" id="{7E611B2A-EE18-A459-9D5D-A80FC67441D9}"/>
              </a:ext>
            </a:extLst>
          </p:cNvPr>
          <p:cNvSpPr>
            <a:spLocks noGrp="1"/>
          </p:cNvSpPr>
          <p:nvPr>
            <p:ph type="ftr" sz="quarter" idx="11"/>
          </p:nvPr>
        </p:nvSpPr>
        <p:spPr/>
        <p:txBody>
          <a:bodyPr/>
          <a:lstStyle/>
          <a:p>
            <a:r>
              <a:rPr lang="en-NZ"/>
              <a:t>U3A Timaru -15 July 2024</a:t>
            </a:r>
          </a:p>
        </p:txBody>
      </p:sp>
    </p:spTree>
    <p:extLst>
      <p:ext uri="{BB962C8B-B14F-4D97-AF65-F5344CB8AC3E}">
        <p14:creationId xmlns:p14="http://schemas.microsoft.com/office/powerpoint/2010/main" val="29573392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descr="C:\ura11\Neue Projekte 2012\COMNAP\Leipzig\Leipzig_archivebilder\IMG_189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22494" y="1023314"/>
            <a:ext cx="5047339" cy="1774391"/>
          </a:xfrm>
          <a:prstGeom prst="rect">
            <a:avLst/>
          </a:prstGeom>
          <a:ln>
            <a:noFill/>
          </a:ln>
          <a:effectLst>
            <a:outerShdw blurRad="292100" dist="139700" dir="2700000" algn="tl" rotWithShape="0">
              <a:srgbClr val="333333">
                <a:alpha val="65000"/>
              </a:srgbClr>
            </a:outerShdw>
          </a:effectLst>
        </p:spPr>
      </p:pic>
      <p:pic>
        <p:nvPicPr>
          <p:cNvPr id="18436" name="Picture 5" descr="C:\ura11\Neue Projekte 2012\COMNAP\Leipzig\Leipzig_archivebilder\IMG_1819.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76685" y="4312810"/>
            <a:ext cx="4316413" cy="1873250"/>
          </a:xfrm>
          <a:prstGeom prst="rect">
            <a:avLst/>
          </a:prstGeom>
          <a:ln>
            <a:noFill/>
          </a:ln>
          <a:effectLst>
            <a:outerShdw blurRad="292100" dist="139700" dir="2700000" algn="tl" rotWithShape="0">
              <a:srgbClr val="333333">
                <a:alpha val="65000"/>
              </a:srgbClr>
            </a:outerShdw>
          </a:effectLst>
        </p:spPr>
      </p:pic>
      <p:pic>
        <p:nvPicPr>
          <p:cNvPr id="18437" name="Picture 6" descr="C:\ura11\Neue Projekte 2012\COMNAP\Leipzig\Leipzig_archivebilder\IMG_1879.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511423" y="136428"/>
            <a:ext cx="4441356" cy="3331018"/>
          </a:xfrm>
          <a:prstGeom prst="rect">
            <a:avLst/>
          </a:prstGeom>
          <a:ln>
            <a:noFill/>
          </a:ln>
          <a:effectLst>
            <a:outerShdw blurRad="292100" dist="139700" dir="2700000" algn="tl" rotWithShape="0">
              <a:srgbClr val="333333">
                <a:alpha val="65000"/>
              </a:srgbClr>
            </a:outerShdw>
          </a:effectLst>
        </p:spPr>
      </p:pic>
      <p:sp>
        <p:nvSpPr>
          <p:cNvPr id="17414" name="TextBox 7"/>
          <p:cNvSpPr txBox="1">
            <a:spLocks noChangeArrowheads="1"/>
          </p:cNvSpPr>
          <p:nvPr/>
        </p:nvSpPr>
        <p:spPr bwMode="auto">
          <a:xfrm>
            <a:off x="9192344" y="6418827"/>
            <a:ext cx="2738438"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NZ" sz="1050" dirty="0"/>
              <a:t>Images</a:t>
            </a:r>
            <a:r>
              <a:rPr lang="en-NZ" sz="1000" dirty="0"/>
              <a:t> from </a:t>
            </a:r>
            <a:r>
              <a:rPr lang="en-NZ" sz="1000" dirty="0" err="1"/>
              <a:t>ifl</a:t>
            </a:r>
            <a:r>
              <a:rPr lang="en-NZ" sz="1000" dirty="0"/>
              <a:t>, Leipzig, </a:t>
            </a:r>
            <a:r>
              <a:rPr lang="en-NZ" sz="1000" dirty="0" err="1"/>
              <a:t>Drygalski</a:t>
            </a:r>
            <a:r>
              <a:rPr lang="en-NZ" sz="1000" dirty="0"/>
              <a:t> collection</a:t>
            </a:r>
          </a:p>
        </p:txBody>
      </p:sp>
      <p:sp>
        <p:nvSpPr>
          <p:cNvPr id="18439" name="TextBox 8"/>
          <p:cNvSpPr txBox="1">
            <a:spLocks noChangeArrowheads="1"/>
          </p:cNvSpPr>
          <p:nvPr/>
        </p:nvSpPr>
        <p:spPr bwMode="auto">
          <a:xfrm>
            <a:off x="7657234" y="5871818"/>
            <a:ext cx="32400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NZ" altLang="en-US" sz="2000" dirty="0"/>
              <a:t>Temperature recorder strip</a:t>
            </a:r>
          </a:p>
        </p:txBody>
      </p:sp>
      <p:sp>
        <p:nvSpPr>
          <p:cNvPr id="18440" name="TextBox 9"/>
          <p:cNvSpPr txBox="1">
            <a:spLocks noChangeArrowheads="1"/>
          </p:cNvSpPr>
          <p:nvPr/>
        </p:nvSpPr>
        <p:spPr bwMode="auto">
          <a:xfrm>
            <a:off x="990121" y="2797705"/>
            <a:ext cx="3168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NZ" altLang="en-US" sz="2000" dirty="0"/>
              <a:t>Sun shine recorder strip</a:t>
            </a:r>
          </a:p>
        </p:txBody>
      </p:sp>
      <p:sp>
        <p:nvSpPr>
          <p:cNvPr id="18441" name="TextBox 10"/>
          <p:cNvSpPr txBox="1">
            <a:spLocks noChangeArrowheads="1"/>
          </p:cNvSpPr>
          <p:nvPr/>
        </p:nvSpPr>
        <p:spPr bwMode="auto">
          <a:xfrm>
            <a:off x="7392144" y="3434633"/>
            <a:ext cx="402476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NZ" altLang="en-US" sz="2000" dirty="0"/>
              <a:t>Collection of temperature and magnetism records (1901-1903)</a:t>
            </a:r>
          </a:p>
        </p:txBody>
      </p:sp>
      <p:sp>
        <p:nvSpPr>
          <p:cNvPr id="18442" name="TextBox 10"/>
          <p:cNvSpPr txBox="1">
            <a:spLocks noChangeArrowheads="1"/>
          </p:cNvSpPr>
          <p:nvPr/>
        </p:nvSpPr>
        <p:spPr bwMode="auto">
          <a:xfrm>
            <a:off x="940376" y="136428"/>
            <a:ext cx="28797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NZ" altLang="en-US" sz="4400" b="1" i="1" dirty="0"/>
              <a:t>Records</a:t>
            </a:r>
          </a:p>
        </p:txBody>
      </p:sp>
      <p:pic>
        <p:nvPicPr>
          <p:cNvPr id="4" name="Picture 3"/>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62575" y="3262436"/>
            <a:ext cx="3023741" cy="2891654"/>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968902" y="6186060"/>
            <a:ext cx="5079486" cy="400110"/>
          </a:xfrm>
          <a:prstGeom prst="rect">
            <a:avLst/>
          </a:prstGeom>
          <a:noFill/>
        </p:spPr>
        <p:txBody>
          <a:bodyPr wrap="square" rtlCol="0">
            <a:spAutoFit/>
          </a:bodyPr>
          <a:lstStyle/>
          <a:p>
            <a:r>
              <a:rPr lang="en-NZ" sz="2000" dirty="0"/>
              <a:t>Sun shine recorder in Stewart Island 2017</a:t>
            </a:r>
          </a:p>
        </p:txBody>
      </p:sp>
      <p:sp>
        <p:nvSpPr>
          <p:cNvPr id="3" name="Footer Placeholder 2">
            <a:extLst>
              <a:ext uri="{FF2B5EF4-FFF2-40B4-BE49-F238E27FC236}">
                <a16:creationId xmlns:a16="http://schemas.microsoft.com/office/drawing/2014/main" id="{E61D8A87-9E5C-13AB-8C32-B86FC394B71E}"/>
              </a:ext>
            </a:extLst>
          </p:cNvPr>
          <p:cNvSpPr>
            <a:spLocks noGrp="1"/>
          </p:cNvSpPr>
          <p:nvPr>
            <p:ph type="ftr" sz="quarter" idx="11"/>
          </p:nvPr>
        </p:nvSpPr>
        <p:spPr/>
        <p:txBody>
          <a:bodyPr/>
          <a:lstStyle/>
          <a:p>
            <a:r>
              <a:rPr lang="en-NZ"/>
              <a:t>U3A Timaru -15 July 2024</a:t>
            </a:r>
          </a:p>
        </p:txBody>
      </p:sp>
    </p:spTree>
    <p:extLst>
      <p:ext uri="{BB962C8B-B14F-4D97-AF65-F5344CB8AC3E}">
        <p14:creationId xmlns:p14="http://schemas.microsoft.com/office/powerpoint/2010/main" val="39774012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xQTEhUUEhQWFhUXGBgYGBcYGBcYGBgYFxkaFxgcGBgYHCggHBslHBgaITEhJSkrLi4uGR8zODMsNygtLiwBCgoKBQUFDgUFDisZExkrKysrKysrKysrKysrKysrKysrKysrKysrKysrKysrKysrKysrKysrKysrKysrKysrK//AABEIAQQAwgMBIgACEQEDEQH/xAAcAAABBQEBAQAAAAAAAAAAAAAFAAIDBAYBBwj/xAA/EAABAwIDBQYEBAQGAgMBAAABAAIRAyEEMUEFElFhcQYigZGh8BMyscEH0eHxFCNCUjNicoKishYkQ5LCFf/EABQBAQAAAAAAAAAAAAAAAAAAAAD/xAAUEQEAAAAAAAAAAAAAAAAAAAAA/9oADAMBAAIRAxEAPwD29cITlwoGrkJ0riBLiUrm8g6uFIuTd9AimkqKviQ3NCMRt1o+VAbLoTPihZHFbfN5cOipf+QkZyg2764XPjDiFhndoCXWJ6fslT25fvEev393QbltUHIhdLwshT7ShuUX8dFVf2jl3zRbwQbreC6CsbhNtE/1Z8SjOF2o02mSgNJBVqWIBVgOQPCS4ClKDpXEoSlBYYLBJJmQSQSJLqa4oOOTCU2rUgIZicWckF+pXAUTKhJVbD3N81ZfiGssc0E0qpjsWGjMBUtsbaFNsiCcoWA2ltx1R5O9I4RYDX3yQG9q7dk3MjyCCYraWUZGfVBq1VxP6/rmmOBm2figsOxRJnP6xn4qGti5ytpGlvGCqlRhnzvwUZMcygmqYsiOdj04JCqdMuM6KmTeSCQevvikH2ABvEW0ugttrG8Zc9E7DYm9wfP6odUqWj8s+HNcNXUAcY5+CA/hsRMQYHDqi+AxTgfGPJZLCYnWRHnlZFKGM5SfLPhwsg3ez8bbvE++KP4XESAV5thcZIBE29/kjmD2tEX/AF6oN20p6BYLakwD5orRrygspBNldlBYYLBJJmQSQSpr04qviHWQU8ZVjwQhtYudl0+ql2nW0Gmf2QSttANPuUBmrtEMEzJKzFfb+64umeAi0nK6rY/bO8+36xz58kCxleXOMmJy18kE+N2mahBMiZ11VAZG08BqTyTN/lPl4ru9LhPu1vyQMaQYgEef11XC4ggN4+vj1XN0k8rx94JTcfixRYXOIEDjrFh1QV8bi2071DHAXJ8EGdthz3RRa0T/AHQC7pJFkExGOL37z5IMHX2Ea2XtOkwtduMtdzYBnoYuUFjEjFME1KYYD/UN0/N0LvJUHbTqNsQ13MtIPojeM2zg3zAqNJAu1rRJy5HNBsTjmWFNsjKXDvHrciYQVjiHOcC926M7C3kr1Gt3Y3t5ojvag5KTA7KL2kugEZgyL555DoquKp/CIhu64TaZ8tCgKUWzkOv0te3RXabiLZ+crOYDaxndIAuJJmTpJKOYOpJznhn0y1QF6VbJwtbVWcJW4G5FvFB2PEjO3qFdwr+ul4JQarAYox7tGq1GAx29AHvisbs+oA3LI+Hj5rU7Mrt87+VkGmpkQnQq+HqAiynlBaZkOiS4w2HRJBM5UMY+yuvKCbTfYxzsgEY6pMu4aLMYqp37jkjWLqzIFvSeH7rO4s3kg3v4cM8kFWvAdyJz6ZBCqjjJiTfP39VYxVWSCbqrHGDMzPL9UHWjIaeNtNNVYEcLnn91A0f3DlbO3j6pfE5frP3QNx9XcY8tgmCRyt9BKwm18Xv90SQL7xN3HjyF1pu0+L3aW6CRvmJyEDPxWPpgmBMcD4oOU2mDaxt4+HRbLD9maLMF8ZziX5nWJIAaADE3vqr3/jjaeBp1oNm1Xl0XkN3W30Akq12R2dUfs6rVbvODcRTDmi/8tkOcQ3qQegQM7O9hPiBriwvJglsEAA3A3uPHgtfgfw7NNriPg70Hd7rnXuR3iRrawW92c5hpMdTjcLQRHAhWCg8apbHrbnwjS3Kgdulxa4AmRGneEfRBdt7HYwlu+1haSCBvOBOobwle+PFl5d+ITTRrtqBjSx4lwdJBI6Cx5oPNq2FpGzHnf/tc2NeLSQiGCbbgR3SDoc1Ljd2qQKLIdAImxbe4tnkRzsqFDFDfO/eSQTwI63FrIC9ERP7+caXVrDvjKc/cSq9GtOQtbp+2qtNt7+qC/h6hBF7cL+5Wi2XiN0g8oPKeSzdF4tbzyV3C1wNPyQbrAY+YB8OmiN0HyJWL2biACJmBEjhwhaXC49pJCA6w2HRJNpmw6BJBI8rO7YqaI9XJhZbasb5QBa+p68NNf0QnHREg8bdfzRnECxE2vwHXwQPaEySI0/VADrHvCc8vCfyUc3vlyi0lTVGQZGUZfbhqq1MECZz4g+4QPIAvwiMsk58HIZ+HNRusLzB6iAOvIeqa90GCdbHQa+CAF2ow5c1pygmR14LO02d8cLdefii+2nVKj+IbkOWpPiqOFol9QA29DaUHuXZ/ZQxezW0TVdTa4kOLA07zf7bgwPyWw2HsmlhaLaNBoaxvmTqXHUleQ9ntpV6OHIdW+DQBMEAue57ps0MuRZFdi9psfv0axDquFNRtPeG7LgdS1snIg34IPV2sAyEJFCO1DcT8L/1SA+bk6DiNJXmOGxOLFcUKrKtWq8BzahrvaBN+6ILQfRB7DUMBeffiXTfDTulzZtGV7XC0ey6tXdh5eQRI3295saF2ozQ38QakYZ8ixAm8R3hB8EHlOzaxLr2AsDcgibAxcdeSFbRpt+NAuSTORmcsvdkUbUp0GODiXOhwG6QZOYdyuhWy8P8AEe8mQfI+80BPZTIaDPvKEada1uOvLUobhKI4QBPTrorj23meYjzQTtd09RwUlBkHPxPBQ0gJz+icHxlceSA5hqkCJz8fMlHNm1jvg55eSy+CdYXn3+qPbPry7MDl0t5oPQcPVJY3oPouKDCfIz/S36JICdRZXbb4fDvvc8Pea1bggG0aG8T48PNBmazpiPfvghONmDED656ItiKOkxBtxPBDMe0Xj16cfugC1nZjr+qgM8NB6cenBXTSz/STysoW2iOcjj56IKzpOgnQ28ZhNcAARc6i318FaeJmJHC+vXVQubLuZ8BPkgz22aDiQWtJ5DXXrkh2EqFrp3YA1Iu3hHO62D8PxIieN44KGphw5jmuGc+Zy1QbTs7sZmIw1CsGAPHzCe6QQQSGm05X5laZmzWU6dOkxjWMdVaSByIcfEkIN+HmI/8AUaP7TunwK0G0y0VcLvvDR8R0SYDnBhgX4oDFTNV6eGAMmD4Cw5HgmYjaDGvDJJebwGl0cC6B3QecK0SgiqPjJeffiPVe8NpsaSHCZ5gyAVvKpzKD47Zfx2OFgYA3sokyctYQeCP2VV7790hrDdxBiSYABOcwrGzqUGXGDpktR2v2wKhGHon+RSJv/e4ZmeA080FYNeHu9kEu+RA531+ilNS1r/XqmU4ifT0XCy4vH1IQWWVQGkHO8c9OC60kARrf3PRROy6HkYlTMYTbTll1ugu4V8DL9c+CObLsRPEfT6oVSoRlc8R74IxsqhLhplf7IN7gz/LZb+lug4BJTYSlDGDg0fRJAUcEOxdE5jgZRIhRVKciNCgyGIoyXAgR6zms9tale053m/6Ld4jCRfnPvxWb2jgje0gkW/TggyrhbO5n3+qqO+affLTLkr+02bjgBGSG1KZItxlA15165+VlHVcRIBtx9lcawwTN/CUyoJNptyy8EHAdeXnp1UdQAd7Pl169E91LMyBJ8PuusbaLcDEfp5IDnYbGllZzCbPFuEiCY6g+itdvKTMRVpU6z30wyXCGuJdeDuQILonosLtDHOp1KbaHzg70N6GwAucpXpOFxLsVSpV6LoqsyBEiSO80jgUBzYeNwtKmGYcueIBJ3XucbCN90TvfRFMLtAvd3ab93+8gtHCwdB9EL2bicQTHwmskAuLWkCdfFG6JIb3jKCLFVLLyftp2lq/EqU6Ly2mYa6DwN78zK9Oqd94aOp5D7Lzf8S24fDBuHpgfEqO36hzc0XieZJMdEGKwRkEaex4qywXiRGXn4cVBTaBABkZ5/kntfPn65ILTXQLW+kqxvC06jPn4dFUp3Ig8LQpq75iZsPfVBYYQZ/dTsztmqlEeHvorNMXEi2h9LIDeCZYDT34rT7EoN3hfKIBWWw58/cQtZseg07pJ9hBtKRG6L6BcTKHyt6D6JILyaU9cKCtUpyIKBY6kRvEaC0LQ1Che02EtP7XQYXaNMECwm/vmJQJ1Mg3tC0+0BBiLtFtM/ohNWkJmBlc8+FvRAEdTIOdoJ84MzKhY0Xk/rr7zRCtTANheb6eSqVaYBtb8/v0QQ1WHMWEc+FlDWxkNcZG63Pp4ZKfEXbn1BtFvpa6zW39on/Cb/u+o+qARW2q81vjMMOY4OYf7d35euQXrfZrtFRxBFWhDHls1qEhrmPAl243+um43tdp0heQ0qME39+Ko45kG2UyCEH0jgO3FJ8t3XNc2xFiJ5EHkirdo77ZkAakkAN17zpieS+V6WJc0ghxGtiRBVw46rVIFR73tEWc8luXBxj2UHtfaX8SMPhmvp4Q/HrXmoP8ADYebtTyC8e2jjn1HmrUeXOJklxuTwTKLWi1rcMuXok6kN1xM2Bk6TwCC7SJsRfxRKmwi9rCf098EN2G6zt64iegRWRM5WQSNAGV/Ux+ika4yPGZH2TA60kWXWAmTGtiOn7ILlEGbCB0ubdFewdFxAHuxuqFCP908eSKbPpxJztkEBPA07mdPea0myw4xAi9uKEbPw5JMDxWm2ZR3SEGgoUjut6D6JKenkOgSQWVwrqRQRlDdpGRAhE3KB1IawgxO0KJF44W1I/L6IDWaC4gxeepnnxv5LZbdoZyRJExKy78GRd9wD81ovP8AVw+iAc3DZ8M+fDzQ7EtAOvLPXJaH+Dc4HcuOlvE/mq1XZYHzVWToGw5xvGQMT4oABoEza5HC+Wl1i8XSms/duN7/AOpgceYXqG18Vh8NSd8RwpGI3JacQ61g0f0jLhzXnOM22yvXHw6NOiwd0AAFzr/NUOrkEDKMySA02JMHS9zoFSxWCmQLHS+iNBrhPCbDwj7FQ1YsSb8RrY2Pkgy+GwT6j9wADS5DQPE2V6mDTqfDBaTkZyB5yPcqxingEODQQ2HcjAv+ao1qQjfNRocchmROUnogM7IFF9QsrHdMgtjutdyy16ojtmtS+E9lNzRuiN20knPmcs+SzNCuHUwHfNe5MZfZMqhr4a115JJOR8fsgvYRzmFp4jdlGmVbXiTyF/JAqDpZFyRbenNXsHWvEnkZuePkUBWgYtx5gdZUram6IgkXVJtVuWdus+4U+HqzA8IQXsM/OZEx6dEYwOIIyMnp7sgAfHL3nJUrccRFgJ45GOUZZIPRNlYiYkWJPKFqsKwRb9l5lgts2ByIy9Fo9n9ojkTmAOh49UHoLDYdElTwuMljTObQfMLiAouSukppQRVqoaCXGABJJsB1K857RfiC19VuHwO9VfvHecGlzSAJIG64OtM7wt1V78UNogU2Yeb1Te4yFhIkTf8ANY/B7Mb/ACqdLeFTFFxe9vd3KLXQWgtsJ1I0CDuH7YUZPxSw37xjEvE5RJaeGQKO4PtjR3WwKZBmJouG9uye7Lb9eatYrsNhHsZEtE7wcTanRZEtaBYTxP8AcboDj9lF7/jAbjKjTSwzRYMpHdawkD5SQZ8ZQaWntTCYlhNWkC0GN7vQORvE8jw5LzTtf2rqU8RUo4GoxlFoADqbKbSci6HRPqvTtpmhRok7rGtZuMGQBJO7aeAIzXi+3dnNoYmoGiKe9vNH9rX3seF3eSAV8Mvdv1HFziSSXGSSSGifEk+SZUoQbaRE5gTb0CKUWboBJmDYRZx0/wCR9AqGIYe7fMW5AyL8YaCTlmg0FGja122JzJjXLrKqtwhFxcGDxBgcfNQbKxbgwggAjPxg8ciruz6vxQxzGEufMAXiN4CTyESTwQU6tJxBgWjlwEkHVBquzi54a2ASYE2AnjawkrTOpAtDsnEujoIv4j7KlUwom7oNo4zF/og5U/DzHNscO8yRBbulpnXeByhSY7shUoMYKpaHu3iWCTutyBJ/uJFo0C2mw+3bmYD4JI+KxwZfM09COZnd8JWZ2xjHPD3OkvJnO3IARlFkADEUg1oaCSAI/X7qbYL6LK7HYj/CIhxuYtAyM56qJg3zcgaDpefFQ4jINI/bMoN9X7MMed7D1WlhNpNvB4sfGDZS/wDhlVpE1qYtlJ+wyXnOEq1aL96i8sHKYcOYyI6r0fsX26Dw5mJa2Wx8oMuBzhlxPRA2j2ZxFtz4VQZENqCTfg6Lqhi8NUpEiowsPAiOBziJ6Fbav/BVSTu1BcWAc0CYuO7Y3JtwXdp7QojDuoAuqHdNMNeS97iRILSbmDbogxNEfKc/Hz4QjWCeLcD09xzQfDNMXH1vxRPBVO95efvJB6ds538qnb+hv/UJJ2zWn4NP/Qz/AKhJBoCqVatCt1HIPtio4U3mkJfukNH+bRB5R2/2k7EY5wplpbh2Q52jSfmv1t4FWezOJJxD6jt0NpUxRbu5AndJI0JLjHigeF2eQ3ENqvDQXj4p/qIY0uiNCXGCdA08VfwOFquGGoMJJcW1q26A4Nh/xGt62Z5IPTtsVGto1b3bR3R4uIP0CrbQqNNGo8tEtaRTuLOtEE5Xi+iH4iiXv77gC59Jh5sneJF/lJzPJc7XVPhYPEF3y0hLonPukREcUGe/jGYyu7DseG0MOx1epUInedHe5D5nEE8FnO31MCtTeSC51JpfnNoLTJGrS31TezlVrdm7RrX+JWIpNMFzgXwBcaFWPxCxDf4mnS3pDKFNsTvBpImJm5j6jggyrpiPI9dR/wAjHMKuwTnYG2sXtHkI/dEMQxp4g8ojjJ+vsKs9kOGl7gkcTkevr0QVMQ12YOc70jWT6on2OxdWm50PikLEboMyIgnQXvCplvse/cBGtl1m7opUwfiEFzmBhdMAguESIiBPBAQxFWmACbAC0XkWAHlAj8kDxz94iGkE6Z948uKmr4gF3JoaG55kXN9dOSm2Q+kXlzjdolrQJjieeg6lBBQ2WaQ3n55QdJ4Gc1Wqh73QAQNJm3gjm0XtqNIBtlpc6IdhMQKYaascDkTY2IPRBQr4B7XENB7sTMQd646cFRJ3nAwQABN9TpyC0OL22yQ7cqbpG6Duw1xzABNiRJMcChbqMZakzyn1y4oKgbJuJkG/qqTzDw4SN071rZHXWUWFnTGVuhVLGSNDn52ug9C7I4OninNNR9R8gwyo8md4WM5jVp1EBbetsiju/wApvwqkiCPnD2d3d3s5EGOI6rzP8MMaG4kUnRBa+Dk4akffqAvUqWPbU325bxMGZDnMyPUgf8UGM2vSBO+20uIeBcTnIBFt6Mlc2Js8ug8YtF1f2pQa4F0Xhp4wWktd/wDkgqfY7iCA0ZnRBs8JhIYwQLNaPRJWsO07rc8h9EkEtZ0Shtd0BxPygEk8ALlX8QZWI/FPHmlgHtYYdU7v+2JKDw/tltr+JxNQ0W7tLes0ZWkSRzGa7snbWNp1KdUONQUwQGVCdzdILSCLWgm6p7Ow4Bl2R9YuZRWm6AWxF+fD3lwQEqfajEjEMrVw00xvD4Le6ACIHeu6BEiZuiO0u3r62FxNGpQvWDt1zX90A27zTfeAaAIPGVnMWWuGREiQJytd3pbryVLDvDi7ORmOuf7ILOA7UV8PQOHokMbVcHF0S8FhFmuNgO6PIJYrFOfVFSoQXGO9kTGVmgQOXXihFcnfbafzRTA0pbBHDLU/dBMCLgG3HziR0jy8UmuBMuAtwIGZ008OatGgCRaBHLr76qM0/KLwMj796IGtpBw7ovMwTBjWUzD16uGqtq0nbrmiCRFxMkXEXgHoEw0HEgNv9AAJ8oCgrucA64NrGOY104oCX/8ASdi6zy4Na2Aam6Gt3jJuC0RJvfkrWO2lRptb3QHaQbNHLnGYy9VXw+zatTCuNIA7gD3vJAa3fyvqTp0JWTZh3Ocd7ME+mnRAcGPNS7G/6nGwg8BN1H/BfzAS5xuCcjaZsMpibKTB0gG88yNeUK7hdnveXCjTLyLkDQTrznggMdrdsU8TVbub26wAiWht4APdGRn3dAW96/lOdjBkKCvTIcQ9u66SCDpxtxXK5MyQPYz96IHzGvPO48tffBcLQY3ifK8/c293VZlYk3JgH7/r7lXcxH15dM7Z+AGqBmysSKGJpVJBa2o3ekaGxsM7L07abnUy1hIb8Qti8D5paZ0JsLc15DtCppx0z9392VbD7WrhpYXktzg3A6eQ9EHrjsZUbX3XgOdMQeMXHCZhans/BcJHPJeRbC7RVMTiqbXhm89xM5d7cN5n/KPJeu7GJDgcszb1QbikO6OgSTaLu6OgSQKsF5T+MWMa8UsOwzUDi4/5ZAz5leq410NJ4CfcLynE7PGIdUe/vEuku5TEgaQBZB57hMFLZbGeRzBEaZEi9lN/BubJuY++X36rX4TYYYLGLk3FzI66hSUsBGYytlmIMZ8JKDEvw5c0knK3QceZMxyQnaFDdJc0CxvFuQ98l6BV2cATEeAiAcxfSYWW2vstzQ5wu1wiAIhzcp6jNBm8JTcXEnICw46fmjmFeI+vUcvfpeng8K4mA10uvwgyABfK2vJEsPgqjb7hDTOWo08OZ4IJWPdESAZzNoORg/fn4plYECIFxOcXy9+Su/Bgd6TabaTnbhr+SjcZNzPAxunOOEW8rwEAz4cXF9PC8z0ifDyhq1bEZcb2Ayy46eSJYnCgutMaEccsvtmStDtLsrQp4GnVaC9zwCXb0bpvvC1rH7lAMZtWkzDVqZDiKtRj2gWbAbuiQDe8m3KVnqOBaY7xz0i4Oc8tUS2ZXpilTY+e/mS07o0HeXP4AsdnE5Gc4tYoBpoVGZ3zvn4RxWg7J9qRgzUD6Zfv7twYc0tnlwcT4BV9xpJyAgGNZ1OeVkPqbPe67Gl+ZhoLnBvgMpi5QWu0m0TiqxrNphsjLjrcjVAv4kjumQefDP8AJWm0nNHdIcCTY2v5aJ1Wo1/zboORBFufhqgZSAcD3eF4/LT3zUrSBEXHly9+nFKpg3NaXNy4ZjwPG2iqvIgEHPzHXWQRkgjxYve2Zv5W+qrUsOSLib6akfdPrum/D9vNPwzO5I1kg3z8PJA7ZFIU6zHh0brg4TqJB/Ne6bJqgwdHREaAwV4TTbBl1oj3y/VevdkcQf4em4y6BAnlYFB6rQ+VvQfRJU8FiHGmw/5W6chzXEF/GDungZ+hQWjsNrAIGU+K0TqYMcktxBnKuyGEXbHT3zKp43Y43TAHPP34rXlihfhwUHnOOwTQ3pnNjM8ZuszjsGQ7cpHe3nNOXdBi5m+nnZem7f2cHMIIvpbPqsxR2f8A4rh/8bMoF3EEzYWMoMxU2SwCRYwJ4yLRzuq5Y69yZi8gE8CeM9c1qMXhwA0QJb803km5mL638k3DbPDpJFyeuehPnl+iDNM2dUF48fXw95KKrh3FsAC9wdeB5ePS5WuqYLuGNbN8JsT70VZ+BLQXEBxiDF5jhexQZb+CcAY3hwECQdYHPkqeI2a4iN9wGbmbzgwnWwsevGbWWuYDukiL6G14uCeHmpq3ZysKQqup7wNw5xabGQN5rchcDxz0QZrC4ENYGFpAdTZa8Q8b5zzGaYMJuDdcQ5rQYJzFzn5wPVbShs74uHDt3cdTJZcyTBDm31ESFTr7JlsCJmDbP8kGOxFC/MC1jkOIHXqiXZ7tFSwbX06tOGvsazQSW7o+UgZidRqVO7BkPkXtwNgLG6pVcBvMEAm5gcY16IM8xrS97m3YSSJ1DiYJGlk3FUGHu8QJ42jXoitbBEZAwc+OV55KvVYQC7LTLLh5oBDXmmIzbOQ0B+vNR4imILhBkX+unuyuFpIIvb1sh9VxpHiDofXxvKCniWWtM+cj7Inh2gNgRPXTmhuMd3t0XkD14eaI4cAgAxOk8vBAqrQ6RcuAtzi0r0b8P8WKlFtI/MwgG/8ASbj1lecU6YiAb8eEjnpdaPsdtM4fFMcbtcQ19tLXH18EH0Dh6cNaLWA+iSfQHdb0HDgkguQkupQg5C4QnLiCviqAcDKEP2dFN4GuduKPOCjdSEIMJW2eXEj0Nssog+7q3T2fkCIsMidLfr5o7UwQnu2tmeqsNwnP7oATdmkaeufhxUNbBwchledB70WlfhrZ3Eei5/DzYiROqDH1NngWLZ+scJ1sVo8TjmvpbuTi3di0D9LKepswaKjidmmMo4ET7CCAYJoZujdBc7eM6btvuh1bZzrnejiDrwv0+qMjCuLBObSTPI5+qaMKbAzpce80GYr4Bxi0eGovNvd0b7Kupt32u3Q43uAO7wvz0U3wdJvnI6zkquIwoccmk+R/JBmdv4APrvdTIDS42EQBqQAdTKz+K2a4G8Ovc6EjIffwW2xYA7rxExeJ/a6HV8GZlsOFss+dkGAxmE3d4RAN78dY5e7LP4qmQwgzmbH3dekY/ZQffWJAtblPH8li9uYUtzmPodCPz6IAGGwofUBJgQDnEXi080aoYJx7ozM5/mm9mdmyXuiRqOmUea1bcBMbrYMaeV59j6Bm6OynOF/GLX8evoilLZgBkZi3O3FH6WyjAlpI+oV/CbLylhN4+0Z80Hp2zas0aZOZY3/qElW2fSilTEmzGjyASQGl1cC6gS4kuoOQlC6kgbC5up6SBu6uwupIOJpCeuFBF8IREWUbsI3SyswuFALq4M9VSfh3TEfuj5aoy1AAq4XeEOGWSD4vAlslptrxF8itnUpKpVww95IMPWowDzyOlhPhln1QfamCbUaSWi0giNHQNfD1W4xezM8srjQ5/mgeL2Q8kboAHA3FvrmgyXZ+luS3ugk34La4HZ7WgNAvGceJ8E7AbBaypMQCAYMGDrC1GFwoFx6oBzNmjUqZmz72y96IsGJwagdSpgNHQJKVoskgkSSSQdSSSQJJJJBwrqSSBJJJIEVxJJAlwpJIOJpSSQNKaQkkgiqUxwVV+GaMh7mEkkE9Kg2BbJTbsJJIOpJJIJmriSSD/9k="/>
          <p:cNvSpPr>
            <a:spLocks noChangeAspect="1" noChangeArrowheads="1"/>
          </p:cNvSpPr>
          <p:nvPr/>
        </p:nvSpPr>
        <p:spPr bwMode="auto">
          <a:xfrm>
            <a:off x="1679575" y="-1592263"/>
            <a:ext cx="2476500" cy="33242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AutoShape 6" descr="data:image/jpeg;base64,/9j/4AAQSkZJRgABAQAAAQABAAD/2wCEAAkGBxQTEhUUEhQWFhUXGBgYGBcYGBcYGBgYFxkaFxgcGBgYHCggHBslHBgaITEhJSkrLi4uGR8zODMsNygtLiwBCgoKBQUFDgUFDisZExkrKysrKysrKysrKysrKysrKysrKysrKysrKysrKysrKysrKysrKysrKysrKysrKysrK//AABEIAQQAwgMBIgACEQEDEQH/xAAcAAABBQEBAQAAAAAAAAAAAAAFAAIDBAYBBwj/xAA/EAABAwIDBQYEBAQGAgMBAAABAAIRAyEEMUEFElFhcQYigZGh8BMyscEH0eHxFCNCUjNicoKishYkQ5LCFf/EABQBAQAAAAAAAAAAAAAAAAAAAAD/xAAUEQEAAAAAAAAAAAAAAAAAAAAA/9oADAMBAAIRAxEAPwD29cITlwoGrkJ0riBLiUrm8g6uFIuTd9AimkqKviQ3NCMRt1o+VAbLoTPihZHFbfN5cOipf+QkZyg2764XPjDiFhndoCXWJ6fslT25fvEev393QbltUHIhdLwshT7ShuUX8dFVf2jl3zRbwQbreC6CsbhNtE/1Z8SjOF2o02mSgNJBVqWIBVgOQPCS4ClKDpXEoSlBYYLBJJmQSQSJLqa4oOOTCU2rUgIZicWckF+pXAUTKhJVbD3N81ZfiGssc0E0qpjsWGjMBUtsbaFNsiCcoWA2ltx1R5O9I4RYDX3yQG9q7dk3MjyCCYraWUZGfVBq1VxP6/rmmOBm2figsOxRJnP6xn4qGti5ytpGlvGCqlRhnzvwUZMcygmqYsiOdj04JCqdMuM6KmTeSCQevvikH2ABvEW0ugttrG8Zc9E7DYm9wfP6odUqWj8s+HNcNXUAcY5+CA/hsRMQYHDqi+AxTgfGPJZLCYnWRHnlZFKGM5SfLPhwsg3ez8bbvE++KP4XESAV5thcZIBE29/kjmD2tEX/AF6oN20p6BYLakwD5orRrygspBNldlBYYLBJJmQSQSpr04qviHWQU8ZVjwQhtYudl0+ql2nW0Gmf2QSttANPuUBmrtEMEzJKzFfb+64umeAi0nK6rY/bO8+36xz58kCxleXOMmJy18kE+N2mahBMiZ11VAZG08BqTyTN/lPl4ru9LhPu1vyQMaQYgEef11XC4ggN4+vj1XN0k8rx94JTcfixRYXOIEDjrFh1QV8bi2071DHAXJ8EGdthz3RRa0T/AHQC7pJFkExGOL37z5IMHX2Ea2XtOkwtduMtdzYBnoYuUFjEjFME1KYYD/UN0/N0LvJUHbTqNsQ13MtIPojeM2zg3zAqNJAu1rRJy5HNBsTjmWFNsjKXDvHrciYQVjiHOcC926M7C3kr1Gt3Y3t5ojvag5KTA7KL2kugEZgyL555DoquKp/CIhu64TaZ8tCgKUWzkOv0te3RXabiLZ+crOYDaxndIAuJJmTpJKOYOpJznhn0y1QF6VbJwtbVWcJW4G5FvFB2PEjO3qFdwr+ul4JQarAYox7tGq1GAx29AHvisbs+oA3LI+Hj5rU7Mrt87+VkGmpkQnQq+HqAiynlBaZkOiS4w2HRJBM5UMY+yuvKCbTfYxzsgEY6pMu4aLMYqp37jkjWLqzIFvSeH7rO4s3kg3v4cM8kFWvAdyJz6ZBCqjjJiTfP39VYxVWSCbqrHGDMzPL9UHWjIaeNtNNVYEcLnn91A0f3DlbO3j6pfE5frP3QNx9XcY8tgmCRyt9BKwm18Xv90SQL7xN3HjyF1pu0+L3aW6CRvmJyEDPxWPpgmBMcD4oOU2mDaxt4+HRbLD9maLMF8ZziX5nWJIAaADE3vqr3/jjaeBp1oNm1Xl0XkN3W30Akq12R2dUfs6rVbvODcRTDmi/8tkOcQ3qQegQM7O9hPiBriwvJglsEAA3A3uPHgtfgfw7NNriPg70Hd7rnXuR3iRrawW92c5hpMdTjcLQRHAhWCg8apbHrbnwjS3Kgdulxa4AmRGneEfRBdt7HYwlu+1haSCBvOBOobwle+PFl5d+ITTRrtqBjSx4lwdJBI6Cx5oPNq2FpGzHnf/tc2NeLSQiGCbbgR3SDoc1Ljd2qQKLIdAImxbe4tnkRzsqFDFDfO/eSQTwI63FrIC9ERP7+caXVrDvjKc/cSq9GtOQtbp+2qtNt7+qC/h6hBF7cL+5Wi2XiN0g8oPKeSzdF4tbzyV3C1wNPyQbrAY+YB8OmiN0HyJWL2biACJmBEjhwhaXC49pJCA6w2HRJNpmw6BJBI8rO7YqaI9XJhZbasb5QBa+p68NNf0QnHREg8bdfzRnECxE2vwHXwQPaEySI0/VADrHvCc8vCfyUc3vlyi0lTVGQZGUZfbhqq1MECZz4g+4QPIAvwiMsk58HIZ+HNRusLzB6iAOvIeqa90GCdbHQa+CAF2ow5c1pygmR14LO02d8cLdefii+2nVKj+IbkOWpPiqOFol9QA29DaUHuXZ/ZQxezW0TVdTa4kOLA07zf7bgwPyWw2HsmlhaLaNBoaxvmTqXHUleQ9ntpV6OHIdW+DQBMEAue57ps0MuRZFdi9psfv0axDquFNRtPeG7LgdS1snIg34IPV2sAyEJFCO1DcT8L/1SA+bk6DiNJXmOGxOLFcUKrKtWq8BzahrvaBN+6ILQfRB7DUMBeffiXTfDTulzZtGV7XC0ey6tXdh5eQRI3295saF2ozQ38QakYZ8ixAm8R3hB8EHlOzaxLr2AsDcgibAxcdeSFbRpt+NAuSTORmcsvdkUbUp0GODiXOhwG6QZOYdyuhWy8P8AEe8mQfI+80BPZTIaDPvKEada1uOvLUobhKI4QBPTrorj23meYjzQTtd09RwUlBkHPxPBQ0gJz+icHxlceSA5hqkCJz8fMlHNm1jvg55eSy+CdYXn3+qPbPry7MDl0t5oPQcPVJY3oPouKDCfIz/S36JICdRZXbb4fDvvc8Pea1bggG0aG8T48PNBmazpiPfvghONmDED656ItiKOkxBtxPBDMe0Xj16cfugC1nZjr+qgM8NB6cenBXTSz/STysoW2iOcjj56IKzpOgnQ28ZhNcAARc6i318FaeJmJHC+vXVQubLuZ8BPkgz22aDiQWtJ5DXXrkh2EqFrp3YA1Iu3hHO62D8PxIieN44KGphw5jmuGc+Zy1QbTs7sZmIw1CsGAPHzCe6QQQSGm05X5laZmzWU6dOkxjWMdVaSByIcfEkIN+HmI/8AUaP7TunwK0G0y0VcLvvDR8R0SYDnBhgX4oDFTNV6eGAMmD4Cw5HgmYjaDGvDJJebwGl0cC6B3QecK0SgiqPjJeffiPVe8NpsaSHCZ5gyAVvKpzKD47Zfx2OFgYA3sokyctYQeCP2VV7790hrDdxBiSYABOcwrGzqUGXGDpktR2v2wKhGHon+RSJv/e4ZmeA080FYNeHu9kEu+RA531+ilNS1r/XqmU4ifT0XCy4vH1IQWWVQGkHO8c9OC60kARrf3PRROy6HkYlTMYTbTll1ugu4V8DL9c+CObLsRPEfT6oVSoRlc8R74IxsqhLhplf7IN7gz/LZb+lug4BJTYSlDGDg0fRJAUcEOxdE5jgZRIhRVKciNCgyGIoyXAgR6zms9tale053m/6Ld4jCRfnPvxWb2jgje0gkW/TggyrhbO5n3+qqO+affLTLkr+02bjgBGSG1KZItxlA15165+VlHVcRIBtx9lcawwTN/CUyoJNptyy8EHAdeXnp1UdQAd7Pl169E91LMyBJ8PuusbaLcDEfp5IDnYbGllZzCbPFuEiCY6g+itdvKTMRVpU6z30wyXCGuJdeDuQILonosLtDHOp1KbaHzg70N6GwAucpXpOFxLsVSpV6LoqsyBEiSO80jgUBzYeNwtKmGYcueIBJ3XucbCN90TvfRFMLtAvd3ab93+8gtHCwdB9EL2bicQTHwmskAuLWkCdfFG6JIb3jKCLFVLLyftp2lq/EqU6Ly2mYa6DwN78zK9Oqd94aOp5D7Lzf8S24fDBuHpgfEqO36hzc0XieZJMdEGKwRkEaex4qywXiRGXn4cVBTaBABkZ5/kntfPn65ILTXQLW+kqxvC06jPn4dFUp3Ig8LQpq75iZsPfVBYYQZ/dTsztmqlEeHvorNMXEi2h9LIDeCZYDT34rT7EoN3hfKIBWWw58/cQtZseg07pJ9hBtKRG6L6BcTKHyt6D6JILyaU9cKCtUpyIKBY6kRvEaC0LQ1Che02EtP7XQYXaNMECwm/vmJQJ1Mg3tC0+0BBiLtFtM/ohNWkJmBlc8+FvRAEdTIOdoJ84MzKhY0Xk/rr7zRCtTANheb6eSqVaYBtb8/v0QQ1WHMWEc+FlDWxkNcZG63Pp4ZKfEXbn1BtFvpa6zW39on/Cb/u+o+qARW2q81vjMMOY4OYf7d35euQXrfZrtFRxBFWhDHls1qEhrmPAl243+um43tdp0heQ0qME39+Ko45kG2UyCEH0jgO3FJ8t3XNc2xFiJ5EHkirdo77ZkAakkAN17zpieS+V6WJc0ghxGtiRBVw46rVIFR73tEWc8luXBxj2UHtfaX8SMPhmvp4Q/HrXmoP8ADYebtTyC8e2jjn1HmrUeXOJklxuTwTKLWi1rcMuXok6kN1xM2Bk6TwCC7SJsRfxRKmwi9rCf098EN2G6zt64iegRWRM5WQSNAGV/Ux+ika4yPGZH2TA60kWXWAmTGtiOn7ILlEGbCB0ubdFewdFxAHuxuqFCP908eSKbPpxJztkEBPA07mdPea0myw4xAi9uKEbPw5JMDxWm2ZR3SEGgoUjut6D6JKenkOgSQWVwrqRQRlDdpGRAhE3KB1IawgxO0KJF44W1I/L6IDWaC4gxeepnnxv5LZbdoZyRJExKy78GRd9wD81ovP8AVw+iAc3DZ8M+fDzQ7EtAOvLPXJaH+Dc4HcuOlvE/mq1XZYHzVWToGw5xvGQMT4oABoEza5HC+Wl1i8XSms/duN7/AOpgceYXqG18Vh8NSd8RwpGI3JacQ61g0f0jLhzXnOM22yvXHw6NOiwd0AAFzr/NUOrkEDKMySA02JMHS9zoFSxWCmQLHS+iNBrhPCbDwj7FQ1YsSb8RrY2Pkgy+GwT6j9wADS5DQPE2V6mDTqfDBaTkZyB5yPcqxingEODQQ2HcjAv+ao1qQjfNRocchmROUnogM7IFF9QsrHdMgtjutdyy16ojtmtS+E9lNzRuiN20knPmcs+SzNCuHUwHfNe5MZfZMqhr4a115JJOR8fsgvYRzmFp4jdlGmVbXiTyF/JAqDpZFyRbenNXsHWvEnkZuePkUBWgYtx5gdZUram6IgkXVJtVuWdus+4U+HqzA8IQXsM/OZEx6dEYwOIIyMnp7sgAfHL3nJUrccRFgJ45GOUZZIPRNlYiYkWJPKFqsKwRb9l5lgts2ByIy9Fo9n9ojkTmAOh49UHoLDYdElTwuMljTObQfMLiAouSukppQRVqoaCXGABJJsB1K857RfiC19VuHwO9VfvHecGlzSAJIG64OtM7wt1V78UNogU2Yeb1Te4yFhIkTf8ANY/B7Mb/ACqdLeFTFFxe9vd3KLXQWgtsJ1I0CDuH7YUZPxSw37xjEvE5RJaeGQKO4PtjR3WwKZBmJouG9uye7Lb9eatYrsNhHsZEtE7wcTanRZEtaBYTxP8AcboDj9lF7/jAbjKjTSwzRYMpHdawkD5SQZ8ZQaWntTCYlhNWkC0GN7vQORvE8jw5LzTtf2rqU8RUo4GoxlFoADqbKbSci6HRPqvTtpmhRok7rGtZuMGQBJO7aeAIzXi+3dnNoYmoGiKe9vNH9rX3seF3eSAV8Mvdv1HFziSSXGSSSGifEk+SZUoQbaRE5gTb0CKUWboBJmDYRZx0/wCR9AqGIYe7fMW5AyL8YaCTlmg0FGja122JzJjXLrKqtwhFxcGDxBgcfNQbKxbgwggAjPxg8ciruz6vxQxzGEufMAXiN4CTyESTwQU6tJxBgWjlwEkHVBquzi54a2ASYE2AnjawkrTOpAtDsnEujoIv4j7KlUwom7oNo4zF/og5U/DzHNscO8yRBbulpnXeByhSY7shUoMYKpaHu3iWCTutyBJ/uJFo0C2mw+3bmYD4JI+KxwZfM09COZnd8JWZ2xjHPD3OkvJnO3IARlFkADEUg1oaCSAI/X7qbYL6LK7HYj/CIhxuYtAyM56qJg3zcgaDpefFQ4jINI/bMoN9X7MMed7D1WlhNpNvB4sfGDZS/wDhlVpE1qYtlJ+wyXnOEq1aL96i8sHKYcOYyI6r0fsX26Dw5mJa2Wx8oMuBzhlxPRA2j2ZxFtz4VQZENqCTfg6Lqhi8NUpEiowsPAiOBziJ6Fbav/BVSTu1BcWAc0CYuO7Y3JtwXdp7QojDuoAuqHdNMNeS97iRILSbmDbogxNEfKc/Hz4QjWCeLcD09xzQfDNMXH1vxRPBVO95efvJB6ds538qnb+hv/UJJ2zWn4NP/Qz/AKhJBoCqVatCt1HIPtio4U3mkJfukNH+bRB5R2/2k7EY5wplpbh2Q52jSfmv1t4FWezOJJxD6jt0NpUxRbu5AndJI0JLjHigeF2eQ3ENqvDQXj4p/qIY0uiNCXGCdA08VfwOFquGGoMJJcW1q26A4Nh/xGt62Z5IPTtsVGto1b3bR3R4uIP0CrbQqNNGo8tEtaRTuLOtEE5Xi+iH4iiXv77gC59Jh5sneJF/lJzPJc7XVPhYPEF3y0hLonPukREcUGe/jGYyu7DseG0MOx1epUInedHe5D5nEE8FnO31MCtTeSC51JpfnNoLTJGrS31TezlVrdm7RrX+JWIpNMFzgXwBcaFWPxCxDf4mnS3pDKFNsTvBpImJm5j6jggyrpiPI9dR/wAjHMKuwTnYG2sXtHkI/dEMQxp4g8ojjJ+vsKs9kOGl7gkcTkevr0QVMQ12YOc70jWT6on2OxdWm50PikLEboMyIgnQXvCplvse/cBGtl1m7opUwfiEFzmBhdMAguESIiBPBAQxFWmACbAC0XkWAHlAj8kDxz94iGkE6Z948uKmr4gF3JoaG55kXN9dOSm2Q+kXlzjdolrQJjieeg6lBBQ2WaQ3n55QdJ4Gc1Wqh73QAQNJm3gjm0XtqNIBtlpc6IdhMQKYaascDkTY2IPRBQr4B7XENB7sTMQd646cFRJ3nAwQABN9TpyC0OL22yQ7cqbpG6Duw1xzABNiRJMcChbqMZakzyn1y4oKgbJuJkG/qqTzDw4SN071rZHXWUWFnTGVuhVLGSNDn52ug9C7I4OninNNR9R8gwyo8md4WM5jVp1EBbetsiju/wApvwqkiCPnD2d3d3s5EGOI6rzP8MMaG4kUnRBa+Dk4akffqAvUqWPbU325bxMGZDnMyPUgf8UGM2vSBO+20uIeBcTnIBFt6Mlc2Js8ug8YtF1f2pQa4F0Xhp4wWktd/wDkgqfY7iCA0ZnRBs8JhIYwQLNaPRJWsO07rc8h9EkEtZ0Shtd0BxPygEk8ALlX8QZWI/FPHmlgHtYYdU7v+2JKDw/tltr+JxNQ0W7tLes0ZWkSRzGa7snbWNp1KdUONQUwQGVCdzdILSCLWgm6p7Ow4Bl2R9YuZRWm6AWxF+fD3lwQEqfajEjEMrVw00xvD4Le6ACIHeu6BEiZuiO0u3r62FxNGpQvWDt1zX90A27zTfeAaAIPGVnMWWuGREiQJytd3pbryVLDvDi7ORmOuf7ILOA7UV8PQOHokMbVcHF0S8FhFmuNgO6PIJYrFOfVFSoQXGO9kTGVmgQOXXihFcnfbafzRTA0pbBHDLU/dBMCLgG3HziR0jy8UmuBMuAtwIGZ008OatGgCRaBHLr76qM0/KLwMj796IGtpBw7ovMwTBjWUzD16uGqtq0nbrmiCRFxMkXEXgHoEw0HEgNv9AAJ8oCgrucA64NrGOY104oCX/8ASdi6zy4Na2Aam6Gt3jJuC0RJvfkrWO2lRptb3QHaQbNHLnGYy9VXw+zatTCuNIA7gD3vJAa3fyvqTp0JWTZh3Ocd7ME+mnRAcGPNS7G/6nGwg8BN1H/BfzAS5xuCcjaZsMpibKTB0gG88yNeUK7hdnveXCjTLyLkDQTrznggMdrdsU8TVbub26wAiWht4APdGRn3dAW96/lOdjBkKCvTIcQ9u66SCDpxtxXK5MyQPYz96IHzGvPO48tffBcLQY3ifK8/c293VZlYk3JgH7/r7lXcxH15dM7Z+AGqBmysSKGJpVJBa2o3ekaGxsM7L07abnUy1hIb8Qti8D5paZ0JsLc15DtCppx0z9392VbD7WrhpYXktzg3A6eQ9EHrjsZUbX3XgOdMQeMXHCZhans/BcJHPJeRbC7RVMTiqbXhm89xM5d7cN5n/KPJeu7GJDgcszb1QbikO6OgSTaLu6OgSQKsF5T+MWMa8UsOwzUDi4/5ZAz5leq410NJ4CfcLynE7PGIdUe/vEuku5TEgaQBZB57hMFLZbGeRzBEaZEi9lN/BubJuY++X36rX4TYYYLGLk3FzI66hSUsBGYytlmIMZ8JKDEvw5c0knK3QceZMxyQnaFDdJc0CxvFuQ98l6BV2cATEeAiAcxfSYWW2vstzQ5wu1wiAIhzcp6jNBm8JTcXEnICw46fmjmFeI+vUcvfpeng8K4mA10uvwgyABfK2vJEsPgqjb7hDTOWo08OZ4IJWPdESAZzNoORg/fn4plYECIFxOcXy9+Su/Bgd6TabaTnbhr+SjcZNzPAxunOOEW8rwEAz4cXF9PC8z0ifDyhq1bEZcb2Ayy46eSJYnCgutMaEccsvtmStDtLsrQp4GnVaC9zwCXb0bpvvC1rH7lAMZtWkzDVqZDiKtRj2gWbAbuiQDe8m3KVnqOBaY7xz0i4Oc8tUS2ZXpilTY+e/mS07o0HeXP4AsdnE5Gc4tYoBpoVGZ3zvn4RxWg7J9qRgzUD6Zfv7twYc0tnlwcT4BV9xpJyAgGNZ1OeVkPqbPe67Gl+ZhoLnBvgMpi5QWu0m0TiqxrNphsjLjrcjVAv4kjumQefDP8AJWm0nNHdIcCTY2v5aJ1Wo1/zboORBFufhqgZSAcD3eF4/LT3zUrSBEXHly9+nFKpg3NaXNy4ZjwPG2iqvIgEHPzHXWQRkgjxYve2Zv5W+qrUsOSLib6akfdPrum/D9vNPwzO5I1kg3z8PJA7ZFIU6zHh0brg4TqJB/Ne6bJqgwdHREaAwV4TTbBl1oj3y/VevdkcQf4em4y6BAnlYFB6rQ+VvQfRJU8FiHGmw/5W6chzXEF/GDungZ+hQWjsNrAIGU+K0TqYMcktxBnKuyGEXbHT3zKp43Y43TAHPP34rXlihfhwUHnOOwTQ3pnNjM8ZuszjsGQ7cpHe3nNOXdBi5m+nnZem7f2cHMIIvpbPqsxR2f8A4rh/8bMoF3EEzYWMoMxU2SwCRYwJ4yLRzuq5Y69yZi8gE8CeM9c1qMXhwA0QJb803km5mL638k3DbPDpJFyeuehPnl+iDNM2dUF48fXw95KKrh3FsAC9wdeB5ePS5WuqYLuGNbN8JsT70VZ+BLQXEBxiDF5jhexQZb+CcAY3hwECQdYHPkqeI2a4iN9wGbmbzgwnWwsevGbWWuYDukiL6G14uCeHmpq3ZysKQqup7wNw5xabGQN5rchcDxz0QZrC4ENYGFpAdTZa8Q8b5zzGaYMJuDdcQ5rQYJzFzn5wPVbShs74uHDt3cdTJZcyTBDm31ESFTr7JlsCJmDbP8kGOxFC/MC1jkOIHXqiXZ7tFSwbX06tOGvsazQSW7o+UgZidRqVO7BkPkXtwNgLG6pVcBvMEAm5gcY16IM8xrS97m3YSSJ1DiYJGlk3FUGHu8QJ42jXoitbBEZAwc+OV55KvVYQC7LTLLh5oBDXmmIzbOQ0B+vNR4imILhBkX+unuyuFpIIvb1sh9VxpHiDofXxvKCniWWtM+cj7Inh2gNgRPXTmhuMd3t0XkD14eaI4cAgAxOk8vBAqrQ6RcuAtzi0r0b8P8WKlFtI/MwgG/8ASbj1lecU6YiAb8eEjnpdaPsdtM4fFMcbtcQ19tLXH18EH0Dh6cNaLWA+iSfQHdb0HDgkguQkupQg5C4QnLiCviqAcDKEP2dFN4GuduKPOCjdSEIMJW2eXEj0Nssog+7q3T2fkCIsMidLfr5o7UwQnu2tmeqsNwnP7oATdmkaeufhxUNbBwchledB70WlfhrZ3Eei5/DzYiROqDH1NngWLZ+scJ1sVo8TjmvpbuTi3di0D9LKepswaKjidmmMo4ET7CCAYJoZujdBc7eM6btvuh1bZzrnejiDrwv0+qMjCuLBObSTPI5+qaMKbAzpce80GYr4Bxi0eGovNvd0b7Kupt32u3Q43uAO7wvz0U3wdJvnI6zkquIwoccmk+R/JBmdv4APrvdTIDS42EQBqQAdTKz+K2a4G8Ovc6EjIffwW2xYA7rxExeJ/a6HV8GZlsOFss+dkGAxmE3d4RAN78dY5e7LP4qmQwgzmbH3dekY/ZQffWJAtblPH8li9uYUtzmPodCPz6IAGGwofUBJgQDnEXi080aoYJx7ozM5/mm9mdmyXuiRqOmUea1bcBMbrYMaeV59j6Bm6OynOF/GLX8evoilLZgBkZi3O3FH6WyjAlpI+oV/CbLylhN4+0Z80Hp2zas0aZOZY3/qElW2fSilTEmzGjyASQGl1cC6gS4kuoOQlC6kgbC5up6SBu6uwupIOJpCeuFBF8IREWUbsI3SyswuFALq4M9VSfh3TEfuj5aoy1AAq4XeEOGWSD4vAlslptrxF8itnUpKpVww95IMPWowDzyOlhPhln1QfamCbUaSWi0giNHQNfD1W4xezM8srjQ5/mgeL2Q8kboAHA3FvrmgyXZ+luS3ugk34La4HZ7WgNAvGceJ8E7AbBaypMQCAYMGDrC1GFwoFx6oBzNmjUqZmz72y96IsGJwagdSpgNHQJKVoskgkSSSQdSSSQJJJJBwrqSSBJJJIEVxJJAlwpJIOJpSSQNKaQkkgiqUxwVV+GaMh7mEkkE9Kg2BbJTbsJJIOpJJIJmriSSD/9k="/>
          <p:cNvSpPr>
            <a:spLocks noChangeAspect="1" noChangeArrowheads="1"/>
          </p:cNvSpPr>
          <p:nvPr/>
        </p:nvSpPr>
        <p:spPr bwMode="auto">
          <a:xfrm>
            <a:off x="1984375" y="-1287463"/>
            <a:ext cx="2476500" cy="33242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9" descr="data:image/jpeg;base64,/9j/4AAQSkZJRgABAQAAAQABAAD/2wCEAAkGBxQTEhUUEhQUFhQUGBoUGBcYGBYYHBgXGhcXFxUaGhcYHCggGBolHRcXITEhJSkrLi4uFx8zODMsNygtLisBCgoKDg0OGxAQGywkICQsLCwsLCwsLCwsNCwsLCwsLCwsLCwsLCwsLCwsLCwsLCwsLCwsLCwsLCwsLCwsLCwsLP/AABEIAPEA0QMBIgACEQEDEQH/xAAcAAABBQEBAQAAAAAAAAAAAAAAAgMEBQYBBwj/xABCEAABAwIDBAcGBAUCBQUAAAABAAIRAyEEEjEFQVFhBhMicYGRoTKxwdHh8AdCUmIjgpKi8TNyFBWys9IkJTRDc//EABkBAAMBAQEAAAAAAAAAAAAAAAACAwEEBf/EACcRAAICAgICAgEEAwAAAAAAAAABAhEDIRIxBEEiURMyYYHwFBVx/9oADAMBAAIRAxEAPwD3FCEIAEISSUAKQo9SqmTVWATkKt6/mg4k8UWBYyiVVurdknhdKp1pAKLAspRKrHYghwHInyhKdi4BOtp9JRYFjKJVdh8dLRpcJw41CYE2UKEzFynW4hFgSF1Rf+KEgcU/mQmgFoSZXVoHULiJQB1C5K6gAQhCABCEIAFxBSXOQAFyYrVUipVUV75S2Ap700ai5VcoWMdaP1W8PzHySt0AvD1g7MeJ9Bp98046p62UPZ47JPEp7NL4/SPU/QeqVPQMXj6kU3X+5C5g6slomzWA+Lvp71D20f4ccSPiU7sz2Mx/Nfw0b6Qsv5jeh7aNfK5pnc/3Kip7QdlIJ3Eehn3qw2zc0wDqSPDLJ9yzTbR4qWSbjI1K0XeExRDW9ysaWKsqXAsljdNPnp5K1wlK1/s/4VIdCsn06nBOiomGJ5mqqYNYyrDmjknTjCBM/cqFtQ9tvd8So+Jf2fEe9cOWbjMvFaNDhMcHAcfv5qWKqymCrGYnf8fqtIr4srkLKKRJD0FyZaESrqQlDwcnAmGlOtTmC0ICEGAhCEAccolaqpNbRQXUksnQDLnlJIKXiKuUDmY8/v0TD8Qd4nuI+KTkjaOvVXj6vtngMo8dff6KXVxUAnLpz37tOcKq2o7staNTe3Hf6lJkklEEiVhHxTBO+6MLWtJ39rw0HoAo2Kp5WgB5v2YOW0/BcFMmO26NIt4LLfVAd21VlrRa7vgVOpEAAbhZU9eOta1omIkm9yZ9w9VOq1YvE2Sxe22NQztCsOtZwbbxcPkFnjWExzKXjNqRwzZs0+Y+Kzj8W78pPgfh4qE5ch1E2eDqw0ffH6eassLW+qweC2rUaYN90EfFaDB7WBgSRvgj3KkciWhXE1tJylMMrP4PGh/slXNCpZdMZWJRG2n7Y7h71AxhgeIUrGvmp3R8VHr3ieK4MrubLx6QYL2h/uj1C1NW29ZnDXLDxd8VoMS/RV8f2LMcbV4p0FV/WBP0XLrJonMTrUwxPtToxiwhCFpgIQhACamijOUipooVUlJMZEPFNDngTZok95sPj5potuU7SZqTvM29Emo8DSAoJpOzashVacvA3DtGOOg+J8lCxpBrtGsCfWVPoEwXD8xmeW5VeHIz1Kh0Gn396qU5N1ft3/BqQ7kzvJ3Nt47/AET1RgF+CVhKUNvvue83TWNd2Y3uMfP0lNy+Nm8VZVtr9rNpcuPIARfhAKqdu7RLdHa3N55754hObae6JZYwSO6VlS1zrzy+wZXMpNlKJD6uY3E+KewmEzEWABvfuTGEoPJgdr3/ADWy2TsgkDOI4TBI0+qErNop6uHpNBMEECZ1uNLprEUZEwQTF+F/TfqtydgMJBJ05fPxVVjNluOdjTI9om263mfgncGjF0Z3ZuIyubLjH2fPlyK2ODry2dWzE6+PFZLEUHE5QIDdSSdNeKn9GsUWVC3Vp3cE2OVMVxsu67u0Z3R/0gqLXqQLcCfvyTlR93HnHlAUWqey7w94UJu5NjrombLdLhyIPpKvsU+/gs/sY/xY8f7Vc1XST8PJdPjrTEmLa6dNVIpKNSYn6T9y6kSLJhTzCq6nyUyk5MjCSF1JaUoJzAQhCAEVNFXYgqyqaKBXZOqlkGiRH1bWB8pUHFOJEAO7RjTdqdfu6tSxR2XeTuHZHvcfcPBRd/Y6IL3OaD2Y7490yoFKl2Wj9bsx3WF/krXadQBsalxAUfCXJdFh2G+GpvzjyUJRbnxsZNJDt+X34KvxhJcToGN/ud9PerN1UXJiFU4uoMgjWo7Me7d6KmVfEyL2Um0qJyGQYgT971mKdOXgRqfv3eq2+OpzhnTv7XqIWE6wteO+AufjVFEzf7EoNEGPRXjQBposfg9tABjRVogu7IaSQXngCbT3LQbNxzqzHODYLXZSCd8AxO+xBlWi/Q2i+YLJvEs7Lg0CfeVRDbuW7qtBjZA7c6mYGaYkxopmH2j1lgQZGrdPXRMpbsyjKPxHaqCpY3EHXdHeL+irsG8h4IMOk/f3zXNuZ6eIhxF5LZB4+viouDqRUzOP5tNZEzfvjzUbFaNY18tJ5m3eUxVfa28j5ppmJBbbgmi6YHNRb2NRcbF/1HcgFZGpJPf9+5Uuzq2XrHX1a2RukGSpVCuQcrhcXB4jj3rqwukTn2WVMmdVI6xQqLpNlLphdMZE6J+HBhPsfdRGPUqiZutvYUTKbk6ExSKfCqhDqEIWgJfootRS3aKLVCSZqImKqQJ+53KIw5ABInXXebn4p7GCSBFhc776D4qNVO8qNW7Y90QMbUJeI/KJ/mJt8FKpsytDRu9+qi4cS6f5t3c1TM/39UsFvkYyJjTIynVxy/8Al6KFjiJgcIHifknq9UZySfZsL+evgq8Vs9Xee1PgLb7wp5HZsUT8YAQGG4IuNOy0fOFisdgm08TTMHJmnUxoePKy2dRhcS4D2Yb3b1ndui7OObzRNasaPZe4Xq2CzZgl4kDsEiSQT7OmoupOw3/wxH53OfoBMmxju9AFS1XzQLAYc4Bp9Jjw96l7PbVFNjatQENEDIGjMN8kjW27il5FqSL6thaTw5jmNexxzlrmgtm14Ig6cFI60AcO4AKsoH2sptw4cr7kosMJnJmqKozO08P/AMTiXDLLWMI7nTMxvF1BqYFrHuLQMoAg/uAuR4+imVahpYioGmJn7HD74KmxeNmqWjRoLORktk+EKUmktiVZZ0PZ8k406KOx1k3g6xMzvMj73KAxpNjNBa8RqR7j9U8KZENP8jt45eSgbFxJDsg3gunut8VduaHDK4W93NdMFcSbexeGdNnWcN3HmOSnNpqup37JMOb7LuPDkeanYeoZh1nDyPMcQrRddiMfpt1Umk2ITVNwTrHgq2hSXSKfao1IqQxUQrFoQhMYccotUqU7RQcUfX3KeR6GiRRe8638N3uVfjjYyTe1yfH4q0e4KoxZDnhvD4z8B6rlm6VFEM04A0579Nw4qNXqCNHeblaOeOPgqvF1WlwA3do+Gnr7ltJIURIaBYTFzA8Uxg2xnf4DvN0rERHfb7+9yMLXDQ0HQds/BZ7BFhQs2CLnXvKznSl7Guo3hzqgYG73EyLenpxV27aE6aLzj8SyauKoMJizG/11C2f7R5BUkk40EXs0dKqx4NN43kg7xyg9ys8Ns1gAygQOQ07osvP8d0jyVSzE5mvbYVYJFRurHEj80QCTqRKtcN0wblA66lA35hPzXO4V2i8ZG7ovY09kATuFrqa1xc05BmOvhzJs0d5Xmrel1OeyX1nfts0c8zreUqzwdfF7VcKBe2lQaATSYTkawQBnPtVnSRawMGwVIRMcyn2iHYmrUp0agc/M1z6tNzuqogE2Dxeu4kRDRGsE3hqg4Z3Q7OJjNI7RDiCbSJkblNpdXRaWMP8ADr4hzQSCS6lTPVlzQxjjHYLspt2twkqLXoljiC3KYaHC93Xkt4ie+8rlyyt1/f3HiieahynhC7g6n33JDndh07h92ScLv5W8ypPsF0WmBxBFdkb2kHxK04rR+63d9hZDDj+II1vHgCtHgcU0tl2u8cDwXVhZGZbNb1jdwIMtcDoefJMYrFZxlf2XsO73g7wU2cY2LBRKrc0EHtDQ8OR5K7kiZa4LaIPYfAcPUcR8lZ0ap3LKNBqWIh7de/j3Kz2dWdmDHRJ3nQ/VCl9mo02HqKbTUCg2IU6mumDFY4hCE4pxyhVQprtFFqFJNWMiurOgHlryi5VTh3EuJIv8/pCnY+uACDpqfkoTakC4PE2nXuXM4pyVjN0huq/X8qpXEgl36tJ4bvmrPE1ZsAb8RHZ3/LxVXi6pO63hotaQljGJxkQNdT8PifJKp4gkczdV4lzyDu4XsPqfRWLQCNbDcpx22x39CqJiLrJbeb1mOpNN+1h2+db6rVG2n34LKYx87To//thp8HMcfeqxqwSKj8SdkmlUYe1eWCN7RLma/wC5w8FhnsLTeWnXtNAPvXs34vuAoUnRcViDGoaBII8SR4rzrrRLXgh9MCHGJaBbKZOl3R5Jn8XQytxIOAxrnTwHLzgCZN+HBetdC6hw2ysTij/qV3GnTm0weppjkOtfUPcZXnFE5sxa2THZbHtEaCd8k3HdrC9R6UgYduEwWYxhaQr1D+p7W5KczMkudUd4JZT4xcvo1K6RXYVrGl1JtzTZToNcTMZoznMIPsGm8u5c1AxjD1ozOz2yzECWgZo/mznuI4Kqx+2mYfOwAGpAqF0yHPeZcHRrAaBY2BAVRgtsV8VVpYekGUiahe1xL3XLXGO1mOXKCA3iBdefDBN/L1/dl3NdG1sREDgmsALRHfrxUvDYFxbGdrnixgFoJ/bJ7vNIALXuBEW0hJyUnpmNNEjAM/jN7nH0KsqtPKS4TH5hy496Y2U3M53IBWzWLpxp8SEnsZpiRIT7bbkw1mQ78h1A/KeMcFN6neDIKqtijWSbiA8aH4HiEvDPz9k2cNR8QnqVIKUcCHQQYc3Q8OXMJuDZtk/BVy2GP8Hce/mrymqXCVJGSoIcPJ3MK5oroxiyHUIQqiHHKHXfAJUxyqNqVLRPf3DX5KWWXFWNFWVeIfmdB09o+HshM1nn4p/DixJF3GT3bguYgDQC5sFFTSjbGatkKl2gTx7ItuHzKhYoXIFyN2/lbyV6QKbCdABM8gPovOaNUvHZ60Tndd4H5iTPZOpnyUPIzvGlXY8MXJ7LKjgnCS4OkmYDSTqSoztpU265/wCmPeU9kIF3OJLWu1f+bNaxAtE6LCdKNtVKRa1mUTJJgGYgb93aN+S5MGbJkfFUVeJI1u2NttpMLmdrKNxtyGms28VWdB8W6rtSm58ZoqvPeKZAjgAD/bzXn/8Azeo5zetcXNaQSLC0mdORK2f4b1P/AHClv7FX/tx716WOLTuROapaND+L1SDQaJIcKj3NECe0BEncZJ/lXm9XaYjIQy02aS4mxEE2aOMclrfxVqk4ygT7LRHG9iR3RCqtgdFhWrtLYJLw1jN2Y3kn9ImfNNNq2xYrSJvR+myjhnbQrDMKZYzDMdMVcXDXZiBGanSMkxYkH9Kx+M2jVquc+q973vMuc4mXHnf00Gmi0HTjadNz2YXDf/FwY6ml+9wJ66pzLnTf5rMSE6Q3/RFRx14eqRTc7MCCQ4EEOFiCNCCNCE4SCuiy0LZ6B0R6QiqHjFvY17L5rjrBvc5ogW3kRJM7r3DNsU3Q6GPabBzHBxAiRNwBu4xdeQ1F6F0OwuWhRGZwzkVDBIu8gRY/p9y8zyvGhD5/forDI5PiazB7TZTc4iBoCDItLe1v3E6cFNO1HXDTT0lvtQdPmPMLmzqNOGyCJc0GSTMzEz3+imnBU7huoaHCR4a24LgflSjpNj/jT3RW0dqOlud7HBxy5GU3udN947v8KbhsXkIn/Td/bKcxuCploMe0CIkxeIsT9wksYILfay9k79IXT4vkOcqb2SywSVouqDd9lYUGLOYaq6gLy6lx3s7+S0ODeHQWmbffeF6sJJ6INE40ARBH0U6gotF87oUymrRXsVjiEITinHKk2nRJ8Tfu4K7cqbblJhpkvMD70U8sU1saL2Q/+IYJlzf6gO7eooxlLNLnsEWFx4nVYnE0os3jy03JzC0xrFyvOeZvVF1BGv2rjaTqNRrajZLHAX3wYXnTTlaLx2fDtSfiVeVqgANvGVnqjX02/wCmHWvLgN4mOUAjuKhnbyNMpD4k+riQAZ4C/IQ33krzDpPi89Xk3sjvF3evuVjj+mBLcraTRlIhxLnExbiBcwSIO9Zis+fdPqunxPFeN8pGTn9HaIzFrRq4gDvJgL0b8NKMY0HXq6TxPE5dR4NPmvNKFUtIcNQQR3gyPUBepfhUc1Q1YgOeRE6AUn28C5dklVE5u0yb+JmDJZ1oBmlUDv5QMjvIx5KK3GNwmAFSkT12KBZTMiWBzWmu9vNrHMYOb53L0PGUWvow8adqLXLtR3XXivSjaTKlYNpQKFFoo0QNMrSS5wH7nlzh+0tG5Y4bEi7RHxOy6I9jEtcNw6t4tFhImNw8VTub/jgkPrEnl4/BD3Epoxa7dj6FkJLHyUgBOUjCYwOrADp4GO9eh7CxP/p6HENY7+kN89J8V55Xqyp2ycbiGUwKVZzRA7JAe3lAdp/lc/kYXljQ0ZcWewYPE9mAABIP9FQAbtb+il0cZ2xJM5AIM69cWn5eS8kf0qxjbZ6J3H+G0SM+czHE2PKyU7pljYn+ABYEZJFnmpfMTF3EWjzuvP8A9dN+0U/Kj1LEY3sQNzhJ4Dt79NAmsHtRjc+dlSSQQAB+kA6kbx6Lyd3SnF5gH1BlEdlrWskXBGZjQZIcd/DgFvtnhpYHtNn9qSbmbmeLuP1R/jPA+QOXNUalm36QHsVDyhv/AJJOE242kZpMqZCb03Zbc2nNbuVPTAH5h5hPMLSYDgdbyPmn/LIXgjdbO6R06kQ1478nwctJTKw/R7CtLxe08dfFbhi9Dx5SlG5EMiSehxCELpJnCsv0vrgMAiTrrEWWoKynS5uaANRcj0H3zUs36GPDswmIxW8N9fokNx3IeqViaQFr6z33IUUheUdJJqYsm8NgbuJVP0k2mWYaocokjICJBGY5bX5qzyWhZnp1Uy0GN3vfJ7g08OZCpiVzSFl0ee1Ac3eUqo1JqWIXc/FemSTFYWmHPa0mJIBPCSBK9T/D+g2k91MT7TagDiCRmzUyJAA1bwGq8oIMSdFrehu26gxLC85g5vVg/uEOZJHMevNTmndro3tUel9P9rdRgzl9qtlpC8G4JdfiBPiQvE6k8fdHuWr/ABG2v1mJFJp7FEQB+58Od45SweBWSDwUy+wXQ5TauCZXQ/klCoOC0YaA8kBvklk8Eoc+C0Bt0XTuEfDB3SouYb03RrQ0NOsx8ENC3slOqEzzS6LrJvUJygLwt9AdrNuJWq6M1c7HMJPZIi5uDp6j0Waqtnw9Vb9DasYhzZ/+snxDmke8rn8iFwGhLezUPoknUndqU9gsIXPA3b5+h1UtlEEzH34K0wGDJO6Dwj74rzSpqOh+zg1xcBoPU2Wxpqs2NherYBe99SrRi9fDHjFI5Zu2LQhCqIcKy/SFvb5ED4LUlZzpNTJbAmYMG+sERbzUPI/QUx9mFxVMGSeJgzrB7Xqq94urLFU9QLEEm/BwBndb5FMDDb4XmM6BsAxC89/EOuTXY3c1gP8AUT8h5L0Z2Ftp6LybpZWz4qqRoDlHc0ZfeF0+NH5WJPooqr5cEpgnVIc3/KdAsu9kl+4OC0mxNpU6dDK50FpLgN7pOZpHOZHgFnSY5ruGbnqNBgZnBsndJH1UpwUo0x06HMXVc9xc5xLnEkniSZNk21tlstv9G6VOj1jCQQYuSc0kDfcO18iso0XhZiyxnG4muNM4wlAB4JdQQEoHeqWAgHim3VNUsmZSKTZsFoCSOzznRRYAqb7FTCQCb9yiVfbB4rUJJEtgU6iwa8kxh2TM+KsGNEWQDdEZgvJUzo27JimOjUlng6OE8k31amYPDlj2POjXNeO4OBM+CXKvgxIy+SPQcG4TofI8OXcrzY8Tv1/SfvemKODBILRr/haLZeAgieMLyYwbZ1N6NNhD2RroPcpbUxTan2r2EcjFIQhMYCptrYc+1JI0jh3K5TFWkHWIlJkhyVDRdMxGMwoc4RGkepPHn6KI3DxbKT3QtpV2UwmxI8kw7ZP7vRcMvHnZXmjE7QxIp06lRzDDGl023ab+MLxKqJ1Enjz3+q92/EDZzhh+rZd1VwncAxpDnT4hg8SvJcRsY7l0YcbS2Y5qzKV2WPd9fglNob1a4rZpAMg+SZo0ewJG5VegVPZVOBggb0mgyDPdbxCsatHkmOpIvukeUhFhxLGrgq3Vh9RlTqxYEucQ0xYZSeyY5KvBB0+4WoxvSDrKL2Fhz1MocZEdnUtETp5LMEgagqeJya+SodpegclFy5EjRO9XbRO0YMwkudGgUs4eUg4edEAQHH1Ua5dA3e4KdWokan4K26IbAdXfUcwEtaMsni4ad8eSbkkhGtkXCUuz36qyo0SYA7pTmAwRBcw6tJbfcQSD6grWdHujNau8dWzsNtnNmt4yd55C9wtXVk57dFIdjFrhv+Ks6mCdlgtBI3SJJPAL1HZ/RKgwHP8AxMurnGBmgE2GoFt53qxbslhaW9VTDblrcoEGdcwvNhv47oQ5J6MUKMVsZtQsbLiMoy7rBsgTbgFqNjUaktIc6PTVTqGwmBxc8lxOg0a0WDQBvgAXVnhKZAv96fJcmPx2nbLueqJbAnAksCWu0gCEIQALkLqEAILVzKnFxAELF4BlQEVGhwOoPKY7tTfms9iuhOHcSQHN5AiPUErXQkOYso08r6R9AHZSaAz20sHTfukdy8+fshwlrxGUm03B4R3lfSXV8VGxGzqb5z02PmJzNB0ETJWUB804jZlzv32+P3uUSvgRFtfHwC+g9o9BcNUJIBZP6YgeY+Kp634a0zpUNh+m5/uSuIykzzbE9F2ikHNdJyZy4mxNrAeV+ayz8K4Et4W/wveB+Hoy5TXdGoAbAB43JHlxVe78LgXf61v9l/8Aq4qeKE4p8nY8pp9HjbcKd8cE/SwfIr27AfhlhWHM8vqcico9L+q0GH6L4VggYel4sa4+bpKrQnI+dBgnkS0SPNH/ACmo+wpuPcDPkLr6Xp7Kot0pUx3Mb8k/TwzW+y1o7gB7kUZZ8xVOitYDtUK4n2ZDxJ1tIuV7T0C6MjD4Km0sh5LnvkFpkuMTvsABfgtuWoDFnHZvI8yrdBHPxlQgBtN7nPk3jN2nWmTc8vatot/s3AtoU206Y7LfMk6nvU/q13Imoz3ZHaBujuCUAnTTXQxFBY2GJ5rUoNSoW0ZYALqELTAQhCABCEIAEIQgAQhCAOIhdQgBOVcypaEAIyrmVOIQAgNXcqUhACcqMqUhACcqMqUhAHIRC6hAHIRC6hAAhCEACEIQAIQhAAhCEACEIQAIQhAAhCEACEIQAIQhAAhCEACEIQAIQhAAhCEACEIQAIQhAAhCEACEIQB//9k="/>
          <p:cNvSpPr>
            <a:spLocks noChangeAspect="1" noChangeArrowheads="1"/>
          </p:cNvSpPr>
          <p:nvPr/>
        </p:nvSpPr>
        <p:spPr bwMode="auto">
          <a:xfrm>
            <a:off x="1679575" y="-2217738"/>
            <a:ext cx="4000500" cy="46196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10" name="Group 9"/>
          <p:cNvGrpSpPr/>
          <p:nvPr/>
        </p:nvGrpSpPr>
        <p:grpSpPr>
          <a:xfrm>
            <a:off x="606548" y="914028"/>
            <a:ext cx="7708654" cy="3585319"/>
            <a:chOff x="320042" y="334963"/>
            <a:chExt cx="7708654" cy="3585319"/>
          </a:xfrm>
        </p:grpSpPr>
        <p:pic>
          <p:nvPicPr>
            <p:cNvPr id="3079"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7191" y="334963"/>
              <a:ext cx="1893267" cy="25413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20042" y="2996952"/>
              <a:ext cx="2147565" cy="923330"/>
            </a:xfrm>
            <a:prstGeom prst="rect">
              <a:avLst/>
            </a:prstGeom>
            <a:noFill/>
          </p:spPr>
          <p:txBody>
            <a:bodyPr wrap="square" rtlCol="0">
              <a:spAutoFit/>
            </a:bodyPr>
            <a:lstStyle/>
            <a:p>
              <a:pPr algn="ctr"/>
              <a:r>
                <a:rPr lang="en-NZ" dirty="0">
                  <a:latin typeface="Arial" panose="020B0604020202020204" pitchFamily="34" charset="0"/>
                  <a:cs typeface="Arial" panose="020B0604020202020204" pitchFamily="34" charset="0"/>
                </a:rPr>
                <a:t>Charles Wilkes</a:t>
              </a:r>
            </a:p>
            <a:p>
              <a:pPr algn="ctr"/>
              <a:r>
                <a:rPr lang="en-NZ" dirty="0">
                  <a:latin typeface="Arial" panose="020B0604020202020204" pitchFamily="34" charset="0"/>
                  <a:cs typeface="Arial" panose="020B0604020202020204" pitchFamily="34" charset="0"/>
                </a:rPr>
                <a:t>(1798 – 1877)</a:t>
              </a:r>
            </a:p>
            <a:p>
              <a:pPr algn="ctr"/>
              <a:r>
                <a:rPr lang="en-NZ" dirty="0">
                  <a:latin typeface="Arial" panose="020B0604020202020204" pitchFamily="34" charset="0"/>
                  <a:cs typeface="Arial" panose="020B0604020202020204" pitchFamily="34" charset="0"/>
                </a:rPr>
                <a:t>USA</a:t>
              </a:r>
              <a:r>
                <a:rPr lang="en-GB" dirty="0">
                  <a:latin typeface="Arial" panose="020B0604020202020204" pitchFamily="34" charset="0"/>
                  <a:cs typeface="Arial" panose="020B0604020202020204" pitchFamily="34" charset="0"/>
                </a:rPr>
                <a:t> </a:t>
              </a:r>
              <a:endParaRPr lang="en-NZ" dirty="0">
                <a:latin typeface="Arial" panose="020B0604020202020204" pitchFamily="34" charset="0"/>
                <a:cs typeface="Arial" panose="020B0604020202020204" pitchFamily="34" charset="0"/>
              </a:endParaRPr>
            </a:p>
          </p:txBody>
        </p:sp>
        <p:pic>
          <p:nvPicPr>
            <p:cNvPr id="3082" name="Picture 1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47530" y="334963"/>
              <a:ext cx="2203907" cy="25413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784474" y="2970097"/>
              <a:ext cx="2579613" cy="923330"/>
            </a:xfrm>
            <a:prstGeom prst="rect">
              <a:avLst/>
            </a:prstGeom>
            <a:noFill/>
          </p:spPr>
          <p:txBody>
            <a:bodyPr wrap="square" rtlCol="0">
              <a:spAutoFit/>
            </a:bodyPr>
            <a:lstStyle/>
            <a:p>
              <a:pPr algn="ctr"/>
              <a:r>
                <a:rPr lang="en-NZ" dirty="0">
                  <a:latin typeface="Arial" panose="020B0604020202020204" pitchFamily="34" charset="0"/>
                  <a:cs typeface="Arial" panose="020B0604020202020204" pitchFamily="34" charset="0"/>
                </a:rPr>
                <a:t>Jules Dumont </a:t>
              </a:r>
              <a:r>
                <a:rPr lang="en-NZ" dirty="0" err="1">
                  <a:latin typeface="Arial" panose="020B0604020202020204" pitchFamily="34" charset="0"/>
                  <a:cs typeface="Arial" panose="020B0604020202020204" pitchFamily="34" charset="0"/>
                </a:rPr>
                <a:t>d’Urville</a:t>
              </a:r>
              <a:endParaRPr lang="en-NZ" dirty="0">
                <a:latin typeface="Arial" panose="020B0604020202020204" pitchFamily="34" charset="0"/>
                <a:cs typeface="Arial" panose="020B0604020202020204" pitchFamily="34" charset="0"/>
              </a:endParaRPr>
            </a:p>
            <a:p>
              <a:pPr algn="ctr"/>
              <a:r>
                <a:rPr lang="en-NZ" dirty="0">
                  <a:latin typeface="Arial" panose="020B0604020202020204" pitchFamily="34" charset="0"/>
                  <a:cs typeface="Arial" panose="020B0604020202020204" pitchFamily="34" charset="0"/>
                </a:rPr>
                <a:t>(1790 – 1842)</a:t>
              </a:r>
            </a:p>
            <a:p>
              <a:pPr algn="ctr"/>
              <a:r>
                <a:rPr lang="en-NZ" dirty="0">
                  <a:latin typeface="Arial" panose="020B0604020202020204" pitchFamily="34" charset="0"/>
                  <a:cs typeface="Arial" panose="020B0604020202020204" pitchFamily="34" charset="0"/>
                </a:rPr>
                <a:t> France</a:t>
              </a:r>
              <a:endParaRPr lang="en-GB" dirty="0">
                <a:latin typeface="Arial" panose="020B0604020202020204" pitchFamily="34" charset="0"/>
                <a:cs typeface="Arial" panose="020B0604020202020204" pitchFamily="34" charset="0"/>
              </a:endParaRPr>
            </a:p>
          </p:txBody>
        </p:sp>
        <p:pic>
          <p:nvPicPr>
            <p:cNvPr id="3083" name="Picture 1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652119" y="374650"/>
              <a:ext cx="2376577" cy="25016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760287" y="2983586"/>
              <a:ext cx="2160240" cy="923330"/>
            </a:xfrm>
            <a:prstGeom prst="rect">
              <a:avLst/>
            </a:prstGeom>
            <a:noFill/>
          </p:spPr>
          <p:txBody>
            <a:bodyPr wrap="square" rtlCol="0">
              <a:spAutoFit/>
            </a:bodyPr>
            <a:lstStyle/>
            <a:p>
              <a:pPr algn="ctr"/>
              <a:r>
                <a:rPr lang="en-NZ" dirty="0">
                  <a:latin typeface="Arial" panose="020B0604020202020204" pitchFamily="34" charset="0"/>
                  <a:cs typeface="Arial" panose="020B0604020202020204" pitchFamily="34" charset="0"/>
                </a:rPr>
                <a:t>James Clark Ross</a:t>
              </a:r>
            </a:p>
            <a:p>
              <a:pPr algn="ctr"/>
              <a:r>
                <a:rPr lang="en-NZ" dirty="0">
                  <a:latin typeface="Arial" panose="020B0604020202020204" pitchFamily="34" charset="0"/>
                  <a:cs typeface="Arial" panose="020B0604020202020204" pitchFamily="34" charset="0"/>
                </a:rPr>
                <a:t>(1800 – 1862)</a:t>
              </a:r>
            </a:p>
            <a:p>
              <a:pPr algn="ctr"/>
              <a:r>
                <a:rPr lang="en-NZ" dirty="0">
                  <a:latin typeface="Arial" panose="020B0604020202020204" pitchFamily="34" charset="0"/>
                  <a:cs typeface="Arial" panose="020B0604020202020204" pitchFamily="34" charset="0"/>
                </a:rPr>
                <a:t>Britain</a:t>
              </a:r>
              <a:endParaRPr lang="en-GB" dirty="0">
                <a:latin typeface="Arial" panose="020B0604020202020204" pitchFamily="34" charset="0"/>
                <a:cs typeface="Arial" panose="020B0604020202020204" pitchFamily="34" charset="0"/>
              </a:endParaRPr>
            </a:p>
          </p:txBody>
        </p:sp>
      </p:grpSp>
      <p:sp>
        <p:nvSpPr>
          <p:cNvPr id="14" name="TextBox 13"/>
          <p:cNvSpPr txBox="1"/>
          <p:nvPr/>
        </p:nvSpPr>
        <p:spPr>
          <a:xfrm>
            <a:off x="479376" y="186638"/>
            <a:ext cx="8808913" cy="584775"/>
          </a:xfrm>
          <a:prstGeom prst="rect">
            <a:avLst/>
          </a:prstGeom>
          <a:noFill/>
        </p:spPr>
        <p:txBody>
          <a:bodyPr wrap="square" rtlCol="0">
            <a:spAutoFit/>
          </a:bodyPr>
          <a:lstStyle/>
          <a:p>
            <a:pPr algn="ctr"/>
            <a:r>
              <a:rPr lang="en-NZ" sz="3200" b="1" i="1" dirty="0">
                <a:latin typeface="Arial" panose="020B0604020202020204" pitchFamily="34" charset="0"/>
                <a:cs typeface="Arial" panose="020B0604020202020204" pitchFamily="34" charset="0"/>
              </a:rPr>
              <a:t>“National expeditions” between 1820s-1840s</a:t>
            </a:r>
            <a:endParaRPr lang="en-GB" sz="3200" b="1" i="1" dirty="0">
              <a:latin typeface="Arial" panose="020B0604020202020204" pitchFamily="34" charset="0"/>
              <a:cs typeface="Arial" panose="020B0604020202020204" pitchFamily="34" charset="0"/>
            </a:endParaRPr>
          </a:p>
        </p:txBody>
      </p:sp>
      <p:sp>
        <p:nvSpPr>
          <p:cNvPr id="11" name="TextBox 10"/>
          <p:cNvSpPr txBox="1"/>
          <p:nvPr/>
        </p:nvSpPr>
        <p:spPr>
          <a:xfrm>
            <a:off x="1018903" y="4771210"/>
            <a:ext cx="7913699" cy="1754326"/>
          </a:xfrm>
          <a:prstGeom prst="rect">
            <a:avLst/>
          </a:prstGeom>
          <a:noFill/>
        </p:spPr>
        <p:txBody>
          <a:bodyPr wrap="square" rtlCol="0">
            <a:spAutoFit/>
          </a:bodyPr>
          <a:lstStyle/>
          <a:p>
            <a:r>
              <a:rPr lang="en-NZ" dirty="0">
                <a:latin typeface="Arial" panose="020B0604020202020204" pitchFamily="34" charset="0"/>
                <a:cs typeface="Arial" panose="020B0604020202020204" pitchFamily="34" charset="0"/>
              </a:rPr>
              <a:t>Inspired by </a:t>
            </a:r>
            <a:r>
              <a:rPr lang="en-NZ" b="1" dirty="0">
                <a:latin typeface="Arial" panose="020B0604020202020204" pitchFamily="34" charset="0"/>
                <a:cs typeface="Arial" panose="020B0604020202020204" pitchFamily="34" charset="0"/>
              </a:rPr>
              <a:t>Alexander von Humboldt</a:t>
            </a:r>
          </a:p>
          <a:p>
            <a:r>
              <a:rPr lang="en-NZ" dirty="0">
                <a:latin typeface="Arial" panose="020B0604020202020204" pitchFamily="34" charset="0"/>
                <a:cs typeface="Arial" panose="020B0604020202020204" pitchFamily="34" charset="0"/>
              </a:rPr>
              <a:t>(1769 – 1859) </a:t>
            </a:r>
          </a:p>
          <a:p>
            <a:r>
              <a:rPr lang="en-NZ" dirty="0">
                <a:latin typeface="Arial" panose="020B0604020202020204" pitchFamily="34" charset="0"/>
                <a:cs typeface="Arial" panose="020B0604020202020204" pitchFamily="34" charset="0"/>
              </a:rPr>
              <a:t>He was a Prussian geographer, naturalist, explorer –  one of the founders of modern geography – his research transformed western science -  he influenced many scientists in the 19</a:t>
            </a:r>
            <a:r>
              <a:rPr lang="en-NZ" baseline="30000" dirty="0">
                <a:latin typeface="Arial" panose="020B0604020202020204" pitchFamily="34" charset="0"/>
                <a:cs typeface="Arial" panose="020B0604020202020204" pitchFamily="34" charset="0"/>
              </a:rPr>
              <a:t>th</a:t>
            </a:r>
            <a:r>
              <a:rPr lang="en-NZ" dirty="0">
                <a:latin typeface="Arial" panose="020B0604020202020204" pitchFamily="34" charset="0"/>
                <a:cs typeface="Arial" panose="020B0604020202020204" pitchFamily="34" charset="0"/>
              </a:rPr>
              <a:t> century: e.g. Charles Darwin (1809 – 1882)</a:t>
            </a:r>
            <a:endParaRPr lang="en-GB" dirty="0">
              <a:latin typeface="Arial" panose="020B0604020202020204" pitchFamily="34" charset="0"/>
              <a:cs typeface="Arial" panose="020B0604020202020204" pitchFamily="34" charset="0"/>
            </a:endParaRPr>
          </a:p>
        </p:txBody>
      </p:sp>
      <p:pic>
        <p:nvPicPr>
          <p:cNvPr id="3085" name="Picture 13" descr="Image result for alexander von humbold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003135" y="4074832"/>
            <a:ext cx="2751261" cy="24507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646085" y="1429906"/>
            <a:ext cx="2960265" cy="1631216"/>
          </a:xfrm>
          <a:prstGeom prst="rect">
            <a:avLst/>
          </a:prstGeom>
          <a:noFill/>
        </p:spPr>
        <p:txBody>
          <a:bodyPr wrap="square" rtlCol="0">
            <a:spAutoFit/>
          </a:bodyPr>
          <a:lstStyle/>
          <a:p>
            <a:r>
              <a:rPr lang="en-NZ" sz="2800" b="1" dirty="0">
                <a:latin typeface="Arial" panose="020B0604020202020204" pitchFamily="34" charset="0"/>
                <a:cs typeface="Arial" panose="020B0604020202020204" pitchFamily="34" charset="0"/>
              </a:rPr>
              <a:t>Magnetic Poles </a:t>
            </a:r>
          </a:p>
          <a:p>
            <a:pPr marL="285750" indent="-285750">
              <a:buFontTx/>
              <a:buChar char="-"/>
            </a:pPr>
            <a:r>
              <a:rPr lang="en-NZ" dirty="0">
                <a:latin typeface="Arial" panose="020B0604020202020204" pitchFamily="34" charset="0"/>
                <a:cs typeface="Arial" panose="020B0604020202020204" pitchFamily="34" charset="0"/>
              </a:rPr>
              <a:t>important for shipping </a:t>
            </a:r>
          </a:p>
          <a:p>
            <a:pPr marL="285750" indent="-285750">
              <a:buFontTx/>
              <a:buChar char="-"/>
            </a:pPr>
            <a:r>
              <a:rPr lang="en-NZ" dirty="0">
                <a:latin typeface="Arial" panose="020B0604020202020204" pitchFamily="34" charset="0"/>
                <a:cs typeface="Arial" panose="020B0604020202020204" pitchFamily="34" charset="0"/>
              </a:rPr>
              <a:t>new technologies and establishing of science as discipline</a:t>
            </a:r>
          </a:p>
        </p:txBody>
      </p:sp>
      <p:sp>
        <p:nvSpPr>
          <p:cNvPr id="9" name="Footer Placeholder 8">
            <a:extLst>
              <a:ext uri="{FF2B5EF4-FFF2-40B4-BE49-F238E27FC236}">
                <a16:creationId xmlns:a16="http://schemas.microsoft.com/office/drawing/2014/main" id="{047D0EC1-2883-DA07-2142-5298E8589201}"/>
              </a:ext>
            </a:extLst>
          </p:cNvPr>
          <p:cNvSpPr>
            <a:spLocks noGrp="1"/>
          </p:cNvSpPr>
          <p:nvPr>
            <p:ph type="ftr" sz="quarter" idx="11"/>
          </p:nvPr>
        </p:nvSpPr>
        <p:spPr/>
        <p:txBody>
          <a:bodyPr/>
          <a:lstStyle/>
          <a:p>
            <a:r>
              <a:rPr lang="en-NZ"/>
              <a:t>U3A Timaru -15 July 2024</a:t>
            </a:r>
          </a:p>
        </p:txBody>
      </p:sp>
    </p:spTree>
    <p:extLst>
      <p:ext uri="{BB962C8B-B14F-4D97-AF65-F5344CB8AC3E}">
        <p14:creationId xmlns:p14="http://schemas.microsoft.com/office/powerpoint/2010/main" val="22148219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http://www.sgisland.gs/images/thumb/d/da/15Nov12.jpg/400px-15Nov12.jpg"/>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714" y="548680"/>
            <a:ext cx="12000656" cy="61016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http://static-content.springer.com/image/chp%3A10.1007%2F978-3-642-12402-0_2/MediaObjects/978-3-642-12402-0_2_Fig1_HTML.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299344" y="1142182"/>
            <a:ext cx="2226086" cy="266323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54" name="Picture 6" descr="https://encrypted-tbn2.gstatic.com/images?q=tbn:ANd9GcT8C0AOaca9nQadI1QrRmM1ObNf1h8aZe3LF-mSiCrj8pvafjJH"/>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8854" y="936781"/>
            <a:ext cx="2067201" cy="285101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63352" y="103590"/>
            <a:ext cx="8744036" cy="646331"/>
          </a:xfrm>
          <a:prstGeom prst="rect">
            <a:avLst/>
          </a:prstGeom>
          <a:noFill/>
        </p:spPr>
        <p:txBody>
          <a:bodyPr wrap="square" rtlCol="0">
            <a:spAutoFit/>
          </a:bodyPr>
          <a:lstStyle/>
          <a:p>
            <a:r>
              <a:rPr lang="en-NZ" sz="3600" b="1" i="1" dirty="0">
                <a:latin typeface="Arial" panose="020B0604020202020204" pitchFamily="34" charset="0"/>
                <a:cs typeface="Arial" panose="020B0604020202020204" pitchFamily="34" charset="0"/>
              </a:rPr>
              <a:t>From national to international research</a:t>
            </a:r>
          </a:p>
        </p:txBody>
      </p:sp>
      <p:sp>
        <p:nvSpPr>
          <p:cNvPr id="7" name="Rectangle 6"/>
          <p:cNvSpPr/>
          <p:nvPr/>
        </p:nvSpPr>
        <p:spPr>
          <a:xfrm>
            <a:off x="9404794" y="3896332"/>
            <a:ext cx="1873270" cy="646331"/>
          </a:xfrm>
          <a:prstGeom prst="rect">
            <a:avLst/>
          </a:prstGeom>
        </p:spPr>
        <p:txBody>
          <a:bodyPr wrap="none">
            <a:spAutoFit/>
          </a:bodyPr>
          <a:lstStyle/>
          <a:p>
            <a:pPr algn="ctr"/>
            <a:r>
              <a:rPr lang="en-NZ" b="1" dirty="0">
                <a:latin typeface="Arial" panose="020B0604020202020204" pitchFamily="34" charset="0"/>
                <a:cs typeface="Arial" panose="020B0604020202020204" pitchFamily="34" charset="0"/>
              </a:rPr>
              <a:t>Carl </a:t>
            </a:r>
            <a:r>
              <a:rPr lang="en-NZ" b="1" dirty="0" err="1">
                <a:latin typeface="Arial" panose="020B0604020202020204" pitchFamily="34" charset="0"/>
                <a:cs typeface="Arial" panose="020B0604020202020204" pitchFamily="34" charset="0"/>
              </a:rPr>
              <a:t>Weyprecht</a:t>
            </a:r>
            <a:endParaRPr lang="en-NZ" b="1" dirty="0">
              <a:latin typeface="Arial" panose="020B0604020202020204" pitchFamily="34" charset="0"/>
              <a:cs typeface="Arial" panose="020B0604020202020204" pitchFamily="34" charset="0"/>
            </a:endParaRPr>
          </a:p>
          <a:p>
            <a:pPr algn="ctr"/>
            <a:r>
              <a:rPr lang="en-NZ" b="1" dirty="0">
                <a:latin typeface="Arial" panose="020B0604020202020204" pitchFamily="34" charset="0"/>
                <a:cs typeface="Arial" panose="020B0604020202020204" pitchFamily="34" charset="0"/>
              </a:rPr>
              <a:t>1838 - 1881</a:t>
            </a:r>
          </a:p>
        </p:txBody>
      </p:sp>
      <p:sp>
        <p:nvSpPr>
          <p:cNvPr id="8" name="Rectangle 7"/>
          <p:cNvSpPr/>
          <p:nvPr/>
        </p:nvSpPr>
        <p:spPr>
          <a:xfrm>
            <a:off x="548854" y="3960949"/>
            <a:ext cx="2577316" cy="646331"/>
          </a:xfrm>
          <a:prstGeom prst="rect">
            <a:avLst/>
          </a:prstGeom>
        </p:spPr>
        <p:txBody>
          <a:bodyPr wrap="square">
            <a:spAutoFit/>
          </a:bodyPr>
          <a:lstStyle/>
          <a:p>
            <a:r>
              <a:rPr lang="en-NZ" b="1" dirty="0">
                <a:latin typeface="Arial" panose="020B0604020202020204" pitchFamily="34" charset="0"/>
                <a:cs typeface="Arial" panose="020B0604020202020204" pitchFamily="34" charset="0"/>
              </a:rPr>
              <a:t>Georg von </a:t>
            </a:r>
            <a:r>
              <a:rPr lang="en-NZ" b="1" dirty="0" err="1">
                <a:latin typeface="Arial" panose="020B0604020202020204" pitchFamily="34" charset="0"/>
                <a:cs typeface="Arial" panose="020B0604020202020204" pitchFamily="34" charset="0"/>
              </a:rPr>
              <a:t>Neumayer</a:t>
            </a:r>
            <a:endParaRPr lang="en-NZ" b="1" dirty="0">
              <a:latin typeface="Arial" panose="020B0604020202020204" pitchFamily="34" charset="0"/>
              <a:cs typeface="Arial" panose="020B0604020202020204" pitchFamily="34" charset="0"/>
            </a:endParaRPr>
          </a:p>
          <a:p>
            <a:pPr algn="ctr"/>
            <a:r>
              <a:rPr lang="en-NZ" b="1" dirty="0">
                <a:latin typeface="Arial" panose="020B0604020202020204" pitchFamily="34" charset="0"/>
                <a:cs typeface="Arial" panose="020B0604020202020204" pitchFamily="34" charset="0"/>
              </a:rPr>
              <a:t>1826 - 1909 </a:t>
            </a:r>
            <a:endParaRPr lang="en-NZ" b="1" dirty="0"/>
          </a:p>
        </p:txBody>
      </p:sp>
      <p:sp>
        <p:nvSpPr>
          <p:cNvPr id="12" name="TextBox 11"/>
          <p:cNvSpPr txBox="1"/>
          <p:nvPr/>
        </p:nvSpPr>
        <p:spPr>
          <a:xfrm>
            <a:off x="3116262" y="798943"/>
            <a:ext cx="5151701" cy="830997"/>
          </a:xfrm>
          <a:prstGeom prst="rect">
            <a:avLst/>
          </a:prstGeom>
          <a:noFill/>
        </p:spPr>
        <p:txBody>
          <a:bodyPr wrap="square" rtlCol="0">
            <a:spAutoFit/>
          </a:bodyPr>
          <a:lstStyle/>
          <a:p>
            <a:pPr algn="ctr"/>
            <a:r>
              <a:rPr lang="en-NZ" sz="2400" b="1" dirty="0">
                <a:solidFill>
                  <a:srgbClr val="C00000"/>
                </a:solidFill>
                <a:latin typeface="Arial" panose="020B0604020202020204" pitchFamily="34" charset="0"/>
                <a:cs typeface="Arial" panose="020B0604020202020204" pitchFamily="34" charset="0"/>
              </a:rPr>
              <a:t>First International Polar Year (IPY) </a:t>
            </a:r>
            <a:r>
              <a:rPr lang="en-NZ" sz="2400" dirty="0">
                <a:latin typeface="Arial" panose="020B0604020202020204" pitchFamily="34" charset="0"/>
                <a:cs typeface="Arial" panose="020B0604020202020204" pitchFamily="34" charset="0"/>
              </a:rPr>
              <a:t>1882 – 1883</a:t>
            </a:r>
          </a:p>
        </p:txBody>
      </p:sp>
      <p:sp>
        <p:nvSpPr>
          <p:cNvPr id="13" name="TextBox 12"/>
          <p:cNvSpPr txBox="1"/>
          <p:nvPr/>
        </p:nvSpPr>
        <p:spPr>
          <a:xfrm>
            <a:off x="3127894" y="1569680"/>
            <a:ext cx="3874986" cy="461665"/>
          </a:xfrm>
          <a:prstGeom prst="rect">
            <a:avLst/>
          </a:prstGeom>
          <a:noFill/>
        </p:spPr>
        <p:txBody>
          <a:bodyPr wrap="square" rtlCol="0">
            <a:spAutoFit/>
          </a:bodyPr>
          <a:lstStyle/>
          <a:p>
            <a:r>
              <a:rPr lang="en-NZ" sz="2400" dirty="0">
                <a:latin typeface="Arial" panose="020B0604020202020204" pitchFamily="34" charset="0"/>
                <a:cs typeface="Arial" panose="020B0604020202020204" pitchFamily="34" charset="0"/>
              </a:rPr>
              <a:t>15 coordinated expeditions </a:t>
            </a:r>
          </a:p>
        </p:txBody>
      </p:sp>
      <p:sp>
        <p:nvSpPr>
          <p:cNvPr id="15" name="TextBox 14"/>
          <p:cNvSpPr txBox="1"/>
          <p:nvPr/>
        </p:nvSpPr>
        <p:spPr>
          <a:xfrm rot="10800000" flipV="1">
            <a:off x="5152332" y="2075030"/>
            <a:ext cx="3914870" cy="4093428"/>
          </a:xfrm>
          <a:prstGeom prst="rect">
            <a:avLst/>
          </a:prstGeom>
          <a:noFill/>
        </p:spPr>
        <p:txBody>
          <a:bodyPr wrap="square" rtlCol="0">
            <a:spAutoFit/>
          </a:bodyPr>
          <a:lstStyle/>
          <a:p>
            <a:r>
              <a:rPr lang="en-NZ" sz="2000" dirty="0">
                <a:solidFill>
                  <a:srgbClr val="C00000"/>
                </a:solidFill>
                <a:latin typeface="Arial" panose="020B0604020202020204" pitchFamily="34" charset="0"/>
                <a:cs typeface="Arial" panose="020B0604020202020204" pitchFamily="34" charset="0"/>
              </a:rPr>
              <a:t>Participating countries in the </a:t>
            </a:r>
            <a:r>
              <a:rPr lang="en-NZ" sz="2000" b="1" dirty="0">
                <a:solidFill>
                  <a:srgbClr val="C00000"/>
                </a:solidFill>
                <a:latin typeface="Arial" panose="020B0604020202020204" pitchFamily="34" charset="0"/>
                <a:cs typeface="Arial" panose="020B0604020202020204" pitchFamily="34" charset="0"/>
              </a:rPr>
              <a:t>Arctic</a:t>
            </a:r>
            <a:r>
              <a:rPr lang="en-NZ" sz="2000" b="1" dirty="0">
                <a:latin typeface="Arial" panose="020B0604020202020204" pitchFamily="34" charset="0"/>
                <a:cs typeface="Arial" panose="020B0604020202020204" pitchFamily="34" charset="0"/>
              </a:rPr>
              <a:t>:</a:t>
            </a:r>
          </a:p>
          <a:p>
            <a:r>
              <a:rPr lang="en-NZ" sz="2000" dirty="0">
                <a:latin typeface="Arial" panose="020B0604020202020204" pitchFamily="34" charset="0"/>
                <a:cs typeface="Arial" panose="020B0604020202020204" pitchFamily="34" charset="0"/>
              </a:rPr>
              <a:t>USA (2 stations)</a:t>
            </a:r>
          </a:p>
          <a:p>
            <a:r>
              <a:rPr lang="en-NZ" sz="2000" dirty="0">
                <a:latin typeface="Arial" panose="020B0604020202020204" pitchFamily="34" charset="0"/>
                <a:cs typeface="Arial" panose="020B0604020202020204" pitchFamily="34" charset="0"/>
              </a:rPr>
              <a:t>Germany (1 station)</a:t>
            </a:r>
          </a:p>
          <a:p>
            <a:r>
              <a:rPr lang="en-NZ" sz="2000" dirty="0">
                <a:latin typeface="Arial" panose="020B0604020202020204" pitchFamily="34" charset="0"/>
                <a:cs typeface="Arial" panose="020B0604020202020204" pitchFamily="34" charset="0"/>
              </a:rPr>
              <a:t>Austro-Hungary (1 station)</a:t>
            </a:r>
          </a:p>
          <a:p>
            <a:r>
              <a:rPr lang="en-NZ" sz="2000" dirty="0">
                <a:latin typeface="Arial" panose="020B0604020202020204" pitchFamily="34" charset="0"/>
                <a:cs typeface="Arial" panose="020B0604020202020204" pitchFamily="34" charset="0"/>
              </a:rPr>
              <a:t>Sweden (1 station)</a:t>
            </a:r>
          </a:p>
          <a:p>
            <a:r>
              <a:rPr lang="en-NZ" sz="2000" dirty="0">
                <a:latin typeface="Arial" panose="020B0604020202020204" pitchFamily="34" charset="0"/>
                <a:cs typeface="Arial" panose="020B0604020202020204" pitchFamily="34" charset="0"/>
              </a:rPr>
              <a:t>Russia (2 stations)</a:t>
            </a:r>
          </a:p>
          <a:p>
            <a:r>
              <a:rPr lang="en-NZ" sz="2000" dirty="0">
                <a:latin typeface="Arial" panose="020B0604020202020204" pitchFamily="34" charset="0"/>
                <a:cs typeface="Arial" panose="020B0604020202020204" pitchFamily="34" charset="0"/>
              </a:rPr>
              <a:t>Netherlands (1 station)</a:t>
            </a:r>
          </a:p>
          <a:p>
            <a:r>
              <a:rPr lang="en-NZ" sz="2000" dirty="0">
                <a:latin typeface="Arial" panose="020B0604020202020204" pitchFamily="34" charset="0"/>
                <a:cs typeface="Arial" panose="020B0604020202020204" pitchFamily="34" charset="0"/>
              </a:rPr>
              <a:t>Britain (1 station)</a:t>
            </a:r>
          </a:p>
          <a:p>
            <a:r>
              <a:rPr lang="en-NZ" sz="2000" dirty="0">
                <a:latin typeface="Arial" panose="020B0604020202020204" pitchFamily="34" charset="0"/>
                <a:cs typeface="Arial" panose="020B0604020202020204" pitchFamily="34" charset="0"/>
              </a:rPr>
              <a:t>Denmark (1 station)</a:t>
            </a:r>
          </a:p>
          <a:p>
            <a:r>
              <a:rPr lang="en-NZ" sz="2000" dirty="0">
                <a:latin typeface="Arial" panose="020B0604020202020204" pitchFamily="34" charset="0"/>
                <a:cs typeface="Arial" panose="020B0604020202020204" pitchFamily="34" charset="0"/>
              </a:rPr>
              <a:t>Norway (1 station)</a:t>
            </a:r>
          </a:p>
          <a:p>
            <a:r>
              <a:rPr lang="en-NZ" sz="2000" dirty="0">
                <a:latin typeface="Arial" panose="020B0604020202020204" pitchFamily="34" charset="0"/>
                <a:cs typeface="Arial" panose="020B0604020202020204" pitchFamily="34" charset="0"/>
              </a:rPr>
              <a:t>Finland (1 station)</a:t>
            </a:r>
          </a:p>
          <a:p>
            <a:r>
              <a:rPr lang="en-NZ" sz="2000" dirty="0">
                <a:latin typeface="Arial" panose="020B0604020202020204" pitchFamily="34" charset="0"/>
                <a:cs typeface="Arial" panose="020B0604020202020204" pitchFamily="34" charset="0"/>
              </a:rPr>
              <a:t>France (1 station)</a:t>
            </a:r>
          </a:p>
        </p:txBody>
      </p:sp>
      <p:sp>
        <p:nvSpPr>
          <p:cNvPr id="16" name="TextBox 15"/>
          <p:cNvSpPr txBox="1"/>
          <p:nvPr/>
        </p:nvSpPr>
        <p:spPr>
          <a:xfrm>
            <a:off x="995875" y="4678104"/>
            <a:ext cx="3240360" cy="1631216"/>
          </a:xfrm>
          <a:prstGeom prst="rect">
            <a:avLst/>
          </a:prstGeom>
          <a:noFill/>
          <a:ln w="76200">
            <a:solidFill>
              <a:schemeClr val="accent2">
                <a:lumMod val="75000"/>
              </a:schemeClr>
            </a:solidFill>
          </a:ln>
        </p:spPr>
        <p:txBody>
          <a:bodyPr wrap="square" rtlCol="0">
            <a:spAutoFit/>
          </a:bodyPr>
          <a:lstStyle/>
          <a:p>
            <a:r>
              <a:rPr lang="en-NZ" sz="2400" dirty="0">
                <a:solidFill>
                  <a:srgbClr val="C00000"/>
                </a:solidFill>
                <a:latin typeface="Arial" panose="020B0604020202020204" pitchFamily="34" charset="0"/>
                <a:cs typeface="Arial" panose="020B0604020202020204" pitchFamily="34" charset="0"/>
              </a:rPr>
              <a:t>2 expeditions in the </a:t>
            </a:r>
            <a:r>
              <a:rPr lang="en-NZ" sz="2800" b="1" dirty="0">
                <a:solidFill>
                  <a:srgbClr val="C00000"/>
                </a:solidFill>
                <a:latin typeface="Arial" panose="020B0604020202020204" pitchFamily="34" charset="0"/>
                <a:cs typeface="Arial" panose="020B0604020202020204" pitchFamily="34" charset="0"/>
              </a:rPr>
              <a:t>Antarctic</a:t>
            </a:r>
          </a:p>
          <a:p>
            <a:r>
              <a:rPr lang="en-NZ" sz="2400" dirty="0">
                <a:latin typeface="Arial" panose="020B0604020202020204" pitchFamily="34" charset="0"/>
                <a:cs typeface="Arial" panose="020B0604020202020204" pitchFamily="34" charset="0"/>
              </a:rPr>
              <a:t>Germany (1 station)</a:t>
            </a:r>
          </a:p>
          <a:p>
            <a:r>
              <a:rPr lang="en-NZ" sz="2400" dirty="0">
                <a:latin typeface="Arial" panose="020B0604020202020204" pitchFamily="34" charset="0"/>
                <a:cs typeface="Arial" panose="020B0604020202020204" pitchFamily="34" charset="0"/>
              </a:rPr>
              <a:t>France (1 station)</a:t>
            </a:r>
            <a:endParaRPr lang="en-NZ" sz="2400" dirty="0"/>
          </a:p>
        </p:txBody>
      </p:sp>
      <p:sp>
        <p:nvSpPr>
          <p:cNvPr id="2" name="Footer Placeholder 1">
            <a:extLst>
              <a:ext uri="{FF2B5EF4-FFF2-40B4-BE49-F238E27FC236}">
                <a16:creationId xmlns:a16="http://schemas.microsoft.com/office/drawing/2014/main" id="{3CE1D023-1291-13B0-543C-E2EA9867EF95}"/>
              </a:ext>
            </a:extLst>
          </p:cNvPr>
          <p:cNvSpPr>
            <a:spLocks noGrp="1"/>
          </p:cNvSpPr>
          <p:nvPr>
            <p:ph type="ftr" sz="quarter" idx="11"/>
          </p:nvPr>
        </p:nvSpPr>
        <p:spPr/>
        <p:txBody>
          <a:bodyPr/>
          <a:lstStyle/>
          <a:p>
            <a:r>
              <a:rPr lang="en-NZ"/>
              <a:t>U3A Timaru -15 July 2024</a:t>
            </a:r>
          </a:p>
        </p:txBody>
      </p:sp>
    </p:spTree>
    <p:extLst>
      <p:ext uri="{BB962C8B-B14F-4D97-AF65-F5344CB8AC3E}">
        <p14:creationId xmlns:p14="http://schemas.microsoft.com/office/powerpoint/2010/main" val="29020594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71B9F6C-559A-4FF0-DDE7-3E3E90F806EA}"/>
              </a:ext>
            </a:extLst>
          </p:cNvPr>
          <p:cNvSpPr>
            <a:spLocks noGrp="1"/>
          </p:cNvSpPr>
          <p:nvPr>
            <p:ph type="ftr" sz="quarter" idx="11"/>
          </p:nvPr>
        </p:nvSpPr>
        <p:spPr/>
        <p:txBody>
          <a:bodyPr/>
          <a:lstStyle/>
          <a:p>
            <a:r>
              <a:rPr lang="en-NZ"/>
              <a:t>U3A Timaru -15 July 2024</a:t>
            </a:r>
            <a:endParaRPr lang="en-GB"/>
          </a:p>
        </p:txBody>
      </p:sp>
      <p:sp>
        <p:nvSpPr>
          <p:cNvPr id="4" name="TextBox 3">
            <a:extLst>
              <a:ext uri="{FF2B5EF4-FFF2-40B4-BE49-F238E27FC236}">
                <a16:creationId xmlns:a16="http://schemas.microsoft.com/office/drawing/2014/main" id="{EB7B4924-08C3-1BFF-E5B2-5599902933F3}"/>
              </a:ext>
            </a:extLst>
          </p:cNvPr>
          <p:cNvSpPr txBox="1"/>
          <p:nvPr/>
        </p:nvSpPr>
        <p:spPr>
          <a:xfrm>
            <a:off x="1199456" y="380567"/>
            <a:ext cx="7881250" cy="1200329"/>
          </a:xfrm>
          <a:prstGeom prst="rect">
            <a:avLst/>
          </a:prstGeom>
          <a:noFill/>
        </p:spPr>
        <p:txBody>
          <a:bodyPr wrap="square" rtlCol="0">
            <a:spAutoFit/>
          </a:bodyPr>
          <a:lstStyle/>
          <a:p>
            <a:r>
              <a:rPr lang="en-NZ" sz="3600" b="1" dirty="0">
                <a:latin typeface="Arial" panose="020B0604020202020204" pitchFamily="34" charset="0"/>
                <a:cs typeface="Arial" panose="020B0604020202020204" pitchFamily="34" charset="0"/>
              </a:rPr>
              <a:t>First overwintering in the Antarctic – </a:t>
            </a:r>
            <a:r>
              <a:rPr lang="en-NZ" sz="3600" b="1" i="1" dirty="0" err="1">
                <a:latin typeface="Arial" panose="020B0604020202020204" pitchFamily="34" charset="0"/>
                <a:cs typeface="Arial" panose="020B0604020202020204" pitchFamily="34" charset="0"/>
              </a:rPr>
              <a:t>Belgica</a:t>
            </a:r>
            <a:r>
              <a:rPr lang="en-NZ" sz="3600" b="1" dirty="0">
                <a:latin typeface="Arial" panose="020B0604020202020204" pitchFamily="34" charset="0"/>
                <a:cs typeface="Arial" panose="020B0604020202020204" pitchFamily="34" charset="0"/>
              </a:rPr>
              <a:t> Expedition 1897–1899</a:t>
            </a:r>
          </a:p>
        </p:txBody>
      </p:sp>
      <p:pic>
        <p:nvPicPr>
          <p:cNvPr id="6" name="Picture 5">
            <a:extLst>
              <a:ext uri="{FF2B5EF4-FFF2-40B4-BE49-F238E27FC236}">
                <a16:creationId xmlns:a16="http://schemas.microsoft.com/office/drawing/2014/main" id="{D0050827-1C56-CAC2-0711-2AEBD09722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79003" y="170139"/>
            <a:ext cx="2517329" cy="29438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descr="A person with a mustache">
            <a:extLst>
              <a:ext uri="{FF2B5EF4-FFF2-40B4-BE49-F238E27FC236}">
                <a16:creationId xmlns:a16="http://schemas.microsoft.com/office/drawing/2014/main" id="{97B7A41B-EEAB-946E-0082-97707F8A29A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5887" r="27429" b="3350"/>
          <a:stretch/>
        </p:blipFill>
        <p:spPr>
          <a:xfrm>
            <a:off x="9812780" y="3446391"/>
            <a:ext cx="2030016" cy="2369299"/>
          </a:xfrm>
          <a:prstGeom prst="rect">
            <a:avLst/>
          </a:prstGeom>
          <a:ln w="88900" cap="sq" cmpd="thickThin">
            <a:solidFill>
              <a:srgbClr val="000000"/>
            </a:solidFill>
            <a:prstDash val="solid"/>
            <a:miter lim="800000"/>
          </a:ln>
          <a:effectLst>
            <a:innerShdw blurRad="76200">
              <a:srgbClr val="000000"/>
            </a:innerShdw>
          </a:effectLst>
        </p:spPr>
      </p:pic>
      <p:sp>
        <p:nvSpPr>
          <p:cNvPr id="10" name="TextBox 9">
            <a:extLst>
              <a:ext uri="{FF2B5EF4-FFF2-40B4-BE49-F238E27FC236}">
                <a16:creationId xmlns:a16="http://schemas.microsoft.com/office/drawing/2014/main" id="{B2D0735E-A182-25D6-398C-1852963A07EA}"/>
              </a:ext>
            </a:extLst>
          </p:cNvPr>
          <p:cNvSpPr txBox="1"/>
          <p:nvPr/>
        </p:nvSpPr>
        <p:spPr>
          <a:xfrm>
            <a:off x="9758520" y="5540743"/>
            <a:ext cx="2138536" cy="338554"/>
          </a:xfrm>
          <a:prstGeom prst="rect">
            <a:avLst/>
          </a:prstGeom>
          <a:noFill/>
        </p:spPr>
        <p:txBody>
          <a:bodyPr wrap="square">
            <a:spAutoFit/>
          </a:bodyPr>
          <a:lstStyle/>
          <a:p>
            <a:r>
              <a:rPr lang="en-NZ" sz="800" dirty="0">
                <a:solidFill>
                  <a:schemeClr val="bg1">
                    <a:lumMod val="50000"/>
                  </a:schemeClr>
                </a:solidFill>
                <a:latin typeface="Arial" panose="020B0604020202020204" pitchFamily="34" charset="0"/>
                <a:cs typeface="Arial" panose="020B0604020202020204" pitchFamily="34" charset="0"/>
              </a:rPr>
              <a:t>https://topfacts.org/15-facts-about-roald-amundsen/</a:t>
            </a:r>
          </a:p>
        </p:txBody>
      </p:sp>
      <p:sp>
        <p:nvSpPr>
          <p:cNvPr id="11" name="TextBox 10">
            <a:extLst>
              <a:ext uri="{FF2B5EF4-FFF2-40B4-BE49-F238E27FC236}">
                <a16:creationId xmlns:a16="http://schemas.microsoft.com/office/drawing/2014/main" id="{0D9C1076-DF4F-AB4E-3792-411A6ED165F7}"/>
              </a:ext>
            </a:extLst>
          </p:cNvPr>
          <p:cNvSpPr txBox="1"/>
          <p:nvPr/>
        </p:nvSpPr>
        <p:spPr>
          <a:xfrm>
            <a:off x="9668400" y="5879297"/>
            <a:ext cx="2138536" cy="646331"/>
          </a:xfrm>
          <a:prstGeom prst="rect">
            <a:avLst/>
          </a:prstGeom>
          <a:noFill/>
        </p:spPr>
        <p:txBody>
          <a:bodyPr wrap="square" rtlCol="0">
            <a:spAutoFit/>
          </a:bodyPr>
          <a:lstStyle/>
          <a:p>
            <a:pPr algn="ctr"/>
            <a:r>
              <a:rPr lang="en-NZ" b="1" dirty="0">
                <a:latin typeface="Arial" panose="020B0604020202020204" pitchFamily="34" charset="0"/>
                <a:cs typeface="Arial" panose="020B0604020202020204" pitchFamily="34" charset="0"/>
              </a:rPr>
              <a:t>Roald Amundsen</a:t>
            </a:r>
          </a:p>
          <a:p>
            <a:pPr algn="ctr"/>
            <a:r>
              <a:rPr lang="en-NZ" b="1" dirty="0">
                <a:latin typeface="Arial" panose="020B0604020202020204" pitchFamily="34" charset="0"/>
                <a:cs typeface="Arial" panose="020B0604020202020204" pitchFamily="34" charset="0"/>
              </a:rPr>
              <a:t>1872–1928</a:t>
            </a:r>
          </a:p>
        </p:txBody>
      </p:sp>
      <p:pic>
        <p:nvPicPr>
          <p:cNvPr id="15" name="Picture 14" descr="A person with a beard&#10;&#10;Description automatically generated with medium confidence">
            <a:extLst>
              <a:ext uri="{FF2B5EF4-FFF2-40B4-BE49-F238E27FC236}">
                <a16:creationId xmlns:a16="http://schemas.microsoft.com/office/drawing/2014/main" id="{0A4571B0-7D70-104B-88E4-8E6C24004A8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07368" y="1642056"/>
            <a:ext cx="2220352" cy="2291000"/>
          </a:xfrm>
          <a:prstGeom prst="rect">
            <a:avLst/>
          </a:prstGeom>
          <a:ln w="88900" cap="sq" cmpd="thickThin">
            <a:solidFill>
              <a:srgbClr val="000000"/>
            </a:solidFill>
            <a:prstDash val="solid"/>
            <a:miter lim="800000"/>
          </a:ln>
          <a:effectLst>
            <a:innerShdw blurRad="76200">
              <a:srgbClr val="000000"/>
            </a:innerShdw>
          </a:effectLst>
        </p:spPr>
      </p:pic>
      <p:sp>
        <p:nvSpPr>
          <p:cNvPr id="16" name="TextBox 15">
            <a:extLst>
              <a:ext uri="{FF2B5EF4-FFF2-40B4-BE49-F238E27FC236}">
                <a16:creationId xmlns:a16="http://schemas.microsoft.com/office/drawing/2014/main" id="{771756D0-B1EB-5927-ED3B-894F89D840C1}"/>
              </a:ext>
            </a:extLst>
          </p:cNvPr>
          <p:cNvSpPr txBox="1"/>
          <p:nvPr/>
        </p:nvSpPr>
        <p:spPr>
          <a:xfrm>
            <a:off x="188406" y="4113023"/>
            <a:ext cx="2803864" cy="923330"/>
          </a:xfrm>
          <a:prstGeom prst="rect">
            <a:avLst/>
          </a:prstGeom>
          <a:noFill/>
        </p:spPr>
        <p:txBody>
          <a:bodyPr wrap="square" rtlCol="0">
            <a:spAutoFit/>
          </a:bodyPr>
          <a:lstStyle/>
          <a:p>
            <a:pPr algn="ctr"/>
            <a:r>
              <a:rPr lang="en-NZ" b="1" dirty="0">
                <a:latin typeface="Arial" panose="020B0604020202020204" pitchFamily="34" charset="0"/>
                <a:cs typeface="Arial" panose="020B0604020202020204" pitchFamily="34" charset="0"/>
              </a:rPr>
              <a:t>Adrien Victor Joseph de </a:t>
            </a:r>
            <a:r>
              <a:rPr lang="en-NZ" b="1" dirty="0" err="1">
                <a:latin typeface="Arial" panose="020B0604020202020204" pitchFamily="34" charset="0"/>
                <a:cs typeface="Arial" panose="020B0604020202020204" pitchFamily="34" charset="0"/>
              </a:rPr>
              <a:t>Gerlache</a:t>
            </a:r>
            <a:r>
              <a:rPr lang="en-NZ" b="1" dirty="0">
                <a:latin typeface="Arial" panose="020B0604020202020204" pitchFamily="34" charset="0"/>
                <a:cs typeface="Arial" panose="020B0604020202020204" pitchFamily="34" charset="0"/>
              </a:rPr>
              <a:t> de Gomery</a:t>
            </a:r>
          </a:p>
          <a:p>
            <a:pPr algn="ctr"/>
            <a:r>
              <a:rPr lang="en-NZ" b="1" dirty="0">
                <a:latin typeface="Arial" panose="020B0604020202020204" pitchFamily="34" charset="0"/>
                <a:cs typeface="Arial" panose="020B0604020202020204" pitchFamily="34" charset="0"/>
              </a:rPr>
              <a:t>1866–1934</a:t>
            </a:r>
          </a:p>
        </p:txBody>
      </p:sp>
      <p:sp>
        <p:nvSpPr>
          <p:cNvPr id="18" name="TextBox 17">
            <a:extLst>
              <a:ext uri="{FF2B5EF4-FFF2-40B4-BE49-F238E27FC236}">
                <a16:creationId xmlns:a16="http://schemas.microsoft.com/office/drawing/2014/main" id="{ABF2E5DF-F5B5-2ADF-61DE-71675CC96DC9}"/>
              </a:ext>
            </a:extLst>
          </p:cNvPr>
          <p:cNvSpPr txBox="1"/>
          <p:nvPr/>
        </p:nvSpPr>
        <p:spPr>
          <a:xfrm>
            <a:off x="462164" y="3557733"/>
            <a:ext cx="1400797" cy="338554"/>
          </a:xfrm>
          <a:prstGeom prst="rect">
            <a:avLst/>
          </a:prstGeom>
          <a:noFill/>
        </p:spPr>
        <p:txBody>
          <a:bodyPr wrap="square">
            <a:spAutoFit/>
          </a:bodyPr>
          <a:lstStyle/>
          <a:p>
            <a:r>
              <a:rPr lang="en-NZ" sz="800" dirty="0">
                <a:solidFill>
                  <a:schemeClr val="bg1">
                    <a:lumMod val="50000"/>
                  </a:schemeClr>
                </a:solidFill>
                <a:latin typeface="Arial" panose="020B0604020202020204" pitchFamily="34" charset="0"/>
                <a:cs typeface="Arial" panose="020B0604020202020204" pitchFamily="34" charset="0"/>
              </a:rPr>
              <a:t>https://en.wikipedia.org/wiki/Adrien_de_Gerlache</a:t>
            </a:r>
          </a:p>
        </p:txBody>
      </p:sp>
      <p:pic>
        <p:nvPicPr>
          <p:cNvPr id="20" name="Picture 19" descr="Diagram&#10;&#10;Description automatically generated">
            <a:extLst>
              <a:ext uri="{FF2B5EF4-FFF2-40B4-BE49-F238E27FC236}">
                <a16:creationId xmlns:a16="http://schemas.microsoft.com/office/drawing/2014/main" id="{CF0E0B31-4A80-2C36-CD2C-DC2F8DA7B08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7073" t="2689" r="2858" b="2364"/>
          <a:stretch/>
        </p:blipFill>
        <p:spPr>
          <a:xfrm>
            <a:off x="3420060" y="1602625"/>
            <a:ext cx="4851255" cy="3303612"/>
          </a:xfrm>
          <a:prstGeom prst="rect">
            <a:avLst/>
          </a:prstGeom>
          <a:ln>
            <a:noFill/>
          </a:ln>
          <a:effectLst>
            <a:outerShdw blurRad="292100" dist="139700" dir="2700000" algn="tl" rotWithShape="0">
              <a:srgbClr val="333333">
                <a:alpha val="65000"/>
              </a:srgbClr>
            </a:outerShdw>
          </a:effectLst>
        </p:spPr>
      </p:pic>
      <p:pic>
        <p:nvPicPr>
          <p:cNvPr id="22" name="Picture 21" descr="Chart, radar chart">
            <a:extLst>
              <a:ext uri="{FF2B5EF4-FFF2-40B4-BE49-F238E27FC236}">
                <a16:creationId xmlns:a16="http://schemas.microsoft.com/office/drawing/2014/main" id="{B6AFEFC2-C16F-2F39-3984-D374E237D15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10412" y="4574688"/>
            <a:ext cx="2146788" cy="2146788"/>
          </a:xfrm>
          <a:prstGeom prst="ellipse">
            <a:avLst/>
          </a:prstGeom>
          <a:ln>
            <a:noFill/>
          </a:ln>
          <a:effectLst>
            <a:softEdge rad="112500"/>
          </a:effectLst>
        </p:spPr>
      </p:pic>
      <p:cxnSp>
        <p:nvCxnSpPr>
          <p:cNvPr id="24" name="Straight Arrow Connector 23">
            <a:extLst>
              <a:ext uri="{FF2B5EF4-FFF2-40B4-BE49-F238E27FC236}">
                <a16:creationId xmlns:a16="http://schemas.microsoft.com/office/drawing/2014/main" id="{BBBBEACE-CC0E-E3FF-364A-B38ABC0B31F3}"/>
              </a:ext>
            </a:extLst>
          </p:cNvPr>
          <p:cNvCxnSpPr>
            <a:cxnSpLocks/>
          </p:cNvCxnSpPr>
          <p:nvPr/>
        </p:nvCxnSpPr>
        <p:spPr>
          <a:xfrm>
            <a:off x="5140081" y="3848366"/>
            <a:ext cx="1995674" cy="1402052"/>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29" name="TextBox 28">
            <a:extLst>
              <a:ext uri="{FF2B5EF4-FFF2-40B4-BE49-F238E27FC236}">
                <a16:creationId xmlns:a16="http://schemas.microsoft.com/office/drawing/2014/main" id="{4FA2B053-7325-BD9A-1957-269CA8B32DF8}"/>
              </a:ext>
            </a:extLst>
          </p:cNvPr>
          <p:cNvSpPr txBox="1"/>
          <p:nvPr/>
        </p:nvSpPr>
        <p:spPr>
          <a:xfrm>
            <a:off x="3420060" y="4871526"/>
            <a:ext cx="3035979" cy="461665"/>
          </a:xfrm>
          <a:prstGeom prst="rect">
            <a:avLst/>
          </a:prstGeom>
          <a:noFill/>
        </p:spPr>
        <p:txBody>
          <a:bodyPr wrap="square">
            <a:spAutoFit/>
          </a:bodyPr>
          <a:lstStyle/>
          <a:p>
            <a:r>
              <a:rPr lang="en-NZ" sz="800" dirty="0">
                <a:solidFill>
                  <a:schemeClr val="bg1">
                    <a:lumMod val="50000"/>
                  </a:schemeClr>
                </a:solidFill>
                <a:latin typeface="Arial" panose="020B0604020202020204" pitchFamily="34" charset="0"/>
                <a:cs typeface="Arial" panose="020B0604020202020204" pitchFamily="34" charset="0"/>
              </a:rPr>
              <a:t>https://www.antipodean.com/pages/books/24255/henryk-arctowski-antarctic/antarctic-voyage-of-the-belgica-during-the-years-1897-1898-and-1899?soldItem=true</a:t>
            </a:r>
          </a:p>
        </p:txBody>
      </p:sp>
      <p:sp>
        <p:nvSpPr>
          <p:cNvPr id="5" name="TextBox 4">
            <a:extLst>
              <a:ext uri="{FF2B5EF4-FFF2-40B4-BE49-F238E27FC236}">
                <a16:creationId xmlns:a16="http://schemas.microsoft.com/office/drawing/2014/main" id="{EB8D78A4-8306-4C64-DF94-A7AD5D323F40}"/>
              </a:ext>
            </a:extLst>
          </p:cNvPr>
          <p:cNvSpPr txBox="1"/>
          <p:nvPr/>
        </p:nvSpPr>
        <p:spPr>
          <a:xfrm>
            <a:off x="290200" y="5237872"/>
            <a:ext cx="4392488" cy="1323439"/>
          </a:xfrm>
          <a:prstGeom prst="rect">
            <a:avLst/>
          </a:prstGeom>
          <a:noFill/>
          <a:ln>
            <a:solidFill>
              <a:schemeClr val="accent2">
                <a:lumMod val="75000"/>
              </a:schemeClr>
            </a:solidFill>
          </a:ln>
        </p:spPr>
        <p:txBody>
          <a:bodyPr wrap="square" rtlCol="0">
            <a:spAutoFit/>
          </a:bodyPr>
          <a:lstStyle/>
          <a:p>
            <a:r>
              <a:rPr lang="en-NZ" dirty="0">
                <a:latin typeface="Arial" panose="020B0604020202020204" pitchFamily="34" charset="0"/>
                <a:cs typeface="Arial" panose="020B0604020202020204" pitchFamily="34" charset="0"/>
              </a:rPr>
              <a:t>Literature:</a:t>
            </a:r>
            <a:r>
              <a:rPr lang="en-NZ" sz="4400" dirty="0">
                <a:solidFill>
                  <a:schemeClr val="accent6">
                    <a:lumMod val="50000"/>
                  </a:schemeClr>
                </a:solidFill>
                <a:latin typeface="Arial" panose="020B0604020202020204" pitchFamily="34" charset="0"/>
                <a:cs typeface="Arial" panose="020B0604020202020204" pitchFamily="34" charset="0"/>
              </a:rPr>
              <a:t> </a:t>
            </a:r>
            <a:r>
              <a:rPr lang="en-NZ" sz="4400" dirty="0">
                <a:solidFill>
                  <a:schemeClr val="accent6">
                    <a:lumMod val="50000"/>
                  </a:schemeClr>
                </a:solidFill>
                <a:latin typeface="Arial" panose="020B0604020202020204" pitchFamily="34" charset="0"/>
                <a:cs typeface="Arial" panose="020B0604020202020204" pitchFamily="34" charset="0"/>
                <a:sym typeface="Wingdings" panose="05000000000000000000" pitchFamily="2" charset="2"/>
              </a:rPr>
              <a:t></a:t>
            </a:r>
            <a:endParaRPr lang="en-NZ" sz="4400" dirty="0">
              <a:solidFill>
                <a:schemeClr val="accent6">
                  <a:lumMod val="50000"/>
                </a:schemeClr>
              </a:solidFill>
              <a:latin typeface="Arial" panose="020B0604020202020204" pitchFamily="34" charset="0"/>
              <a:cs typeface="Arial" panose="020B0604020202020204" pitchFamily="34" charset="0"/>
            </a:endParaRPr>
          </a:p>
          <a:p>
            <a:r>
              <a:rPr lang="en-NZ" dirty="0" err="1">
                <a:latin typeface="Arial" panose="020B0604020202020204" pitchFamily="34" charset="0"/>
                <a:cs typeface="Arial" panose="020B0604020202020204" pitchFamily="34" charset="0"/>
              </a:rPr>
              <a:t>Sancton</a:t>
            </a:r>
            <a:r>
              <a:rPr lang="en-NZ" dirty="0">
                <a:latin typeface="Arial" panose="020B0604020202020204" pitchFamily="34" charset="0"/>
                <a:cs typeface="Arial" panose="020B0604020202020204" pitchFamily="34" charset="0"/>
              </a:rPr>
              <a:t>, J. (2021) The madhouse at the end of the world. ISBN:9780753553466</a:t>
            </a:r>
          </a:p>
        </p:txBody>
      </p:sp>
    </p:spTree>
    <p:extLst>
      <p:ext uri="{BB962C8B-B14F-4D97-AF65-F5344CB8AC3E}">
        <p14:creationId xmlns:p14="http://schemas.microsoft.com/office/powerpoint/2010/main" val="20158771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72DEADD-59E5-C43A-699B-4E52EF58E827}"/>
              </a:ext>
            </a:extLst>
          </p:cNvPr>
          <p:cNvSpPr>
            <a:spLocks noGrp="1"/>
          </p:cNvSpPr>
          <p:nvPr>
            <p:ph type="ftr" sz="quarter" idx="11"/>
          </p:nvPr>
        </p:nvSpPr>
        <p:spPr>
          <a:xfrm>
            <a:off x="771848" y="6099977"/>
            <a:ext cx="3860800" cy="365125"/>
          </a:xfrm>
        </p:spPr>
        <p:txBody>
          <a:bodyPr/>
          <a:lstStyle/>
          <a:p>
            <a:r>
              <a:rPr lang="en-NZ"/>
              <a:t>U3A Timaru -15 July 2024</a:t>
            </a:r>
            <a:endParaRPr lang="en-GB" dirty="0"/>
          </a:p>
        </p:txBody>
      </p:sp>
      <p:pic>
        <p:nvPicPr>
          <p:cNvPr id="5" name="Picture 4" descr="A person with a beard&#10;&#10;Description automatically generated with low confidence">
            <a:extLst>
              <a:ext uri="{FF2B5EF4-FFF2-40B4-BE49-F238E27FC236}">
                <a16:creationId xmlns:a16="http://schemas.microsoft.com/office/drawing/2014/main" id="{C4047B13-BC24-E21D-37A0-6E24B60B858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3106" y="321839"/>
            <a:ext cx="2095500" cy="3381375"/>
          </a:xfrm>
          <a:prstGeom prst="rect">
            <a:avLst/>
          </a:prstGeom>
          <a:ln w="88900" cap="sq" cmpd="thickThin">
            <a:solidFill>
              <a:srgbClr val="000000"/>
            </a:solidFill>
            <a:prstDash val="solid"/>
            <a:miter lim="800000"/>
          </a:ln>
          <a:effectLst>
            <a:innerShdw blurRad="76200">
              <a:srgbClr val="000000"/>
            </a:innerShdw>
          </a:effectLst>
        </p:spPr>
      </p:pic>
      <p:sp>
        <p:nvSpPr>
          <p:cNvPr id="6" name="TextBox 5">
            <a:extLst>
              <a:ext uri="{FF2B5EF4-FFF2-40B4-BE49-F238E27FC236}">
                <a16:creationId xmlns:a16="http://schemas.microsoft.com/office/drawing/2014/main" id="{3D46F9AF-D523-193E-65C8-565133B4AEE8}"/>
              </a:ext>
            </a:extLst>
          </p:cNvPr>
          <p:cNvSpPr txBox="1"/>
          <p:nvPr/>
        </p:nvSpPr>
        <p:spPr>
          <a:xfrm>
            <a:off x="299586" y="3786039"/>
            <a:ext cx="3492158" cy="646331"/>
          </a:xfrm>
          <a:prstGeom prst="rect">
            <a:avLst/>
          </a:prstGeom>
          <a:noFill/>
        </p:spPr>
        <p:txBody>
          <a:bodyPr wrap="square" rtlCol="0">
            <a:spAutoFit/>
          </a:bodyPr>
          <a:lstStyle/>
          <a:p>
            <a:pPr algn="ctr"/>
            <a:r>
              <a:rPr lang="en-NZ" b="1" dirty="0">
                <a:latin typeface="Arial" panose="020B0604020202020204" pitchFamily="34" charset="0"/>
                <a:cs typeface="Arial" panose="020B0604020202020204" pitchFamily="34" charset="0"/>
              </a:rPr>
              <a:t>Antoni </a:t>
            </a:r>
            <a:r>
              <a:rPr lang="en-NZ" b="1" dirty="0" err="1">
                <a:latin typeface="Arial" panose="020B0604020202020204" pitchFamily="34" charset="0"/>
                <a:cs typeface="Arial" panose="020B0604020202020204" pitchFamily="34" charset="0"/>
              </a:rPr>
              <a:t>Bolesław</a:t>
            </a:r>
            <a:r>
              <a:rPr lang="en-NZ" b="1" dirty="0">
                <a:latin typeface="Arial" panose="020B0604020202020204" pitchFamily="34" charset="0"/>
                <a:cs typeface="Arial" panose="020B0604020202020204" pitchFamily="34" charset="0"/>
              </a:rPr>
              <a:t> Dobrowolski</a:t>
            </a:r>
          </a:p>
          <a:p>
            <a:pPr algn="ctr"/>
            <a:r>
              <a:rPr lang="en-NZ" b="1" dirty="0">
                <a:latin typeface="Arial" panose="020B0604020202020204" pitchFamily="34" charset="0"/>
                <a:cs typeface="Arial" panose="020B0604020202020204" pitchFamily="34" charset="0"/>
              </a:rPr>
              <a:t>1872 – 1954 </a:t>
            </a:r>
          </a:p>
        </p:txBody>
      </p:sp>
      <p:sp>
        <p:nvSpPr>
          <p:cNvPr id="7" name="TextBox 6">
            <a:extLst>
              <a:ext uri="{FF2B5EF4-FFF2-40B4-BE49-F238E27FC236}">
                <a16:creationId xmlns:a16="http://schemas.microsoft.com/office/drawing/2014/main" id="{EFCA090A-21DA-99A4-8365-6E486565B3ED}"/>
              </a:ext>
            </a:extLst>
          </p:cNvPr>
          <p:cNvSpPr txBox="1"/>
          <p:nvPr/>
        </p:nvSpPr>
        <p:spPr>
          <a:xfrm>
            <a:off x="3742574" y="356464"/>
            <a:ext cx="5472608" cy="707886"/>
          </a:xfrm>
          <a:prstGeom prst="rect">
            <a:avLst/>
          </a:prstGeom>
          <a:noFill/>
        </p:spPr>
        <p:txBody>
          <a:bodyPr wrap="square" rtlCol="0">
            <a:spAutoFit/>
          </a:bodyPr>
          <a:lstStyle/>
          <a:p>
            <a:r>
              <a:rPr lang="en-NZ" sz="4000" b="1" dirty="0">
                <a:latin typeface="Arial" panose="020B0604020202020204" pitchFamily="34" charset="0"/>
                <a:cs typeface="Arial" panose="020B0604020202020204" pitchFamily="34" charset="0"/>
              </a:rPr>
              <a:t>The term </a:t>
            </a:r>
            <a:r>
              <a:rPr lang="en-NZ" sz="4000" b="1" dirty="0">
                <a:solidFill>
                  <a:srgbClr val="00B0F0"/>
                </a:solidFill>
                <a:latin typeface="Arial" panose="020B0604020202020204" pitchFamily="34" charset="0"/>
                <a:cs typeface="Arial" panose="020B0604020202020204" pitchFamily="34" charset="0"/>
              </a:rPr>
              <a:t>cryosphere</a:t>
            </a:r>
          </a:p>
        </p:txBody>
      </p:sp>
      <p:sp>
        <p:nvSpPr>
          <p:cNvPr id="8" name="TextBox 7">
            <a:extLst>
              <a:ext uri="{FF2B5EF4-FFF2-40B4-BE49-F238E27FC236}">
                <a16:creationId xmlns:a16="http://schemas.microsoft.com/office/drawing/2014/main" id="{93D56C86-B44C-3993-7CBF-B60E6C976264}"/>
              </a:ext>
            </a:extLst>
          </p:cNvPr>
          <p:cNvSpPr txBox="1"/>
          <p:nvPr/>
        </p:nvSpPr>
        <p:spPr>
          <a:xfrm>
            <a:off x="3708472" y="1104756"/>
            <a:ext cx="8183942" cy="3785652"/>
          </a:xfrm>
          <a:prstGeom prst="rect">
            <a:avLst/>
          </a:prstGeom>
          <a:noFill/>
        </p:spPr>
        <p:txBody>
          <a:bodyPr wrap="square" rtlCol="0">
            <a:spAutoFit/>
          </a:bodyPr>
          <a:lstStyle/>
          <a:p>
            <a:pPr marL="342900" indent="-342900">
              <a:buFont typeface="Arial" panose="020B0604020202020204" pitchFamily="34" charset="0"/>
              <a:buChar char="•"/>
            </a:pPr>
            <a:r>
              <a:rPr lang="en-NZ" sz="2000" dirty="0">
                <a:latin typeface="Arial" panose="020B0604020202020204" pitchFamily="34" charset="0"/>
                <a:cs typeface="Arial" panose="020B0604020202020204" pitchFamily="34" charset="0"/>
              </a:rPr>
              <a:t>Hardship in his youth in the Russian occupied part of Poland – took on work with 12 years to pay for his education</a:t>
            </a:r>
          </a:p>
          <a:p>
            <a:pPr marL="342900" indent="-342900">
              <a:buFont typeface="Arial" panose="020B0604020202020204" pitchFamily="34" charset="0"/>
              <a:buChar char="•"/>
            </a:pPr>
            <a:r>
              <a:rPr lang="en-NZ" sz="2000" dirty="0">
                <a:latin typeface="Arial" panose="020B0604020202020204" pitchFamily="34" charset="0"/>
                <a:cs typeface="Arial" panose="020B0604020202020204" pitchFamily="34" charset="0"/>
              </a:rPr>
              <a:t>Sailor on the </a:t>
            </a:r>
            <a:r>
              <a:rPr lang="en-NZ" sz="2000" i="1" dirty="0" err="1">
                <a:latin typeface="Arial" panose="020B0604020202020204" pitchFamily="34" charset="0"/>
                <a:cs typeface="Arial" panose="020B0604020202020204" pitchFamily="34" charset="0"/>
              </a:rPr>
              <a:t>Belgica</a:t>
            </a:r>
            <a:r>
              <a:rPr lang="en-NZ" sz="2000" i="1" dirty="0">
                <a:latin typeface="Arial" panose="020B0604020202020204" pitchFamily="34" charset="0"/>
                <a:cs typeface="Arial" panose="020B0604020202020204" pitchFamily="34" charset="0"/>
              </a:rPr>
              <a:t> </a:t>
            </a:r>
            <a:r>
              <a:rPr lang="en-NZ" sz="2000" dirty="0">
                <a:latin typeface="Arial" panose="020B0604020202020204" pitchFamily="34" charset="0"/>
                <a:cs typeface="Arial" panose="020B0604020202020204" pitchFamily="34" charset="0"/>
              </a:rPr>
              <a:t>and during journey assigned to the science staff (meteorologist </a:t>
            </a:r>
            <a:r>
              <a:rPr lang="en-NZ" sz="2000" b="1" dirty="0">
                <a:latin typeface="Arial" panose="020B0604020202020204" pitchFamily="34" charset="0"/>
                <a:cs typeface="Arial" panose="020B0604020202020204" pitchFamily="34" charset="0"/>
              </a:rPr>
              <a:t>Henryk </a:t>
            </a:r>
            <a:r>
              <a:rPr lang="en-NZ" sz="2000" b="1" dirty="0" err="1">
                <a:latin typeface="Arial" panose="020B0604020202020204" pitchFamily="34" charset="0"/>
                <a:cs typeface="Arial" panose="020B0604020202020204" pitchFamily="34" charset="0"/>
              </a:rPr>
              <a:t>Arctowski</a:t>
            </a:r>
            <a:r>
              <a:rPr lang="en-NZ" sz="2000" dirty="0">
                <a:latin typeface="Arial" panose="020B0604020202020204" pitchFamily="34" charset="0"/>
                <a:cs typeface="Arial" panose="020B0604020202020204" pitchFamily="34" charset="0"/>
              </a:rPr>
              <a:t>)</a:t>
            </a:r>
            <a:endParaRPr lang="en-NZ" sz="2000" i="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NZ" sz="2000" dirty="0">
                <a:latin typeface="Arial" panose="020B0604020202020204" pitchFamily="34" charset="0"/>
                <a:cs typeface="Arial" panose="020B0604020202020204" pitchFamily="34" charset="0"/>
              </a:rPr>
              <a:t>Continued studies after expedition and worked as teacher and scientist</a:t>
            </a:r>
          </a:p>
          <a:p>
            <a:pPr marL="342900" indent="-342900">
              <a:buFont typeface="Arial" panose="020B0604020202020204" pitchFamily="34" charset="0"/>
              <a:buChar char="•"/>
            </a:pPr>
            <a:r>
              <a:rPr lang="en-NZ" sz="2000" i="1" dirty="0">
                <a:latin typeface="Arial" panose="020B0604020202020204" pitchFamily="34" charset="0"/>
                <a:cs typeface="Arial" panose="020B0604020202020204" pitchFamily="34" charset="0"/>
              </a:rPr>
              <a:t>Natural history of ice</a:t>
            </a:r>
            <a:r>
              <a:rPr lang="en-NZ" sz="2000" dirty="0">
                <a:latin typeface="Arial" panose="020B0604020202020204" pitchFamily="34" charset="0"/>
                <a:cs typeface="Arial" panose="020B0604020202020204" pitchFamily="34" charset="0"/>
              </a:rPr>
              <a:t>, 1923; </a:t>
            </a:r>
            <a:r>
              <a:rPr lang="en-NZ" sz="2000" dirty="0" err="1">
                <a:latin typeface="Arial" panose="020B0604020202020204" pitchFamily="34" charset="0"/>
                <a:cs typeface="Arial" panose="020B0604020202020204" pitchFamily="34" charset="0"/>
              </a:rPr>
              <a:t>cryology</a:t>
            </a:r>
            <a:r>
              <a:rPr lang="en-NZ" sz="2000" dirty="0">
                <a:latin typeface="Arial" panose="020B0604020202020204" pitchFamily="34" charset="0"/>
                <a:cs typeface="Arial" panose="020B0604020202020204" pitchFamily="34" charset="0"/>
              </a:rPr>
              <a:t>/cryosphere first time used as term</a:t>
            </a:r>
          </a:p>
          <a:p>
            <a:pPr marL="342900" indent="-342900">
              <a:buFont typeface="Arial" panose="020B0604020202020204" pitchFamily="34" charset="0"/>
              <a:buChar char="•"/>
            </a:pPr>
            <a:r>
              <a:rPr lang="en-NZ" sz="2000" dirty="0">
                <a:latin typeface="Arial" panose="020B0604020202020204" pitchFamily="34" charset="0"/>
                <a:cs typeface="Arial" panose="020B0604020202020204" pitchFamily="34" charset="0"/>
              </a:rPr>
              <a:t>Greek: </a:t>
            </a:r>
            <a:r>
              <a:rPr lang="en-NZ" sz="2000" dirty="0" err="1">
                <a:latin typeface="Arial" panose="020B0604020202020204" pitchFamily="34" charset="0"/>
                <a:cs typeface="Arial" panose="020B0604020202020204" pitchFamily="34" charset="0"/>
              </a:rPr>
              <a:t>Krios</a:t>
            </a:r>
            <a:r>
              <a:rPr lang="en-NZ" sz="2000" dirty="0">
                <a:latin typeface="Arial" panose="020B0604020202020204" pitchFamily="34" charset="0"/>
                <a:cs typeface="Arial" panose="020B0604020202020204" pitchFamily="34" charset="0"/>
              </a:rPr>
              <a:t> = icy cold </a:t>
            </a:r>
          </a:p>
          <a:p>
            <a:pPr marL="342900" indent="-342900">
              <a:buFont typeface="Arial" panose="020B0604020202020204" pitchFamily="34" charset="0"/>
              <a:buChar char="•"/>
            </a:pPr>
            <a:endParaRPr lang="en-NZ"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NZ" sz="2000" dirty="0">
              <a:latin typeface="Arial" panose="020B0604020202020204" pitchFamily="34" charset="0"/>
              <a:cs typeface="Arial" panose="020B0604020202020204" pitchFamily="34" charset="0"/>
            </a:endParaRPr>
          </a:p>
          <a:p>
            <a:endParaRPr lang="en-NZ" sz="2000" dirty="0">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9428E939-11A7-FA45-4820-8F1211C62726}"/>
              </a:ext>
            </a:extLst>
          </p:cNvPr>
          <p:cNvGrpSpPr/>
          <p:nvPr/>
        </p:nvGrpSpPr>
        <p:grpSpPr>
          <a:xfrm>
            <a:off x="6824372" y="3499955"/>
            <a:ext cx="5068042" cy="3044801"/>
            <a:chOff x="6428679" y="3470057"/>
            <a:chExt cx="5002474" cy="2453107"/>
          </a:xfrm>
        </p:grpSpPr>
        <p:pic>
          <p:nvPicPr>
            <p:cNvPr id="10" name="Picture 9" descr="Diagram">
              <a:extLst>
                <a:ext uri="{FF2B5EF4-FFF2-40B4-BE49-F238E27FC236}">
                  <a16:creationId xmlns:a16="http://schemas.microsoft.com/office/drawing/2014/main" id="{5080CB2D-9BE4-6E88-3C54-9A1D0115F6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28679" y="3470057"/>
              <a:ext cx="5002474" cy="2446210"/>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0F0608C5-1C2D-1FE4-013D-66EB02D97CA0}"/>
                </a:ext>
              </a:extLst>
            </p:cNvPr>
            <p:cNvSpPr txBox="1"/>
            <p:nvPr/>
          </p:nvSpPr>
          <p:spPr>
            <a:xfrm>
              <a:off x="6999516" y="5707720"/>
              <a:ext cx="3860800" cy="215444"/>
            </a:xfrm>
            <a:prstGeom prst="rect">
              <a:avLst/>
            </a:prstGeom>
            <a:noFill/>
          </p:spPr>
          <p:txBody>
            <a:bodyPr wrap="square">
              <a:spAutoFit/>
            </a:bodyPr>
            <a:lstStyle/>
            <a:p>
              <a:r>
                <a:rPr lang="en-NZ" sz="800" dirty="0">
                  <a:latin typeface="Arial" panose="020B0604020202020204" pitchFamily="34" charset="0"/>
                  <a:cs typeface="Arial" panose="020B0604020202020204" pitchFamily="34" charset="0"/>
                </a:rPr>
                <a:t>https://www.news-medical.net/life-sciences/Microbiology-of-the-Cryosphere.aspx</a:t>
              </a:r>
            </a:p>
          </p:txBody>
        </p:sp>
      </p:grpSp>
      <p:sp>
        <p:nvSpPr>
          <p:cNvPr id="4" name="TextBox 3">
            <a:extLst>
              <a:ext uri="{FF2B5EF4-FFF2-40B4-BE49-F238E27FC236}">
                <a16:creationId xmlns:a16="http://schemas.microsoft.com/office/drawing/2014/main" id="{16EF21BC-19E4-3F88-D860-953E71FFD43C}"/>
              </a:ext>
            </a:extLst>
          </p:cNvPr>
          <p:cNvSpPr txBox="1"/>
          <p:nvPr/>
        </p:nvSpPr>
        <p:spPr>
          <a:xfrm>
            <a:off x="299586" y="4733998"/>
            <a:ext cx="6039092" cy="1200329"/>
          </a:xfrm>
          <a:prstGeom prst="rect">
            <a:avLst/>
          </a:prstGeom>
          <a:noFill/>
        </p:spPr>
        <p:txBody>
          <a:bodyPr wrap="square" rtlCol="0">
            <a:spAutoFit/>
          </a:bodyPr>
          <a:lstStyle/>
          <a:p>
            <a:r>
              <a:rPr lang="en-NZ" dirty="0">
                <a:latin typeface="Arial" panose="020B0604020202020204" pitchFamily="34" charset="0"/>
                <a:cs typeface="Arial" panose="020B0604020202020204" pitchFamily="34" charset="0"/>
              </a:rPr>
              <a:t>It took 50 years to accept the </a:t>
            </a:r>
            <a:r>
              <a:rPr lang="en-NZ" b="1" dirty="0">
                <a:latin typeface="Arial" panose="020B0604020202020204" pitchFamily="34" charset="0"/>
                <a:cs typeface="Arial" panose="020B0604020202020204" pitchFamily="34" charset="0"/>
              </a:rPr>
              <a:t>concept</a:t>
            </a:r>
            <a:r>
              <a:rPr lang="en-NZ" dirty="0">
                <a:latin typeface="Arial" panose="020B0604020202020204" pitchFamily="34" charset="0"/>
                <a:cs typeface="Arial" panose="020B0604020202020204" pitchFamily="34" charset="0"/>
              </a:rPr>
              <a:t> (</a:t>
            </a:r>
            <a:r>
              <a:rPr lang="en-NZ" i="1" dirty="0">
                <a:latin typeface="Arial" panose="020B0604020202020204" pitchFamily="34" charset="0"/>
                <a:cs typeface="Arial" panose="020B0604020202020204" pitchFamily="34" charset="0"/>
              </a:rPr>
              <a:t>all forms of snow and ice on land, water, and under the ground</a:t>
            </a:r>
            <a:r>
              <a:rPr lang="en-NZ" dirty="0">
                <a:latin typeface="Arial" panose="020B0604020202020204" pitchFamily="34" charset="0"/>
                <a:cs typeface="Arial" panose="020B0604020202020204" pitchFamily="34" charset="0"/>
              </a:rPr>
              <a:t>) and the term cryosphere, </a:t>
            </a:r>
            <a:r>
              <a:rPr lang="en-NZ" b="1" dirty="0">
                <a:latin typeface="Arial" panose="020B0604020202020204" pitchFamily="34" charset="0"/>
                <a:cs typeface="Arial" panose="020B0604020202020204" pitchFamily="34" charset="0"/>
              </a:rPr>
              <a:t>now used by the wider English speaking research community</a:t>
            </a:r>
            <a:r>
              <a:rPr lang="en-NZ"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586820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grayscl/>
            <a:extLst>
              <a:ext uri="{28A0092B-C50C-407E-A947-70E740481C1C}">
                <a14:useLocalDpi xmlns:a14="http://schemas.microsoft.com/office/drawing/2010/main"/>
              </a:ext>
            </a:extLst>
          </a:blip>
          <a:stretch>
            <a:fillRect/>
          </a:stretch>
        </p:blipFill>
        <p:spPr>
          <a:xfrm>
            <a:off x="451994" y="457023"/>
            <a:ext cx="2259630" cy="3145404"/>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3003739" y="457023"/>
            <a:ext cx="6001182" cy="3970318"/>
          </a:xfrm>
          <a:prstGeom prst="rect">
            <a:avLst/>
          </a:prstGeom>
          <a:noFill/>
        </p:spPr>
        <p:txBody>
          <a:bodyPr wrap="square" rtlCol="0">
            <a:spAutoFit/>
          </a:bodyPr>
          <a:lstStyle/>
          <a:p>
            <a:pPr marL="457200" indent="-457200">
              <a:buFont typeface="Arial" panose="020B0604020202020204" pitchFamily="34" charset="0"/>
              <a:buChar char="•"/>
            </a:pPr>
            <a:r>
              <a:rPr lang="en-NZ" sz="2800" dirty="0" err="1">
                <a:latin typeface="Arial" panose="020B0604020202020204" pitchFamily="34" charset="0"/>
                <a:cs typeface="Arial" panose="020B0604020202020204" pitchFamily="34" charset="0"/>
              </a:rPr>
              <a:t>Neumayer</a:t>
            </a:r>
            <a:r>
              <a:rPr lang="en-NZ" sz="2800" dirty="0">
                <a:latin typeface="Arial" panose="020B0604020202020204" pitchFamily="34" charset="0"/>
                <a:cs typeface="Arial" panose="020B0604020202020204" pitchFamily="34" charset="0"/>
              </a:rPr>
              <a:t> continued to push on the idea for an Antarctic expedition in terms of the 1</a:t>
            </a:r>
            <a:r>
              <a:rPr lang="en-NZ" sz="2800" baseline="30000" dirty="0">
                <a:latin typeface="Arial" panose="020B0604020202020204" pitchFamily="34" charset="0"/>
                <a:cs typeface="Arial" panose="020B0604020202020204" pitchFamily="34" charset="0"/>
              </a:rPr>
              <a:t>st</a:t>
            </a:r>
            <a:r>
              <a:rPr lang="en-NZ" sz="2800" dirty="0">
                <a:latin typeface="Arial" panose="020B0604020202020204" pitchFamily="34" charset="0"/>
                <a:cs typeface="Arial" panose="020B0604020202020204" pitchFamily="34" charset="0"/>
              </a:rPr>
              <a:t> IPY</a:t>
            </a:r>
          </a:p>
          <a:p>
            <a:pPr marL="457200" indent="-457200">
              <a:buFont typeface="Arial" panose="020B0604020202020204" pitchFamily="34" charset="0"/>
              <a:buChar char="•"/>
            </a:pPr>
            <a:r>
              <a:rPr lang="en-NZ" sz="2800" dirty="0">
                <a:latin typeface="Arial" panose="020B0604020202020204" pitchFamily="34" charset="0"/>
                <a:cs typeface="Arial" panose="020B0604020202020204" pitchFamily="34" charset="0"/>
              </a:rPr>
              <a:t>Geographical congresses and meetings with focus on the Antarctic were held from the 1880s on</a:t>
            </a:r>
          </a:p>
          <a:p>
            <a:pPr marL="457200" indent="-457200">
              <a:buFont typeface="Arial" panose="020B0604020202020204" pitchFamily="34" charset="0"/>
              <a:buChar char="•"/>
            </a:pPr>
            <a:r>
              <a:rPr lang="en-NZ" sz="2800" dirty="0">
                <a:latin typeface="Arial" panose="020B0604020202020204" pitchFamily="34" charset="0"/>
                <a:cs typeface="Arial" panose="020B0604020202020204" pitchFamily="34" charset="0"/>
              </a:rPr>
              <a:t>Progress was made in the late 1890s</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l="46453" t="5036" r="15697" b="39580"/>
          <a:stretch/>
        </p:blipFill>
        <p:spPr>
          <a:xfrm>
            <a:off x="9298866" y="457023"/>
            <a:ext cx="2632539" cy="2632539"/>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9148936" y="3300990"/>
            <a:ext cx="3024336" cy="1200329"/>
          </a:xfrm>
          <a:prstGeom prst="rect">
            <a:avLst/>
          </a:prstGeom>
          <a:noFill/>
        </p:spPr>
        <p:txBody>
          <a:bodyPr wrap="square" rtlCol="0">
            <a:spAutoFit/>
          </a:bodyPr>
          <a:lstStyle/>
          <a:p>
            <a:pPr algn="ctr"/>
            <a:r>
              <a:rPr lang="en-NZ" sz="2400" b="1" dirty="0">
                <a:latin typeface="Arial" panose="020B0604020202020204" pitchFamily="34" charset="0"/>
                <a:cs typeface="Arial" panose="020B0604020202020204" pitchFamily="34" charset="0"/>
              </a:rPr>
              <a:t>Sir Clements Markham</a:t>
            </a:r>
          </a:p>
          <a:p>
            <a:pPr algn="ctr"/>
            <a:r>
              <a:rPr lang="en-NZ" sz="2400" b="1" dirty="0">
                <a:latin typeface="Arial" panose="020B0604020202020204" pitchFamily="34" charset="0"/>
                <a:cs typeface="Arial" panose="020B0604020202020204" pitchFamily="34" charset="0"/>
              </a:rPr>
              <a:t>1830 - 1916</a:t>
            </a:r>
          </a:p>
        </p:txBody>
      </p:sp>
      <p:sp>
        <p:nvSpPr>
          <p:cNvPr id="6" name="Rectangle 5"/>
          <p:cNvSpPr/>
          <p:nvPr/>
        </p:nvSpPr>
        <p:spPr>
          <a:xfrm>
            <a:off x="407368" y="3643519"/>
            <a:ext cx="2160241" cy="1200329"/>
          </a:xfrm>
          <a:prstGeom prst="rect">
            <a:avLst/>
          </a:prstGeom>
        </p:spPr>
        <p:txBody>
          <a:bodyPr wrap="square">
            <a:spAutoFit/>
          </a:bodyPr>
          <a:lstStyle/>
          <a:p>
            <a:pPr algn="ctr"/>
            <a:r>
              <a:rPr lang="en-NZ" sz="2400" b="1" dirty="0">
                <a:latin typeface="Arial" panose="020B0604020202020204" pitchFamily="34" charset="0"/>
                <a:cs typeface="Arial" panose="020B0604020202020204" pitchFamily="34" charset="0"/>
              </a:rPr>
              <a:t>Georg von </a:t>
            </a:r>
            <a:r>
              <a:rPr lang="en-NZ" sz="2400" b="1" dirty="0" err="1">
                <a:latin typeface="Arial" panose="020B0604020202020204" pitchFamily="34" charset="0"/>
                <a:cs typeface="Arial" panose="020B0604020202020204" pitchFamily="34" charset="0"/>
              </a:rPr>
              <a:t>Neumayer</a:t>
            </a:r>
            <a:endParaRPr lang="en-NZ" sz="2400" b="1" dirty="0">
              <a:latin typeface="Arial" panose="020B0604020202020204" pitchFamily="34" charset="0"/>
              <a:cs typeface="Arial" panose="020B0604020202020204" pitchFamily="34" charset="0"/>
            </a:endParaRPr>
          </a:p>
          <a:p>
            <a:pPr algn="ctr"/>
            <a:r>
              <a:rPr lang="en-NZ" sz="2400" b="1" dirty="0">
                <a:latin typeface="Arial" panose="020B0604020202020204" pitchFamily="34" charset="0"/>
                <a:cs typeface="Arial" panose="020B0604020202020204" pitchFamily="34" charset="0"/>
              </a:rPr>
              <a:t>1826 - 1909 </a:t>
            </a:r>
            <a:endParaRPr lang="en-NZ" sz="2400" b="1" dirty="0"/>
          </a:p>
        </p:txBody>
      </p:sp>
      <p:sp>
        <p:nvSpPr>
          <p:cNvPr id="8" name="TextBox 7"/>
          <p:cNvSpPr txBox="1"/>
          <p:nvPr/>
        </p:nvSpPr>
        <p:spPr>
          <a:xfrm>
            <a:off x="2586119" y="5013176"/>
            <a:ext cx="7200800" cy="1200329"/>
          </a:xfrm>
          <a:prstGeom prst="rect">
            <a:avLst/>
          </a:prstGeom>
          <a:noFill/>
        </p:spPr>
        <p:txBody>
          <a:bodyPr wrap="square" rtlCol="0">
            <a:spAutoFit/>
          </a:bodyPr>
          <a:lstStyle/>
          <a:p>
            <a:r>
              <a:rPr lang="en-NZ" sz="3600" b="1" dirty="0">
                <a:latin typeface="Arial" panose="020B0604020202020204" pitchFamily="34" charset="0"/>
                <a:cs typeface="Arial" panose="020B0604020202020204" pitchFamily="34" charset="0"/>
              </a:rPr>
              <a:t>Science developed slowly more an international approach</a:t>
            </a:r>
          </a:p>
        </p:txBody>
      </p:sp>
      <p:sp>
        <p:nvSpPr>
          <p:cNvPr id="7" name="Footer Placeholder 6">
            <a:extLst>
              <a:ext uri="{FF2B5EF4-FFF2-40B4-BE49-F238E27FC236}">
                <a16:creationId xmlns:a16="http://schemas.microsoft.com/office/drawing/2014/main" id="{A009AE75-0148-9C8C-C888-0B752BF1643E}"/>
              </a:ext>
            </a:extLst>
          </p:cNvPr>
          <p:cNvSpPr>
            <a:spLocks noGrp="1"/>
          </p:cNvSpPr>
          <p:nvPr>
            <p:ph type="ftr" sz="quarter" idx="11"/>
          </p:nvPr>
        </p:nvSpPr>
        <p:spPr/>
        <p:txBody>
          <a:bodyPr/>
          <a:lstStyle/>
          <a:p>
            <a:r>
              <a:rPr lang="en-NZ"/>
              <a:t>U3A Timaru -15 July 2024</a:t>
            </a:r>
          </a:p>
        </p:txBody>
      </p:sp>
    </p:spTree>
    <p:extLst>
      <p:ext uri="{BB962C8B-B14F-4D97-AF65-F5344CB8AC3E}">
        <p14:creationId xmlns:p14="http://schemas.microsoft.com/office/powerpoint/2010/main" val="26432222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1384" y="1193851"/>
            <a:ext cx="9914868" cy="830997"/>
          </a:xfrm>
          <a:prstGeom prst="rect">
            <a:avLst/>
          </a:prstGeom>
        </p:spPr>
        <p:txBody>
          <a:bodyPr wrap="square">
            <a:spAutoFit/>
          </a:bodyPr>
          <a:lstStyle/>
          <a:p>
            <a:r>
              <a:rPr lang="en-GB" sz="1600" i="1" dirty="0">
                <a:latin typeface="Arial" panose="020B0604020202020204" pitchFamily="34" charset="0"/>
                <a:ea typeface="Calibri" panose="020F0502020204030204" pitchFamily="34" charset="0"/>
                <a:cs typeface="Arial" panose="020B0604020202020204" pitchFamily="34" charset="0"/>
              </a:rPr>
              <a:t>After a paper (</a:t>
            </a:r>
            <a:r>
              <a:rPr lang="en-GB" sz="1600" b="1" i="1" dirty="0">
                <a:latin typeface="Arial" panose="020B0604020202020204" pitchFamily="34" charset="0"/>
                <a:ea typeface="Calibri" panose="020F0502020204030204" pitchFamily="34" charset="0"/>
                <a:cs typeface="Arial" panose="020B0604020202020204" pitchFamily="34" charset="0"/>
              </a:rPr>
              <a:t>53 pages</a:t>
            </a:r>
            <a:r>
              <a:rPr lang="en-GB" sz="1600" i="1" dirty="0">
                <a:latin typeface="Arial" panose="020B0604020202020204" pitchFamily="34" charset="0"/>
                <a:ea typeface="Calibri" panose="020F0502020204030204" pitchFamily="34" charset="0"/>
                <a:cs typeface="Arial" panose="020B0604020202020204" pitchFamily="34" charset="0"/>
              </a:rPr>
              <a:t>) from </a:t>
            </a:r>
            <a:r>
              <a:rPr lang="en-GB" sz="1600" i="1" dirty="0" err="1">
                <a:latin typeface="Arial" panose="020B0604020202020204" pitchFamily="34" charset="0"/>
                <a:ea typeface="Calibri" panose="020F0502020204030204" pitchFamily="34" charset="0"/>
                <a:cs typeface="Arial" panose="020B0604020202020204" pitchFamily="34" charset="0"/>
              </a:rPr>
              <a:t>Neumayer</a:t>
            </a:r>
            <a:r>
              <a:rPr lang="en-GB" sz="1600" i="1" dirty="0">
                <a:latin typeface="Arial" panose="020B0604020202020204" pitchFamily="34" charset="0"/>
                <a:ea typeface="Calibri" panose="020F0502020204030204" pitchFamily="34" charset="0"/>
                <a:cs typeface="Arial" panose="020B0604020202020204" pitchFamily="34" charset="0"/>
              </a:rPr>
              <a:t> about the importance and significance on research in the South Polar Regions at the 6</a:t>
            </a:r>
            <a:r>
              <a:rPr lang="en-GB" sz="1600" i="1" baseline="30000" dirty="0">
                <a:latin typeface="Arial" panose="020B0604020202020204" pitchFamily="34" charset="0"/>
                <a:ea typeface="Calibri" panose="020F0502020204030204" pitchFamily="34" charset="0"/>
                <a:cs typeface="Arial" panose="020B0604020202020204" pitchFamily="34" charset="0"/>
              </a:rPr>
              <a:t>th</a:t>
            </a:r>
            <a:r>
              <a:rPr lang="en-GB" sz="1600" i="1" dirty="0">
                <a:latin typeface="Arial" panose="020B0604020202020204" pitchFamily="34" charset="0"/>
                <a:ea typeface="Calibri" panose="020F0502020204030204" pitchFamily="34" charset="0"/>
                <a:cs typeface="Arial" panose="020B0604020202020204" pitchFamily="34" charset="0"/>
              </a:rPr>
              <a:t> Int. </a:t>
            </a:r>
            <a:r>
              <a:rPr lang="en-GB" sz="1600" i="1" dirty="0" err="1">
                <a:latin typeface="Arial" panose="020B0604020202020204" pitchFamily="34" charset="0"/>
                <a:ea typeface="Calibri" panose="020F0502020204030204" pitchFamily="34" charset="0"/>
                <a:cs typeface="Arial" panose="020B0604020202020204" pitchFamily="34" charset="0"/>
              </a:rPr>
              <a:t>Geogr</a:t>
            </a:r>
            <a:r>
              <a:rPr lang="en-GB" sz="1600" i="1" dirty="0">
                <a:latin typeface="Arial" panose="020B0604020202020204" pitchFamily="34" charset="0"/>
                <a:ea typeface="Calibri" panose="020F0502020204030204" pitchFamily="34" charset="0"/>
                <a:cs typeface="Arial" panose="020B0604020202020204" pitchFamily="34" charset="0"/>
              </a:rPr>
              <a:t>. Congress, 1896, Sir Clements Markham (1830 – 1916), president of the Royal Geographical Society opened the discussion with:</a:t>
            </a:r>
            <a:endParaRPr lang="en-NZ" sz="1600" i="1" dirty="0">
              <a:latin typeface="Arial" panose="020B0604020202020204" pitchFamily="34" charset="0"/>
              <a:ea typeface="Calibri" panose="020F0502020204030204" pitchFamily="34" charset="0"/>
              <a:cs typeface="Arial" panose="020B0604020202020204" pitchFamily="34" charset="0"/>
            </a:endParaRPr>
          </a:p>
        </p:txBody>
      </p:sp>
      <p:sp>
        <p:nvSpPr>
          <p:cNvPr id="3" name="TextBox 2"/>
          <p:cNvSpPr txBox="1"/>
          <p:nvPr/>
        </p:nvSpPr>
        <p:spPr>
          <a:xfrm>
            <a:off x="538246" y="103007"/>
            <a:ext cx="8648764" cy="1077218"/>
          </a:xfrm>
          <a:prstGeom prst="rect">
            <a:avLst/>
          </a:prstGeom>
          <a:noFill/>
        </p:spPr>
        <p:txBody>
          <a:bodyPr wrap="square" rtlCol="0">
            <a:spAutoFit/>
          </a:bodyPr>
          <a:lstStyle/>
          <a:p>
            <a:r>
              <a:rPr lang="en-NZ" sz="3200" b="1" dirty="0">
                <a:latin typeface="Arial" panose="020B0604020202020204" pitchFamily="34" charset="0"/>
                <a:cs typeface="Arial" panose="020B0604020202020204" pitchFamily="34" charset="0"/>
              </a:rPr>
              <a:t>This was the start for an international collaboration in the Antarctic 1901-1903</a:t>
            </a:r>
          </a:p>
        </p:txBody>
      </p:sp>
      <p:sp>
        <p:nvSpPr>
          <p:cNvPr id="4" name="TextBox 3"/>
          <p:cNvSpPr txBox="1"/>
          <p:nvPr/>
        </p:nvSpPr>
        <p:spPr>
          <a:xfrm>
            <a:off x="983432" y="2198767"/>
            <a:ext cx="9284250" cy="1200329"/>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a:t>
            </a:r>
            <a:r>
              <a:rPr lang="en-GB" i="1" dirty="0">
                <a:latin typeface="Arial" panose="020B0604020202020204" pitchFamily="34" charset="0"/>
                <a:cs typeface="Arial" panose="020B0604020202020204" pitchFamily="34" charset="0"/>
              </a:rPr>
              <a:t>The completion of such a work as that outlined in Dr. </a:t>
            </a:r>
            <a:r>
              <a:rPr lang="en-GB" i="1" dirty="0" err="1">
                <a:latin typeface="Arial" panose="020B0604020202020204" pitchFamily="34" charset="0"/>
                <a:cs typeface="Arial" panose="020B0604020202020204" pitchFamily="34" charset="0"/>
              </a:rPr>
              <a:t>Neumayer’s</a:t>
            </a:r>
            <a:r>
              <a:rPr lang="en-GB" i="1" dirty="0">
                <a:latin typeface="Arial" panose="020B0604020202020204" pitchFamily="34" charset="0"/>
                <a:cs typeface="Arial" panose="020B0604020202020204" pitchFamily="34" charset="0"/>
              </a:rPr>
              <a:t> admirable paper </a:t>
            </a:r>
            <a:r>
              <a:rPr lang="en-GB" b="1" i="1" dirty="0">
                <a:solidFill>
                  <a:schemeClr val="accent2">
                    <a:lumMod val="75000"/>
                  </a:schemeClr>
                </a:solidFill>
                <a:latin typeface="Arial" panose="020B0604020202020204" pitchFamily="34" charset="0"/>
                <a:cs typeface="Arial" panose="020B0604020202020204" pitchFamily="34" charset="0"/>
              </a:rPr>
              <a:t>will result in one of the grandest discoveries of the nineteenth century</a:t>
            </a:r>
            <a:r>
              <a:rPr lang="en-GB" i="1" dirty="0">
                <a:solidFill>
                  <a:schemeClr val="accent2">
                    <a:lumMod val="75000"/>
                  </a:schemeClr>
                </a:solidFill>
                <a:latin typeface="Arial" panose="020B0604020202020204" pitchFamily="34" charset="0"/>
                <a:cs typeface="Arial" panose="020B0604020202020204" pitchFamily="34" charset="0"/>
              </a:rPr>
              <a:t>, </a:t>
            </a:r>
            <a:r>
              <a:rPr lang="en-GB" i="1" dirty="0">
                <a:latin typeface="Arial" panose="020B0604020202020204" pitchFamily="34" charset="0"/>
                <a:cs typeface="Arial" panose="020B0604020202020204" pitchFamily="34" charset="0"/>
              </a:rPr>
              <a:t>and our warm and most hearty thanks are due to him for the able manner in which he has brought together all the scientific results which will accrue </a:t>
            </a:r>
            <a:r>
              <a:rPr lang="en-GB" i="1" dirty="0" err="1">
                <a:latin typeface="Arial" panose="020B0604020202020204" pitchFamily="34" charset="0"/>
                <a:cs typeface="Arial" panose="020B0604020202020204" pitchFamily="34" charset="0"/>
              </a:rPr>
              <a:t>therefrom</a:t>
            </a:r>
            <a:r>
              <a:rPr lang="en-GB" i="1" dirty="0">
                <a:latin typeface="Arial" panose="020B0604020202020204" pitchFamily="34" charset="0"/>
                <a:cs typeface="Arial" panose="020B0604020202020204" pitchFamily="34" charset="0"/>
              </a:rPr>
              <a:t>.”</a:t>
            </a:r>
            <a:r>
              <a:rPr lang="en-GB" dirty="0">
                <a:latin typeface="Arial" panose="020B0604020202020204" pitchFamily="34" charset="0"/>
                <a:cs typeface="Arial" panose="020B0604020202020204" pitchFamily="34" charset="0"/>
              </a:rPr>
              <a:t> </a:t>
            </a:r>
            <a:endParaRPr lang="en-NZ" dirty="0">
              <a:latin typeface="Arial" panose="020B0604020202020204" pitchFamily="34" charset="0"/>
              <a:cs typeface="Arial" panose="020B0604020202020204" pitchFamily="34" charset="0"/>
            </a:endParaRPr>
          </a:p>
        </p:txBody>
      </p:sp>
      <p:sp>
        <p:nvSpPr>
          <p:cNvPr id="5" name="TextBox 4"/>
          <p:cNvSpPr txBox="1"/>
          <p:nvPr/>
        </p:nvSpPr>
        <p:spPr>
          <a:xfrm>
            <a:off x="1775520" y="3573016"/>
            <a:ext cx="10119955" cy="2523768"/>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In the same meeting Sir Joseph Hooker pointed out: </a:t>
            </a:r>
          </a:p>
          <a:p>
            <a:r>
              <a:rPr lang="en-GB" i="1" dirty="0">
                <a:latin typeface="Arial" panose="020B0604020202020204" pitchFamily="34" charset="0"/>
                <a:cs typeface="Arial" panose="020B0604020202020204" pitchFamily="34" charset="0"/>
              </a:rPr>
              <a:t>“In the first place, the key to the future knowledge </a:t>
            </a:r>
            <a:r>
              <a:rPr lang="en-GB" b="1" i="1" dirty="0">
                <a:solidFill>
                  <a:schemeClr val="accent2">
                    <a:lumMod val="75000"/>
                  </a:schemeClr>
                </a:solidFill>
                <a:latin typeface="Arial" panose="020B0604020202020204" pitchFamily="34" charset="0"/>
                <a:cs typeface="Arial" panose="020B0604020202020204" pitchFamily="34" charset="0"/>
              </a:rPr>
              <a:t>of terrestrial magnetism </a:t>
            </a:r>
            <a:r>
              <a:rPr lang="en-GB" i="1" dirty="0">
                <a:latin typeface="Arial" panose="020B0604020202020204" pitchFamily="34" charset="0"/>
                <a:cs typeface="Arial" panose="020B0604020202020204" pitchFamily="34" charset="0"/>
              </a:rPr>
              <a:t>lies in the determination of the exact position of the south magnetic pole; […] The second of these great problems is the </a:t>
            </a:r>
            <a:r>
              <a:rPr lang="en-GB" b="1" i="1" dirty="0">
                <a:solidFill>
                  <a:schemeClr val="accent2">
                    <a:lumMod val="75000"/>
                  </a:schemeClr>
                </a:solidFill>
                <a:latin typeface="Arial" panose="020B0604020202020204" pitchFamily="34" charset="0"/>
                <a:cs typeface="Arial" panose="020B0604020202020204" pitchFamily="34" charset="0"/>
              </a:rPr>
              <a:t>meteorology of the Antarctic area,</a:t>
            </a:r>
            <a:r>
              <a:rPr lang="en-GB" b="1" i="1" dirty="0">
                <a:latin typeface="Arial" panose="020B0604020202020204" pitchFamily="34" charset="0"/>
                <a:cs typeface="Arial" panose="020B0604020202020204" pitchFamily="34" charset="0"/>
              </a:rPr>
              <a:t> </a:t>
            </a:r>
            <a:r>
              <a:rPr lang="en-GB" i="1" dirty="0">
                <a:latin typeface="Arial" panose="020B0604020202020204" pitchFamily="34" charset="0"/>
                <a:cs typeface="Arial" panose="020B0604020202020204" pitchFamily="34" charset="0"/>
              </a:rPr>
              <a:t>of which we know the barest outlines only. The third problem is the </a:t>
            </a:r>
            <a:r>
              <a:rPr lang="en-GB" b="1" i="1" dirty="0">
                <a:solidFill>
                  <a:schemeClr val="accent2">
                    <a:lumMod val="75000"/>
                  </a:schemeClr>
                </a:solidFill>
                <a:latin typeface="Arial" panose="020B0604020202020204" pitchFamily="34" charset="0"/>
                <a:cs typeface="Arial" panose="020B0604020202020204" pitchFamily="34" charset="0"/>
              </a:rPr>
              <a:t>geology </a:t>
            </a:r>
            <a:r>
              <a:rPr lang="en-GB" i="1" dirty="0">
                <a:latin typeface="Arial" panose="020B0604020202020204" pitchFamily="34" charset="0"/>
                <a:cs typeface="Arial" panose="020B0604020202020204" pitchFamily="34" charset="0"/>
              </a:rPr>
              <a:t>of the region in question […].”</a:t>
            </a:r>
            <a:endParaRPr lang="en-NZ"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A plea at the end of the speech that his </a:t>
            </a:r>
            <a:r>
              <a:rPr lang="en-GB" i="1" dirty="0">
                <a:latin typeface="Arial" panose="020B0604020202020204" pitchFamily="34" charset="0"/>
                <a:cs typeface="Arial" panose="020B0604020202020204" pitchFamily="34" charset="0"/>
              </a:rPr>
              <a:t>“[…] Congress will be the means of </a:t>
            </a:r>
            <a:r>
              <a:rPr lang="en-GB" i="1" dirty="0">
                <a:solidFill>
                  <a:srgbClr val="C00000"/>
                </a:solidFill>
                <a:latin typeface="Arial" panose="020B0604020202020204" pitchFamily="34" charset="0"/>
                <a:cs typeface="Arial" panose="020B0604020202020204" pitchFamily="34" charset="0"/>
              </a:rPr>
              <a:t>inducing an international co-operation in polar discovery</a:t>
            </a:r>
            <a:r>
              <a:rPr lang="en-GB" dirty="0">
                <a:latin typeface="Arial" panose="020B0604020202020204" pitchFamily="34" charset="0"/>
                <a:cs typeface="Arial" panose="020B0604020202020204" pitchFamily="34" charset="0"/>
              </a:rPr>
              <a:t>”</a:t>
            </a:r>
            <a:endParaRPr lang="en-GB" dirty="0">
              <a:latin typeface="Arial" panose="020B0604020202020204" pitchFamily="34" charset="0"/>
              <a:ea typeface="Calibri" panose="020F0502020204030204" pitchFamily="34" charset="0"/>
              <a:cs typeface="Arial" panose="020B0604020202020204" pitchFamily="34" charset="0"/>
            </a:endParaRPr>
          </a:p>
          <a:p>
            <a:endParaRPr lang="en-GB" sz="800" dirty="0">
              <a:latin typeface="Arial" panose="020B0604020202020204" pitchFamily="34" charset="0"/>
              <a:ea typeface="Calibri" panose="020F0502020204030204" pitchFamily="34" charset="0"/>
              <a:cs typeface="Arial" panose="020B0604020202020204" pitchFamily="34" charset="0"/>
            </a:endParaRPr>
          </a:p>
          <a:p>
            <a:r>
              <a:rPr lang="en-GB" sz="1200" dirty="0">
                <a:latin typeface="Arial" panose="020B0604020202020204" pitchFamily="34" charset="0"/>
                <a:ea typeface="Calibri" panose="020F0502020204030204" pitchFamily="34" charset="0"/>
                <a:cs typeface="Arial" panose="020B0604020202020204" pitchFamily="34" charset="0"/>
              </a:rPr>
              <a:t>(Report of the </a:t>
            </a:r>
            <a:r>
              <a:rPr lang="en-NZ" sz="1200" dirty="0">
                <a:latin typeface="Arial" panose="020B0604020202020204" pitchFamily="34" charset="0"/>
                <a:ea typeface="Calibri" panose="020F0502020204030204" pitchFamily="34" charset="0"/>
                <a:cs typeface="Arial" panose="020B0604020202020204" pitchFamily="34" charset="0"/>
              </a:rPr>
              <a:t>Sixth International Geographical Congress. London 1896, pp163 </a:t>
            </a:r>
            <a:r>
              <a:rPr lang="en-NZ" sz="1200" u="sng" dirty="0">
                <a:solidFill>
                  <a:srgbClr val="0000FF"/>
                </a:solidFill>
                <a:latin typeface="Arial" panose="020B0604020202020204" pitchFamily="34" charset="0"/>
                <a:ea typeface="Calibri" panose="020F0502020204030204" pitchFamily="34" charset="0"/>
                <a:cs typeface="Arial" panose="020B0604020202020204" pitchFamily="34" charset="0"/>
                <a:hlinkClick r:id="rId3"/>
              </a:rPr>
              <a:t>https://ia601702.us.archive.org/1/items/jstor-196860/196860.pdf</a:t>
            </a:r>
            <a:r>
              <a:rPr lang="en-NZ" sz="1200" dirty="0">
                <a:latin typeface="Arial" panose="020B0604020202020204" pitchFamily="34" charset="0"/>
                <a:ea typeface="Calibri" panose="020F0502020204030204" pitchFamily="34" charset="0"/>
                <a:cs typeface="Arial" panose="020B0604020202020204" pitchFamily="34" charset="0"/>
              </a:rPr>
              <a:t> (last accessed: 1 February 2016)</a:t>
            </a:r>
            <a:endParaRPr lang="en-GB" sz="1200" dirty="0"/>
          </a:p>
        </p:txBody>
      </p:sp>
      <p:sp>
        <p:nvSpPr>
          <p:cNvPr id="6" name="Footer Placeholder 5">
            <a:extLst>
              <a:ext uri="{FF2B5EF4-FFF2-40B4-BE49-F238E27FC236}">
                <a16:creationId xmlns:a16="http://schemas.microsoft.com/office/drawing/2014/main" id="{57080ADC-8C8F-A611-110B-F6B2E6F74255}"/>
              </a:ext>
            </a:extLst>
          </p:cNvPr>
          <p:cNvSpPr>
            <a:spLocks noGrp="1"/>
          </p:cNvSpPr>
          <p:nvPr>
            <p:ph type="ftr" sz="quarter" idx="11"/>
          </p:nvPr>
        </p:nvSpPr>
        <p:spPr/>
        <p:txBody>
          <a:bodyPr/>
          <a:lstStyle/>
          <a:p>
            <a:r>
              <a:rPr lang="en-NZ"/>
              <a:t>U3A Timaru -15 July 2024</a:t>
            </a:r>
          </a:p>
        </p:txBody>
      </p:sp>
    </p:spTree>
    <p:extLst>
      <p:ext uri="{BB962C8B-B14F-4D97-AF65-F5344CB8AC3E}">
        <p14:creationId xmlns:p14="http://schemas.microsoft.com/office/powerpoint/2010/main" val="468897422"/>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p:cNvSpPr txBox="1">
            <a:spLocks noGrp="1" noChangeArrowheads="1"/>
          </p:cNvSpPr>
          <p:nvPr>
            <p:ph type="title"/>
          </p:nvPr>
        </p:nvSpPr>
        <p:spPr bwMode="auto">
          <a:xfrm>
            <a:off x="325835" y="117470"/>
            <a:ext cx="910931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de-AT" altLang="en-US" sz="4000" b="1" i="1" dirty="0">
                <a:cs typeface="Arial" charset="0"/>
              </a:rPr>
              <a:t>Expeditions during the “Heroic Era“</a:t>
            </a:r>
          </a:p>
        </p:txBody>
      </p:sp>
      <p:sp>
        <p:nvSpPr>
          <p:cNvPr id="4" name="Text Box 5"/>
          <p:cNvSpPr txBox="1">
            <a:spLocks noChangeArrowheads="1"/>
          </p:cNvSpPr>
          <p:nvPr/>
        </p:nvSpPr>
        <p:spPr bwMode="auto">
          <a:xfrm>
            <a:off x="522514" y="764024"/>
            <a:ext cx="11501384" cy="6201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400" b="1" dirty="0"/>
              <a:t>Time		Leader			Ship					     Country</a:t>
            </a:r>
          </a:p>
          <a:p>
            <a:pPr eaLnBrk="1" hangingPunct="1">
              <a:spcBef>
                <a:spcPct val="15000"/>
              </a:spcBef>
              <a:defRPr/>
            </a:pPr>
            <a:r>
              <a:rPr lang="en-US" sz="2000" dirty="0"/>
              <a:t>1898-1900	</a:t>
            </a:r>
            <a:r>
              <a:rPr lang="en-US" sz="2000" dirty="0" err="1"/>
              <a:t>Borchgrevink</a:t>
            </a:r>
            <a:r>
              <a:rPr lang="en-US" sz="2000" dirty="0"/>
              <a:t>		Southern-Cross				Great Britain</a:t>
            </a:r>
          </a:p>
          <a:p>
            <a:pPr eaLnBrk="1" hangingPunct="1">
              <a:spcBef>
                <a:spcPct val="15000"/>
              </a:spcBef>
              <a:defRPr/>
            </a:pPr>
            <a:r>
              <a:rPr lang="en-US" sz="2000" dirty="0"/>
              <a:t>1899-1900 	Gerlach 			</a:t>
            </a:r>
            <a:r>
              <a:rPr lang="en-US" sz="2000" dirty="0" err="1"/>
              <a:t>Belgica</a:t>
            </a:r>
            <a:r>
              <a:rPr lang="en-US" sz="2000" dirty="0"/>
              <a:t>		 				Belgium </a:t>
            </a:r>
          </a:p>
          <a:p>
            <a:pPr eaLnBrk="1" hangingPunct="1">
              <a:spcBef>
                <a:spcPct val="15000"/>
              </a:spcBef>
              <a:defRPr/>
            </a:pPr>
            <a:endParaRPr lang="en-US" sz="800" dirty="0"/>
          </a:p>
          <a:p>
            <a:pPr eaLnBrk="1" hangingPunct="1">
              <a:lnSpc>
                <a:spcPct val="65000"/>
              </a:lnSpc>
              <a:spcBef>
                <a:spcPct val="15000"/>
              </a:spcBef>
              <a:defRPr/>
            </a:pPr>
            <a:r>
              <a:rPr lang="en-US" sz="2000" b="1" i="1" dirty="0">
                <a:solidFill>
                  <a:srgbClr val="C00000"/>
                </a:solidFill>
              </a:rPr>
              <a:t>1901-1903	Scott				Discovery/Morning</a:t>
            </a:r>
          </a:p>
          <a:p>
            <a:pPr eaLnBrk="1" hangingPunct="1">
              <a:lnSpc>
                <a:spcPct val="65000"/>
              </a:lnSpc>
              <a:spcBef>
                <a:spcPct val="15000"/>
              </a:spcBef>
              <a:defRPr/>
            </a:pPr>
            <a:r>
              <a:rPr lang="en-US" sz="2000" b="1" i="1" dirty="0">
                <a:solidFill>
                  <a:srgbClr val="C00000"/>
                </a:solidFill>
              </a:rPr>
              <a:t>							since 1903: Terra Nova 		Great Britain</a:t>
            </a:r>
          </a:p>
          <a:p>
            <a:pPr eaLnBrk="1" hangingPunct="1">
              <a:spcBef>
                <a:spcPct val="15000"/>
              </a:spcBef>
              <a:defRPr/>
            </a:pPr>
            <a:r>
              <a:rPr lang="en-US" sz="2000" b="1" i="1" dirty="0">
                <a:solidFill>
                  <a:srgbClr val="C00000"/>
                </a:solidFill>
              </a:rPr>
              <a:t>1901-1903	</a:t>
            </a:r>
            <a:r>
              <a:rPr lang="en-US" sz="2000" b="1" i="1" dirty="0" err="1">
                <a:solidFill>
                  <a:srgbClr val="C00000"/>
                </a:solidFill>
              </a:rPr>
              <a:t>Drygalski</a:t>
            </a:r>
            <a:r>
              <a:rPr lang="en-US" sz="2000" b="1" i="1" dirty="0">
                <a:solidFill>
                  <a:srgbClr val="C00000"/>
                </a:solidFill>
              </a:rPr>
              <a:t>			Gauss						Germany</a:t>
            </a:r>
          </a:p>
          <a:p>
            <a:pPr eaLnBrk="1" hangingPunct="1">
              <a:spcBef>
                <a:spcPct val="15000"/>
              </a:spcBef>
              <a:defRPr/>
            </a:pPr>
            <a:r>
              <a:rPr lang="en-US" sz="2000" b="1" i="1" dirty="0">
                <a:solidFill>
                  <a:srgbClr val="C00000"/>
                </a:solidFill>
              </a:rPr>
              <a:t>1901-1903	</a:t>
            </a:r>
            <a:r>
              <a:rPr lang="en-US" sz="2000" b="1" i="1" dirty="0" err="1">
                <a:solidFill>
                  <a:srgbClr val="C00000"/>
                </a:solidFill>
              </a:rPr>
              <a:t>Nordenskj</a:t>
            </a:r>
            <a:r>
              <a:rPr lang="en-US" sz="2000" b="1" i="1" dirty="0" err="1">
                <a:solidFill>
                  <a:srgbClr val="C00000"/>
                </a:solidFill>
                <a:cs typeface="Arial" charset="0"/>
              </a:rPr>
              <a:t>öld</a:t>
            </a:r>
            <a:r>
              <a:rPr lang="en-US" sz="2000" b="1" i="1" dirty="0">
                <a:solidFill>
                  <a:srgbClr val="C00000"/>
                </a:solidFill>
                <a:cs typeface="Arial" charset="0"/>
              </a:rPr>
              <a:t> 		Antarctic					Sweden</a:t>
            </a:r>
          </a:p>
          <a:p>
            <a:pPr eaLnBrk="1" hangingPunct="1">
              <a:spcBef>
                <a:spcPct val="15000"/>
              </a:spcBef>
              <a:defRPr/>
            </a:pPr>
            <a:r>
              <a:rPr lang="en-US" sz="2000" b="1" i="1" dirty="0">
                <a:solidFill>
                  <a:srgbClr val="C00000"/>
                </a:solidFill>
                <a:cs typeface="Arial" charset="0"/>
              </a:rPr>
              <a:t>1902-1905	Bruce 				Scotia						Scotland</a:t>
            </a:r>
          </a:p>
          <a:p>
            <a:pPr eaLnBrk="1" hangingPunct="1">
              <a:spcBef>
                <a:spcPct val="15000"/>
              </a:spcBef>
              <a:defRPr/>
            </a:pPr>
            <a:r>
              <a:rPr lang="en-US" sz="2000" b="1" i="1" dirty="0">
                <a:solidFill>
                  <a:srgbClr val="C00000"/>
                </a:solidFill>
                <a:cs typeface="Arial" charset="0"/>
              </a:rPr>
              <a:t>1903-1905	Charcot			</a:t>
            </a:r>
            <a:r>
              <a:rPr lang="en-US" sz="2000" b="1" i="1" dirty="0" err="1">
                <a:solidFill>
                  <a:srgbClr val="C00000"/>
                </a:solidFill>
                <a:cs typeface="Arial" charset="0"/>
              </a:rPr>
              <a:t>Français</a:t>
            </a:r>
            <a:r>
              <a:rPr lang="en-US" sz="2000" b="1" i="1" dirty="0">
                <a:solidFill>
                  <a:srgbClr val="C00000"/>
                </a:solidFill>
                <a:cs typeface="Arial" charset="0"/>
              </a:rPr>
              <a:t>					France</a:t>
            </a:r>
          </a:p>
          <a:p>
            <a:pPr eaLnBrk="1" hangingPunct="1">
              <a:spcBef>
                <a:spcPct val="15000"/>
              </a:spcBef>
              <a:defRPr/>
            </a:pPr>
            <a:r>
              <a:rPr lang="en-US" sz="2000" dirty="0">
                <a:cs typeface="Arial" charset="0"/>
              </a:rPr>
              <a:t>1907-1909	Shackleton			Nimrod						Great Britain</a:t>
            </a:r>
          </a:p>
          <a:p>
            <a:pPr eaLnBrk="1" hangingPunct="1">
              <a:spcBef>
                <a:spcPct val="15000"/>
              </a:spcBef>
              <a:defRPr/>
            </a:pPr>
            <a:r>
              <a:rPr lang="en-US" sz="2000" dirty="0">
                <a:cs typeface="Arial" charset="0"/>
              </a:rPr>
              <a:t>1908-1910	Charcot				</a:t>
            </a:r>
            <a:r>
              <a:rPr lang="en-US" sz="2000" dirty="0" err="1">
                <a:cs typeface="Arial" charset="0"/>
              </a:rPr>
              <a:t>Pourquai</a:t>
            </a:r>
            <a:r>
              <a:rPr lang="en-US" sz="2000" dirty="0">
                <a:cs typeface="Arial" charset="0"/>
              </a:rPr>
              <a:t> Pas?				France</a:t>
            </a:r>
          </a:p>
          <a:p>
            <a:pPr eaLnBrk="1" hangingPunct="1">
              <a:spcBef>
                <a:spcPct val="15000"/>
              </a:spcBef>
              <a:defRPr/>
            </a:pPr>
            <a:r>
              <a:rPr lang="en-US" sz="2000" b="1" i="1" dirty="0">
                <a:solidFill>
                  <a:srgbClr val="7030A0"/>
                </a:solidFill>
                <a:cs typeface="Arial" charset="0"/>
              </a:rPr>
              <a:t>1910-1913	Scott				Terra Nova					Great Britain</a:t>
            </a:r>
          </a:p>
          <a:p>
            <a:pPr eaLnBrk="1" hangingPunct="1">
              <a:spcBef>
                <a:spcPct val="15000"/>
              </a:spcBef>
              <a:defRPr/>
            </a:pPr>
            <a:r>
              <a:rPr lang="en-US" sz="2000" b="1" i="1" dirty="0">
                <a:solidFill>
                  <a:srgbClr val="7030A0"/>
                </a:solidFill>
                <a:cs typeface="Arial" charset="0"/>
              </a:rPr>
              <a:t>1910-1912	Amundsen			</a:t>
            </a:r>
            <a:r>
              <a:rPr lang="en-US" sz="2000" b="1" i="1" dirty="0" err="1">
                <a:solidFill>
                  <a:srgbClr val="7030A0"/>
                </a:solidFill>
                <a:cs typeface="Arial" charset="0"/>
              </a:rPr>
              <a:t>Fram</a:t>
            </a:r>
            <a:r>
              <a:rPr lang="en-US" sz="2000" b="1" i="1" dirty="0">
                <a:solidFill>
                  <a:srgbClr val="7030A0"/>
                </a:solidFill>
                <a:cs typeface="Arial" charset="0"/>
              </a:rPr>
              <a:t>						Norway</a:t>
            </a:r>
          </a:p>
          <a:p>
            <a:pPr eaLnBrk="1" hangingPunct="1">
              <a:spcBef>
                <a:spcPct val="15000"/>
              </a:spcBef>
              <a:defRPr/>
            </a:pPr>
            <a:r>
              <a:rPr lang="en-US" sz="2000" b="1" i="1" dirty="0">
                <a:solidFill>
                  <a:srgbClr val="7030A0"/>
                </a:solidFill>
                <a:cs typeface="Arial" charset="0"/>
              </a:rPr>
              <a:t>1911-1912	Filchner			Deutschland				Germany</a:t>
            </a:r>
          </a:p>
          <a:p>
            <a:pPr eaLnBrk="1" hangingPunct="1">
              <a:spcBef>
                <a:spcPct val="15000"/>
              </a:spcBef>
              <a:defRPr/>
            </a:pPr>
            <a:r>
              <a:rPr lang="en-US" sz="2000" b="1" i="1" dirty="0">
                <a:solidFill>
                  <a:srgbClr val="7030A0"/>
                </a:solidFill>
                <a:cs typeface="Arial" charset="0"/>
              </a:rPr>
              <a:t>1911-1914	Mawson			Aurora						Australia</a:t>
            </a:r>
          </a:p>
          <a:p>
            <a:pPr eaLnBrk="1" hangingPunct="1">
              <a:spcBef>
                <a:spcPct val="15000"/>
              </a:spcBef>
              <a:defRPr/>
            </a:pPr>
            <a:r>
              <a:rPr lang="en-US" sz="2000" b="1" i="1" dirty="0">
                <a:solidFill>
                  <a:srgbClr val="7030A0"/>
                </a:solidFill>
                <a:cs typeface="Arial" charset="0"/>
              </a:rPr>
              <a:t>1911-1912	</a:t>
            </a:r>
            <a:r>
              <a:rPr lang="en-US" sz="2000" b="1" i="1" dirty="0" err="1">
                <a:solidFill>
                  <a:srgbClr val="7030A0"/>
                </a:solidFill>
                <a:cs typeface="Arial" charset="0"/>
              </a:rPr>
              <a:t>Shirase</a:t>
            </a:r>
            <a:r>
              <a:rPr lang="en-US" sz="2000" b="1" i="1" dirty="0">
                <a:solidFill>
                  <a:srgbClr val="7030A0"/>
                </a:solidFill>
                <a:cs typeface="Arial" charset="0"/>
              </a:rPr>
              <a:t>			</a:t>
            </a:r>
            <a:r>
              <a:rPr lang="en-US" sz="2000" b="1" i="1" dirty="0" err="1">
                <a:solidFill>
                  <a:srgbClr val="7030A0"/>
                </a:solidFill>
                <a:cs typeface="Arial" charset="0"/>
              </a:rPr>
              <a:t>Kainan-maru</a:t>
            </a:r>
            <a:r>
              <a:rPr lang="en-US" sz="2000" b="1" i="1" dirty="0">
                <a:solidFill>
                  <a:srgbClr val="7030A0"/>
                </a:solidFill>
                <a:cs typeface="Arial" charset="0"/>
              </a:rPr>
              <a:t>				Japan</a:t>
            </a:r>
          </a:p>
          <a:p>
            <a:pPr eaLnBrk="1" hangingPunct="1">
              <a:spcBef>
                <a:spcPct val="15000"/>
              </a:spcBef>
              <a:defRPr/>
            </a:pPr>
            <a:r>
              <a:rPr lang="en-US" sz="2000" dirty="0">
                <a:cs typeface="Arial" charset="0"/>
              </a:rPr>
              <a:t>1914-1917	Shackleton			Endurance/Aurora			Great Britain</a:t>
            </a:r>
          </a:p>
        </p:txBody>
      </p:sp>
      <p:sp>
        <p:nvSpPr>
          <p:cNvPr id="5" name="Rounded Rectangle 4"/>
          <p:cNvSpPr/>
          <p:nvPr/>
        </p:nvSpPr>
        <p:spPr>
          <a:xfrm>
            <a:off x="407224" y="4603313"/>
            <a:ext cx="9104372" cy="1766174"/>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Rounded Rectangle 5"/>
          <p:cNvSpPr/>
          <p:nvPr/>
        </p:nvSpPr>
        <p:spPr>
          <a:xfrm>
            <a:off x="402282" y="1879315"/>
            <a:ext cx="9109314" cy="2016223"/>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Footer Placeholder 1">
            <a:extLst>
              <a:ext uri="{FF2B5EF4-FFF2-40B4-BE49-F238E27FC236}">
                <a16:creationId xmlns:a16="http://schemas.microsoft.com/office/drawing/2014/main" id="{B82C488F-6BF0-2EA0-1662-2E04931F9B08}"/>
              </a:ext>
            </a:extLst>
          </p:cNvPr>
          <p:cNvSpPr>
            <a:spLocks noGrp="1"/>
          </p:cNvSpPr>
          <p:nvPr>
            <p:ph type="ftr" sz="quarter" idx="11"/>
          </p:nvPr>
        </p:nvSpPr>
        <p:spPr>
          <a:xfrm rot="16200000">
            <a:off x="9549755" y="3246437"/>
            <a:ext cx="4114800" cy="365125"/>
          </a:xfrm>
        </p:spPr>
        <p:txBody>
          <a:bodyPr/>
          <a:lstStyle/>
          <a:p>
            <a:r>
              <a:rPr lang="en-NZ" dirty="0"/>
              <a:t>U3A Timaru -15 July 2024</a:t>
            </a:r>
          </a:p>
        </p:txBody>
      </p:sp>
    </p:spTree>
    <p:extLst>
      <p:ext uri="{BB962C8B-B14F-4D97-AF65-F5344CB8AC3E}">
        <p14:creationId xmlns:p14="http://schemas.microsoft.com/office/powerpoint/2010/main" val="29876894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5"/>
          <p:cNvSpPr txBox="1">
            <a:spLocks noChangeArrowheads="1"/>
          </p:cNvSpPr>
          <p:nvPr/>
        </p:nvSpPr>
        <p:spPr bwMode="auto">
          <a:xfrm>
            <a:off x="0" y="3127690"/>
            <a:ext cx="22320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NZ" altLang="en-US" sz="2000" b="1" dirty="0"/>
              <a:t>Otto </a:t>
            </a:r>
            <a:r>
              <a:rPr lang="en-NZ" altLang="en-US" sz="2000" b="1" dirty="0" err="1"/>
              <a:t>Nordenskjöld</a:t>
            </a:r>
            <a:endParaRPr lang="en-NZ" altLang="en-US" sz="2000" b="1" dirty="0"/>
          </a:p>
          <a:p>
            <a:pPr algn="ctr" eaLnBrk="1" hangingPunct="1"/>
            <a:r>
              <a:rPr lang="en-NZ" altLang="en-US" sz="2000" b="1" dirty="0"/>
              <a:t>1869 - 1928</a:t>
            </a:r>
          </a:p>
        </p:txBody>
      </p:sp>
      <p:pic>
        <p:nvPicPr>
          <p:cNvPr id="14340" name="Picture 2" descr="http://www.coolantarctica.com/images/Otto_Nordenskj%25C3%25B6ld.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9257" y="927940"/>
            <a:ext cx="1643050" cy="20875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4341" name="Picture 4" descr="File:Antarctic 2.png">
            <a:hlinkClick r:id="rId4"/>
          </p:cNvPr>
          <p:cNvPicPr>
            <a:picLocks noChangeAspect="1" noChangeArrowheads="1"/>
          </p:cNvPicPr>
          <p:nvPr/>
        </p:nvPicPr>
        <p:blipFill rotWithShape="1">
          <a:blip r:embed="rId5">
            <a:extLst>
              <a:ext uri="{28A0092B-C50C-407E-A947-70E740481C1C}">
                <a14:useLocalDpi xmlns:a14="http://schemas.microsoft.com/office/drawing/2010/main"/>
              </a:ext>
            </a:extLst>
          </a:blip>
          <a:srcRect l="11285" t="1044" r="8685" b="-1"/>
          <a:stretch/>
        </p:blipFill>
        <p:spPr bwMode="auto">
          <a:xfrm>
            <a:off x="8737600" y="1512518"/>
            <a:ext cx="2903016" cy="32957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Box 10"/>
          <p:cNvSpPr txBox="1">
            <a:spLocks noChangeArrowheads="1"/>
          </p:cNvSpPr>
          <p:nvPr/>
        </p:nvSpPr>
        <p:spPr bwMode="auto">
          <a:xfrm>
            <a:off x="268194" y="175629"/>
            <a:ext cx="1130525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NZ" altLang="en-US" sz="4000" b="1" i="1" dirty="0">
                <a:solidFill>
                  <a:schemeClr val="accent1">
                    <a:lumMod val="50000"/>
                  </a:schemeClr>
                </a:solidFill>
              </a:rPr>
              <a:t>Swedish South Polar  Expedition 1901 – 1903 </a:t>
            </a:r>
          </a:p>
        </p:txBody>
      </p:sp>
      <p:sp>
        <p:nvSpPr>
          <p:cNvPr id="14344" name="TextBox 8"/>
          <p:cNvSpPr txBox="1">
            <a:spLocks noChangeArrowheads="1"/>
          </p:cNvSpPr>
          <p:nvPr/>
        </p:nvSpPr>
        <p:spPr bwMode="auto">
          <a:xfrm>
            <a:off x="2074085" y="1025044"/>
            <a:ext cx="62541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NZ" altLang="en-US" sz="2400" dirty="0"/>
              <a:t>The first who explored the Larsen Ice Shelf  </a:t>
            </a:r>
          </a:p>
        </p:txBody>
      </p:sp>
      <p:sp>
        <p:nvSpPr>
          <p:cNvPr id="2" name="TextBox 1"/>
          <p:cNvSpPr txBox="1"/>
          <p:nvPr/>
        </p:nvSpPr>
        <p:spPr>
          <a:xfrm>
            <a:off x="2436543" y="1689979"/>
            <a:ext cx="5441162" cy="1384995"/>
          </a:xfrm>
          <a:prstGeom prst="rect">
            <a:avLst/>
          </a:prstGeom>
          <a:noFill/>
        </p:spPr>
        <p:txBody>
          <a:bodyPr wrap="square" rtlCol="0">
            <a:spAutoFit/>
          </a:bodyPr>
          <a:lstStyle/>
          <a:p>
            <a:r>
              <a:rPr lang="en-NZ" sz="2400" dirty="0">
                <a:latin typeface="Arial" panose="020B0604020202020204" pitchFamily="34" charset="0"/>
                <a:cs typeface="Arial" panose="020B0604020202020204" pitchFamily="34" charset="0"/>
              </a:rPr>
              <a:t>Recognised the different ice conditions = </a:t>
            </a:r>
            <a:r>
              <a:rPr lang="en-NZ" sz="2400" b="1" dirty="0">
                <a:latin typeface="Arial" panose="020B0604020202020204" pitchFamily="34" charset="0"/>
                <a:cs typeface="Arial" panose="020B0604020202020204" pitchFamily="34" charset="0"/>
              </a:rPr>
              <a:t>shelf ice </a:t>
            </a:r>
            <a:r>
              <a:rPr lang="en-NZ" sz="2400" dirty="0">
                <a:latin typeface="Arial" panose="020B0604020202020204" pitchFamily="34" charset="0"/>
                <a:cs typeface="Arial" panose="020B0604020202020204" pitchFamily="34" charset="0"/>
              </a:rPr>
              <a:t>(later</a:t>
            </a:r>
            <a:r>
              <a:rPr lang="en-NZ" sz="2400" dirty="0">
                <a:solidFill>
                  <a:srgbClr val="C00000"/>
                </a:solidFill>
                <a:latin typeface="Arial" panose="020B0604020202020204" pitchFamily="34" charset="0"/>
                <a:cs typeface="Arial" panose="020B0604020202020204" pitchFamily="34" charset="0"/>
              </a:rPr>
              <a:t>: </a:t>
            </a:r>
            <a:r>
              <a:rPr lang="en-NZ" sz="3600" b="1" dirty="0">
                <a:solidFill>
                  <a:srgbClr val="C00000"/>
                </a:solidFill>
                <a:latin typeface="Arial" panose="020B0604020202020204" pitchFamily="34" charset="0"/>
                <a:cs typeface="Arial" panose="020B0604020202020204" pitchFamily="34" charset="0"/>
              </a:rPr>
              <a:t>ice shelf</a:t>
            </a:r>
            <a:r>
              <a:rPr lang="en-NZ" sz="2400" dirty="0">
                <a:latin typeface="Arial" panose="020B0604020202020204" pitchFamily="34" charset="0"/>
                <a:cs typeface="Arial" panose="020B0604020202020204" pitchFamily="34" charset="0"/>
              </a:rPr>
              <a:t>)</a:t>
            </a:r>
          </a:p>
          <a:p>
            <a:r>
              <a:rPr lang="en-NZ" sz="2400" i="1" dirty="0">
                <a:latin typeface="Arial" panose="020B0604020202020204" pitchFamily="34" charset="0"/>
                <a:cs typeface="Arial" panose="020B0604020202020204" pitchFamily="34" charset="0"/>
              </a:rPr>
              <a:t>In historical texts: </a:t>
            </a:r>
            <a:r>
              <a:rPr lang="en-NZ" sz="2400" b="1" i="1" dirty="0">
                <a:solidFill>
                  <a:srgbClr val="002060"/>
                </a:solidFill>
                <a:latin typeface="Arial" panose="020B0604020202020204" pitchFamily="34" charset="0"/>
                <a:cs typeface="Arial" panose="020B0604020202020204" pitchFamily="34" charset="0"/>
              </a:rPr>
              <a:t>ice barrier</a:t>
            </a:r>
            <a:endParaRPr lang="en-GB" sz="2400" b="1" i="1" dirty="0">
              <a:solidFill>
                <a:srgbClr val="00206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459154" y="3087205"/>
            <a:ext cx="5213863" cy="3306707"/>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2538520" y="3350382"/>
            <a:ext cx="2813344" cy="461665"/>
          </a:xfrm>
          <a:prstGeom prst="rect">
            <a:avLst/>
          </a:prstGeom>
          <a:noFill/>
        </p:spPr>
        <p:txBody>
          <a:bodyPr wrap="square" rtlCol="0">
            <a:spAutoFit/>
          </a:bodyPr>
          <a:lstStyle/>
          <a:p>
            <a:r>
              <a:rPr lang="en-NZ" sz="2400" dirty="0">
                <a:latin typeface="Arial" panose="020B0604020202020204" pitchFamily="34" charset="0"/>
                <a:cs typeface="Arial" panose="020B0604020202020204" pitchFamily="34" charset="0"/>
              </a:rPr>
              <a:t>Weather station</a:t>
            </a:r>
          </a:p>
        </p:txBody>
      </p:sp>
      <p:sp>
        <p:nvSpPr>
          <p:cNvPr id="14339" name="TextBox 6"/>
          <p:cNvSpPr txBox="1">
            <a:spLocks noChangeArrowheads="1"/>
          </p:cNvSpPr>
          <p:nvPr/>
        </p:nvSpPr>
        <p:spPr bwMode="auto">
          <a:xfrm>
            <a:off x="8581122" y="1047262"/>
            <a:ext cx="28049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NZ" altLang="en-US" sz="2400" dirty="0"/>
              <a:t>Ship “Antarctica” </a:t>
            </a:r>
          </a:p>
        </p:txBody>
      </p:sp>
      <p:sp>
        <p:nvSpPr>
          <p:cNvPr id="5" name="TextBox 4"/>
          <p:cNvSpPr txBox="1"/>
          <p:nvPr/>
        </p:nvSpPr>
        <p:spPr>
          <a:xfrm>
            <a:off x="7911132" y="5753157"/>
            <a:ext cx="3629111" cy="400110"/>
          </a:xfrm>
          <a:prstGeom prst="rect">
            <a:avLst/>
          </a:prstGeom>
          <a:noFill/>
        </p:spPr>
        <p:txBody>
          <a:bodyPr wrap="square" rtlCol="0">
            <a:spAutoFit/>
          </a:bodyPr>
          <a:lstStyle/>
          <a:p>
            <a:r>
              <a:rPr lang="en-NZ" sz="1000" dirty="0">
                <a:latin typeface="Arial" panose="020B0604020202020204" pitchFamily="34" charset="0"/>
                <a:cs typeface="Arial" panose="020B0604020202020204" pitchFamily="34" charset="0"/>
              </a:rPr>
              <a:t>Pictures: </a:t>
            </a:r>
            <a:r>
              <a:rPr lang="en-NZ" sz="1000" dirty="0" err="1">
                <a:latin typeface="Arial" panose="020B0604020202020204" pitchFamily="34" charset="0"/>
                <a:cs typeface="Arial" panose="020B0604020202020204" pitchFamily="34" charset="0"/>
              </a:rPr>
              <a:t>Nordenskjöld</a:t>
            </a:r>
            <a:r>
              <a:rPr lang="en-NZ" sz="1000" dirty="0">
                <a:latin typeface="Arial" panose="020B0604020202020204" pitchFamily="34" charset="0"/>
                <a:cs typeface="Arial" panose="020B0604020202020204" pitchFamily="34" charset="0"/>
              </a:rPr>
              <a:t>, O. et al. (edit) 1904. Antarctic: </a:t>
            </a:r>
            <a:r>
              <a:rPr lang="en-NZ" sz="1000" dirty="0" err="1">
                <a:latin typeface="Arial" panose="020B0604020202020204" pitchFamily="34" charset="0"/>
                <a:cs typeface="Arial" panose="020B0604020202020204" pitchFamily="34" charset="0"/>
              </a:rPr>
              <a:t>zwei</a:t>
            </a:r>
            <a:r>
              <a:rPr lang="en-NZ" sz="1000" dirty="0">
                <a:latin typeface="Arial" panose="020B0604020202020204" pitchFamily="34" charset="0"/>
                <a:cs typeface="Arial" panose="020B0604020202020204" pitchFamily="34" charset="0"/>
              </a:rPr>
              <a:t> </a:t>
            </a:r>
            <a:r>
              <a:rPr lang="en-NZ" sz="1000" dirty="0" err="1">
                <a:latin typeface="Arial" panose="020B0604020202020204" pitchFamily="34" charset="0"/>
                <a:cs typeface="Arial" panose="020B0604020202020204" pitchFamily="34" charset="0"/>
              </a:rPr>
              <a:t>Jahre</a:t>
            </a:r>
            <a:r>
              <a:rPr lang="en-NZ" sz="1000" dirty="0">
                <a:latin typeface="Arial" panose="020B0604020202020204" pitchFamily="34" charset="0"/>
                <a:cs typeface="Arial" panose="020B0604020202020204" pitchFamily="34" charset="0"/>
              </a:rPr>
              <a:t> in </a:t>
            </a:r>
            <a:r>
              <a:rPr lang="en-NZ" sz="1000" dirty="0" err="1">
                <a:latin typeface="Arial" panose="020B0604020202020204" pitchFamily="34" charset="0"/>
                <a:cs typeface="Arial" panose="020B0604020202020204" pitchFamily="34" charset="0"/>
              </a:rPr>
              <a:t>Schnee</a:t>
            </a:r>
            <a:r>
              <a:rPr lang="en-NZ" sz="1000" dirty="0">
                <a:latin typeface="Arial" panose="020B0604020202020204" pitchFamily="34" charset="0"/>
                <a:cs typeface="Arial" panose="020B0604020202020204" pitchFamily="34" charset="0"/>
              </a:rPr>
              <a:t> und </a:t>
            </a:r>
            <a:r>
              <a:rPr lang="en-NZ" sz="1000" dirty="0" err="1">
                <a:latin typeface="Arial" panose="020B0604020202020204" pitchFamily="34" charset="0"/>
                <a:cs typeface="Arial" panose="020B0604020202020204" pitchFamily="34" charset="0"/>
              </a:rPr>
              <a:t>Eis</a:t>
            </a:r>
            <a:r>
              <a:rPr lang="en-NZ" sz="1000" dirty="0">
                <a:latin typeface="Arial" panose="020B0604020202020204" pitchFamily="34" charset="0"/>
                <a:cs typeface="Arial" panose="020B0604020202020204" pitchFamily="34" charset="0"/>
              </a:rPr>
              <a:t> am </a:t>
            </a:r>
            <a:r>
              <a:rPr lang="en-NZ" sz="1000" dirty="0" err="1">
                <a:latin typeface="Arial" panose="020B0604020202020204" pitchFamily="34" charset="0"/>
                <a:cs typeface="Arial" panose="020B0604020202020204" pitchFamily="34" charset="0"/>
              </a:rPr>
              <a:t>Südpol</a:t>
            </a:r>
            <a:r>
              <a:rPr lang="en-NZ" sz="1000" dirty="0">
                <a:latin typeface="Arial" panose="020B0604020202020204" pitchFamily="34" charset="0"/>
                <a:cs typeface="Arial" panose="020B0604020202020204" pitchFamily="34" charset="0"/>
              </a:rPr>
              <a:t>. vol.1 </a:t>
            </a:r>
          </a:p>
        </p:txBody>
      </p:sp>
      <p:sp>
        <p:nvSpPr>
          <p:cNvPr id="8" name="Footer Placeholder 7">
            <a:extLst>
              <a:ext uri="{FF2B5EF4-FFF2-40B4-BE49-F238E27FC236}">
                <a16:creationId xmlns:a16="http://schemas.microsoft.com/office/drawing/2014/main" id="{10B9C9B1-C222-33ED-D1D6-37F7B0EC5B29}"/>
              </a:ext>
            </a:extLst>
          </p:cNvPr>
          <p:cNvSpPr>
            <a:spLocks noGrp="1"/>
          </p:cNvSpPr>
          <p:nvPr>
            <p:ph type="ftr" sz="quarter" idx="11"/>
          </p:nvPr>
        </p:nvSpPr>
        <p:spPr/>
        <p:txBody>
          <a:bodyPr/>
          <a:lstStyle/>
          <a:p>
            <a:r>
              <a:rPr lang="en-NZ"/>
              <a:t>U3A Timaru -15 July 2024</a:t>
            </a:r>
          </a:p>
        </p:txBody>
      </p:sp>
    </p:spTree>
    <p:extLst>
      <p:ext uri="{BB962C8B-B14F-4D97-AF65-F5344CB8AC3E}">
        <p14:creationId xmlns:p14="http://schemas.microsoft.com/office/powerpoint/2010/main" val="2688060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a:t>U3A Timaru -15 July 2024</a:t>
            </a:r>
          </a:p>
        </p:txBody>
      </p:sp>
      <p:sp>
        <p:nvSpPr>
          <p:cNvPr id="3" name="TextBox 2"/>
          <p:cNvSpPr txBox="1"/>
          <p:nvPr/>
        </p:nvSpPr>
        <p:spPr>
          <a:xfrm>
            <a:off x="587636" y="694877"/>
            <a:ext cx="11299371" cy="1569660"/>
          </a:xfrm>
          <a:prstGeom prst="rect">
            <a:avLst/>
          </a:prstGeom>
          <a:noFill/>
        </p:spPr>
        <p:txBody>
          <a:bodyPr wrap="square" rtlCol="0">
            <a:spAutoFit/>
          </a:bodyPr>
          <a:lstStyle/>
          <a:p>
            <a:pPr marL="571500" indent="-571500">
              <a:buFont typeface="Arial" panose="020B0604020202020204" pitchFamily="34" charset="0"/>
              <a:buChar char="•"/>
            </a:pPr>
            <a:r>
              <a:rPr lang="en-NZ" sz="3200" b="1" dirty="0"/>
              <a:t>Presentations:</a:t>
            </a:r>
            <a:r>
              <a:rPr lang="en-NZ" sz="3200" dirty="0"/>
              <a:t> national and international conferences</a:t>
            </a:r>
          </a:p>
          <a:p>
            <a:pPr marL="571500" indent="-571500">
              <a:buFont typeface="Arial" panose="020B0604020202020204" pitchFamily="34" charset="0"/>
              <a:buChar char="•"/>
            </a:pPr>
            <a:r>
              <a:rPr lang="en-NZ" sz="3200" b="1" dirty="0"/>
              <a:t>Publishing</a:t>
            </a:r>
            <a:r>
              <a:rPr lang="en-NZ" sz="3200" dirty="0"/>
              <a:t> (books, book chapters, articles, etc.)</a:t>
            </a:r>
          </a:p>
          <a:p>
            <a:pPr marL="571500" indent="-571500">
              <a:buFont typeface="Arial" panose="020B0604020202020204" pitchFamily="34" charset="0"/>
              <a:buChar char="•"/>
            </a:pPr>
            <a:r>
              <a:rPr lang="en-NZ" sz="3200" b="1" dirty="0"/>
              <a:t>Referee/reviewer</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5122" y="2772159"/>
            <a:ext cx="4750531" cy="1798961"/>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5122" y="4939258"/>
            <a:ext cx="5956780" cy="1223865"/>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l="15211" t="128" r="14936"/>
          <a:stretch/>
        </p:blipFill>
        <p:spPr>
          <a:xfrm>
            <a:off x="9302620" y="2769746"/>
            <a:ext cx="2428698" cy="3472404"/>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49633" y="2769746"/>
            <a:ext cx="3747857" cy="21031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202520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screen">
            <a:extLst>
              <a:ext uri="{28A0092B-C50C-407E-A947-70E740481C1C}">
                <a14:useLocalDpi xmlns:a14="http://schemas.microsoft.com/office/drawing/2010/main"/>
              </a:ext>
            </a:extLst>
          </a:blip>
          <a:srcRect t="1" b="17597"/>
          <a:stretch/>
        </p:blipFill>
        <p:spPr>
          <a:xfrm>
            <a:off x="5935982" y="583049"/>
            <a:ext cx="6096000" cy="2822509"/>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983432" y="485970"/>
            <a:ext cx="6552728" cy="646331"/>
          </a:xfrm>
          <a:prstGeom prst="rect">
            <a:avLst/>
          </a:prstGeom>
          <a:noFill/>
        </p:spPr>
        <p:txBody>
          <a:bodyPr wrap="square" rtlCol="0">
            <a:spAutoFit/>
          </a:bodyPr>
          <a:lstStyle/>
          <a:p>
            <a:r>
              <a:rPr lang="en-NZ" sz="3600" b="1" dirty="0">
                <a:latin typeface="Arial" panose="020B0604020202020204" pitchFamily="34" charset="0"/>
                <a:cs typeface="Arial" panose="020B0604020202020204" pitchFamily="34" charset="0"/>
              </a:rPr>
              <a:t>Hope Bay – Esperanza Base</a:t>
            </a:r>
          </a:p>
        </p:txBody>
      </p:sp>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38616" y="3610416"/>
            <a:ext cx="5071886" cy="2852936"/>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9820140" y="3189521"/>
            <a:ext cx="2235406" cy="276999"/>
          </a:xfrm>
          <a:prstGeom prst="rect">
            <a:avLst/>
          </a:prstGeom>
          <a:noFill/>
        </p:spPr>
        <p:txBody>
          <a:bodyPr wrap="square" rtlCol="0">
            <a:spAutoFit/>
          </a:bodyPr>
          <a:lstStyle/>
          <a:p>
            <a:r>
              <a:rPr lang="en-NZ" sz="1200" dirty="0">
                <a:solidFill>
                  <a:schemeClr val="tx1">
                    <a:lumMod val="95000"/>
                    <a:lumOff val="5000"/>
                  </a:schemeClr>
                </a:solidFill>
                <a:latin typeface="Arial" panose="020B0604020202020204" pitchFamily="34" charset="0"/>
                <a:cs typeface="Arial" panose="020B0604020202020204" pitchFamily="34" charset="0"/>
              </a:rPr>
              <a:t>©Ursula Rack, January 2020</a:t>
            </a:r>
          </a:p>
        </p:txBody>
      </p:sp>
      <p:sp>
        <p:nvSpPr>
          <p:cNvPr id="16" name="TextBox 15"/>
          <p:cNvSpPr txBox="1"/>
          <p:nvPr/>
        </p:nvSpPr>
        <p:spPr>
          <a:xfrm>
            <a:off x="8864497" y="3608554"/>
            <a:ext cx="2235406" cy="276999"/>
          </a:xfrm>
          <a:prstGeom prst="rect">
            <a:avLst/>
          </a:prstGeom>
          <a:noFill/>
        </p:spPr>
        <p:txBody>
          <a:bodyPr wrap="square" rtlCol="0">
            <a:spAutoFit/>
          </a:bodyPr>
          <a:lstStyle/>
          <a:p>
            <a:r>
              <a:rPr lang="en-NZ" sz="1200" dirty="0">
                <a:solidFill>
                  <a:schemeClr val="tx1">
                    <a:lumMod val="85000"/>
                    <a:lumOff val="15000"/>
                  </a:schemeClr>
                </a:solidFill>
                <a:latin typeface="Arial" panose="020B0604020202020204" pitchFamily="34" charset="0"/>
                <a:cs typeface="Arial" panose="020B0604020202020204" pitchFamily="34" charset="0"/>
              </a:rPr>
              <a:t>©Ursula Rack, January 2019</a:t>
            </a:r>
          </a:p>
        </p:txBody>
      </p:sp>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635" y="291888"/>
            <a:ext cx="726055" cy="1093185"/>
          </a:xfrm>
          <a:prstGeom prst="rect">
            <a:avLst/>
          </a:prstGeom>
        </p:spPr>
      </p:pic>
      <p:grpSp>
        <p:nvGrpSpPr>
          <p:cNvPr id="21" name="Group 20">
            <a:extLst>
              <a:ext uri="{FF2B5EF4-FFF2-40B4-BE49-F238E27FC236}">
                <a16:creationId xmlns:a16="http://schemas.microsoft.com/office/drawing/2014/main" id="{B911CF58-63CE-143C-0A29-FEE9D03190EB}"/>
              </a:ext>
            </a:extLst>
          </p:cNvPr>
          <p:cNvGrpSpPr/>
          <p:nvPr/>
        </p:nvGrpSpPr>
        <p:grpSpPr>
          <a:xfrm>
            <a:off x="26629" y="1093912"/>
            <a:ext cx="6717443" cy="5739454"/>
            <a:chOff x="26629" y="1093912"/>
            <a:chExt cx="6717443" cy="5739454"/>
          </a:xfrm>
        </p:grpSpPr>
        <p:pic>
          <p:nvPicPr>
            <p:cNvPr id="18" name="Picture 1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629" y="1093912"/>
              <a:ext cx="5915662" cy="5733256"/>
            </a:xfrm>
            <a:prstGeom prst="rect">
              <a:avLst/>
            </a:prstGeom>
            <a:ln>
              <a:solidFill>
                <a:srgbClr val="7030A0"/>
              </a:solidFill>
            </a:ln>
            <a:effectLst>
              <a:softEdge rad="112500"/>
            </a:effectLst>
          </p:spPr>
        </p:pic>
        <p:sp>
          <p:nvSpPr>
            <p:cNvPr id="19" name="Oval 18"/>
            <p:cNvSpPr/>
            <p:nvPr/>
          </p:nvSpPr>
          <p:spPr>
            <a:xfrm>
              <a:off x="2480404" y="1817020"/>
              <a:ext cx="1008112" cy="861413"/>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7030A0"/>
                </a:solidFill>
              </a:endParaRPr>
            </a:p>
          </p:txBody>
        </p:sp>
        <p:sp>
          <p:nvSpPr>
            <p:cNvPr id="20" name="Oval 19"/>
            <p:cNvSpPr/>
            <p:nvPr/>
          </p:nvSpPr>
          <p:spPr>
            <a:xfrm>
              <a:off x="4026078" y="3328021"/>
              <a:ext cx="792088" cy="632519"/>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7030A0"/>
                </a:solidFill>
              </a:endParaRPr>
            </a:p>
          </p:txBody>
        </p:sp>
        <p:sp>
          <p:nvSpPr>
            <p:cNvPr id="22" name="Oval 21"/>
            <p:cNvSpPr/>
            <p:nvPr/>
          </p:nvSpPr>
          <p:spPr>
            <a:xfrm>
              <a:off x="2009854" y="5676548"/>
              <a:ext cx="1707589" cy="920551"/>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7030A0"/>
                </a:solidFill>
              </a:endParaRPr>
            </a:p>
          </p:txBody>
        </p:sp>
        <p:sp>
          <p:nvSpPr>
            <p:cNvPr id="3" name="TextBox 2"/>
            <p:cNvSpPr txBox="1"/>
            <p:nvPr/>
          </p:nvSpPr>
          <p:spPr>
            <a:xfrm>
              <a:off x="3276205" y="6571756"/>
              <a:ext cx="2736304" cy="261610"/>
            </a:xfrm>
            <a:prstGeom prst="rect">
              <a:avLst/>
            </a:prstGeom>
            <a:noFill/>
          </p:spPr>
          <p:txBody>
            <a:bodyPr wrap="square" rtlCol="0">
              <a:spAutoFit/>
            </a:bodyPr>
            <a:lstStyle/>
            <a:p>
              <a:r>
                <a:rPr lang="en-NZ" sz="1100" dirty="0">
                  <a:latin typeface="Arial" panose="020B0604020202020204" pitchFamily="34" charset="0"/>
                  <a:cs typeface="Arial" panose="020B0604020202020204" pitchFamily="34" charset="0"/>
                </a:rPr>
                <a:t>Macmillan Brown Library, Q 115.6. S968</a:t>
              </a:r>
            </a:p>
          </p:txBody>
        </p:sp>
        <p:cxnSp>
          <p:nvCxnSpPr>
            <p:cNvPr id="7" name="Straight Arrow Connector 6">
              <a:extLst>
                <a:ext uri="{FF2B5EF4-FFF2-40B4-BE49-F238E27FC236}">
                  <a16:creationId xmlns:a16="http://schemas.microsoft.com/office/drawing/2014/main" id="{9047B7AB-D99D-4256-4714-9203B224350E}"/>
                </a:ext>
              </a:extLst>
            </p:cNvPr>
            <p:cNvCxnSpPr>
              <a:cxnSpLocks/>
            </p:cNvCxnSpPr>
            <p:nvPr/>
          </p:nvCxnSpPr>
          <p:spPr>
            <a:xfrm>
              <a:off x="3483100" y="2113799"/>
              <a:ext cx="3260972" cy="17532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DDE1BB4-AF55-67FB-540E-CE2F19072814}"/>
                </a:ext>
              </a:extLst>
            </p:cNvPr>
            <p:cNvCxnSpPr>
              <a:cxnSpLocks/>
            </p:cNvCxnSpPr>
            <p:nvPr/>
          </p:nvCxnSpPr>
          <p:spPr>
            <a:xfrm>
              <a:off x="3483100" y="2257695"/>
              <a:ext cx="2968094" cy="1755805"/>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sp>
        <p:nvSpPr>
          <p:cNvPr id="6" name="Footer Placeholder 5">
            <a:extLst>
              <a:ext uri="{FF2B5EF4-FFF2-40B4-BE49-F238E27FC236}">
                <a16:creationId xmlns:a16="http://schemas.microsoft.com/office/drawing/2014/main" id="{DAD3526E-0714-1116-CDCC-81EFFF912F24}"/>
              </a:ext>
            </a:extLst>
          </p:cNvPr>
          <p:cNvSpPr>
            <a:spLocks noGrp="1"/>
          </p:cNvSpPr>
          <p:nvPr>
            <p:ph type="ftr" sz="quarter" idx="11"/>
          </p:nvPr>
        </p:nvSpPr>
        <p:spPr/>
        <p:txBody>
          <a:bodyPr/>
          <a:lstStyle/>
          <a:p>
            <a:r>
              <a:rPr lang="en-NZ"/>
              <a:t>U3A Timaru -15 July 2024</a:t>
            </a:r>
          </a:p>
        </p:txBody>
      </p:sp>
    </p:spTree>
    <p:extLst>
      <p:ext uri="{BB962C8B-B14F-4D97-AF65-F5344CB8AC3E}">
        <p14:creationId xmlns:p14="http://schemas.microsoft.com/office/powerpoint/2010/main" val="21450075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rge group of birds">
            <a:extLst>
              <a:ext uri="{FF2B5EF4-FFF2-40B4-BE49-F238E27FC236}">
                <a16:creationId xmlns:a16="http://schemas.microsoft.com/office/drawing/2014/main" id="{4EC0E79B-5BDB-7EF7-940F-F9144EA21DE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5953"/>
          <a:stretch/>
        </p:blipFill>
        <p:spPr>
          <a:xfrm>
            <a:off x="6096000" y="214603"/>
            <a:ext cx="5689115" cy="3803400"/>
          </a:xfrm>
          <a:prstGeom prst="rect">
            <a:avLst/>
          </a:prstGeom>
          <a:ln>
            <a:noFill/>
          </a:ln>
          <a:effectLst>
            <a:outerShdw blurRad="292100" dist="139700" dir="2700000" algn="tl" rotWithShape="0">
              <a:srgbClr val="333333">
                <a:alpha val="65000"/>
              </a:srgbClr>
            </a:outerShdw>
          </a:effectLst>
        </p:spPr>
      </p:pic>
      <p:pic>
        <p:nvPicPr>
          <p:cNvPr id="5" name="Picture 3">
            <a:extLst>
              <a:ext uri="{FF2B5EF4-FFF2-40B4-BE49-F238E27FC236}">
                <a16:creationId xmlns:a16="http://schemas.microsoft.com/office/drawing/2014/main" id="{0CFE5163-6995-4D0D-5B30-55E4AD3C6DD2}"/>
              </a:ext>
            </a:extLst>
          </p:cNvPr>
          <p:cNvPicPr>
            <a:picLocks noChangeAspect="1" noChangeArrowheads="1"/>
          </p:cNvPicPr>
          <p:nvPr/>
        </p:nvPicPr>
        <p:blipFill rotWithShape="1">
          <a:blip r:embed="rId3" cstate="email">
            <a:duotone>
              <a:prstClr val="black"/>
              <a:srgbClr val="D9C3A5">
                <a:tint val="50000"/>
                <a:satMod val="180000"/>
              </a:srgbClr>
            </a:duotone>
            <a:lum contrast="20000"/>
            <a:extLst>
              <a:ext uri="{28A0092B-C50C-407E-A947-70E740481C1C}">
                <a14:useLocalDpi xmlns:a14="http://schemas.microsoft.com/office/drawing/2010/main"/>
              </a:ext>
            </a:extLst>
          </a:blip>
          <a:srcRect l="6522" t="8621" r="4863" b="15948"/>
          <a:stretch/>
        </p:blipFill>
        <p:spPr bwMode="auto">
          <a:xfrm>
            <a:off x="167756" y="214603"/>
            <a:ext cx="5748565" cy="3803400"/>
          </a:xfrm>
          <a:prstGeom prst="rect">
            <a:avLst/>
          </a:prstGeom>
          <a:ln>
            <a:noFill/>
          </a:ln>
          <a:effectLst>
            <a:outerShdw blurRad="292100" dist="139700" dir="2700000" algn="tl" rotWithShape="0">
              <a:srgbClr val="333333">
                <a:alpha val="65000"/>
              </a:srgbClr>
            </a:outerShdw>
          </a:effectLst>
        </p:spPr>
      </p:pic>
      <p:sp>
        <p:nvSpPr>
          <p:cNvPr id="8" name="TextBox 13">
            <a:extLst>
              <a:ext uri="{FF2B5EF4-FFF2-40B4-BE49-F238E27FC236}">
                <a16:creationId xmlns:a16="http://schemas.microsoft.com/office/drawing/2014/main" id="{84FFF8DD-C1F7-8ABF-3E1F-B4163E877A9E}"/>
              </a:ext>
            </a:extLst>
          </p:cNvPr>
          <p:cNvSpPr txBox="1">
            <a:spLocks noChangeArrowheads="1"/>
          </p:cNvSpPr>
          <p:nvPr/>
        </p:nvSpPr>
        <p:spPr bwMode="auto">
          <a:xfrm>
            <a:off x="3213463" y="4190605"/>
            <a:ext cx="17031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NZ" altLang="en-US" sz="1400" dirty="0">
                <a:latin typeface="Arial" panose="020B0604020202020204" pitchFamily="34" charset="0"/>
              </a:rPr>
              <a:t>10 meter</a:t>
            </a:r>
          </a:p>
        </p:txBody>
      </p:sp>
      <p:sp>
        <p:nvSpPr>
          <p:cNvPr id="9" name="TextBox 14">
            <a:extLst>
              <a:ext uri="{FF2B5EF4-FFF2-40B4-BE49-F238E27FC236}">
                <a16:creationId xmlns:a16="http://schemas.microsoft.com/office/drawing/2014/main" id="{CA5F7511-496D-AD5E-7C87-9710ACB6B6DB}"/>
              </a:ext>
            </a:extLst>
          </p:cNvPr>
          <p:cNvSpPr txBox="1">
            <a:spLocks noChangeArrowheads="1"/>
          </p:cNvSpPr>
          <p:nvPr/>
        </p:nvSpPr>
        <p:spPr bwMode="auto">
          <a:xfrm rot="16200000">
            <a:off x="1610089" y="5322147"/>
            <a:ext cx="14185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NZ" altLang="en-US" sz="1400" dirty="0">
                <a:latin typeface="Arial" panose="020B0604020202020204" pitchFamily="34" charset="0"/>
              </a:rPr>
              <a:t>7 meter</a:t>
            </a:r>
          </a:p>
        </p:txBody>
      </p:sp>
      <p:sp>
        <p:nvSpPr>
          <p:cNvPr id="11" name="TextBox 10">
            <a:extLst>
              <a:ext uri="{FF2B5EF4-FFF2-40B4-BE49-F238E27FC236}">
                <a16:creationId xmlns:a16="http://schemas.microsoft.com/office/drawing/2014/main" id="{5F6538D2-D4F5-2D73-0442-0B776E86F730}"/>
              </a:ext>
            </a:extLst>
          </p:cNvPr>
          <p:cNvSpPr txBox="1"/>
          <p:nvPr/>
        </p:nvSpPr>
        <p:spPr>
          <a:xfrm>
            <a:off x="8725061" y="4018003"/>
            <a:ext cx="2391748" cy="276999"/>
          </a:xfrm>
          <a:prstGeom prst="rect">
            <a:avLst/>
          </a:prstGeom>
          <a:noFill/>
        </p:spPr>
        <p:txBody>
          <a:bodyPr wrap="square" rtlCol="0">
            <a:spAutoFit/>
          </a:bodyPr>
          <a:lstStyle/>
          <a:p>
            <a:r>
              <a:rPr lang="en-NZ" sz="1200" b="1" dirty="0">
                <a:latin typeface="Arial" panose="020B0604020202020204" pitchFamily="34" charset="0"/>
                <a:cs typeface="Arial" panose="020B0604020202020204" pitchFamily="34" charset="0"/>
              </a:rPr>
              <a:t>©Ursula Rack, December 2022</a:t>
            </a:r>
          </a:p>
        </p:txBody>
      </p:sp>
      <p:pic>
        <p:nvPicPr>
          <p:cNvPr id="12" name="Picture 11">
            <a:extLst>
              <a:ext uri="{FF2B5EF4-FFF2-40B4-BE49-F238E27FC236}">
                <a16:creationId xmlns:a16="http://schemas.microsoft.com/office/drawing/2014/main" id="{F60ACE58-B495-BEBC-94D3-C00DE6F00A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07270" y="4326843"/>
            <a:ext cx="3777845" cy="2122731"/>
          </a:xfrm>
          <a:prstGeom prst="rect">
            <a:avLst/>
          </a:prstGeom>
          <a:ln>
            <a:noFill/>
          </a:ln>
          <a:effectLst>
            <a:outerShdw blurRad="292100" dist="139700" dir="2700000" algn="tl" rotWithShape="0">
              <a:srgbClr val="333333">
                <a:alpha val="65000"/>
              </a:srgbClr>
            </a:outerShdw>
          </a:effectLst>
        </p:spPr>
      </p:pic>
      <p:pic>
        <p:nvPicPr>
          <p:cNvPr id="3" name="Picture 4">
            <a:extLst>
              <a:ext uri="{FF2B5EF4-FFF2-40B4-BE49-F238E27FC236}">
                <a16:creationId xmlns:a16="http://schemas.microsoft.com/office/drawing/2014/main" id="{DA3CBFEC-4B93-D6E8-DFA3-F80276461B2B}"/>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r="1788" b="17143"/>
          <a:stretch>
            <a:fillRect/>
          </a:stretch>
        </p:blipFill>
        <p:spPr bwMode="auto">
          <a:xfrm>
            <a:off x="2539015" y="4492896"/>
            <a:ext cx="3377306" cy="21505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5F6224D2-3E6D-D55D-7943-BDE93F48CD88}"/>
              </a:ext>
            </a:extLst>
          </p:cNvPr>
          <p:cNvSpPr txBox="1"/>
          <p:nvPr/>
        </p:nvSpPr>
        <p:spPr>
          <a:xfrm>
            <a:off x="306270" y="4190605"/>
            <a:ext cx="2166964" cy="1569660"/>
          </a:xfrm>
          <a:prstGeom prst="rect">
            <a:avLst/>
          </a:prstGeom>
          <a:noFill/>
        </p:spPr>
        <p:txBody>
          <a:bodyPr wrap="square" rtlCol="0">
            <a:spAutoFit/>
          </a:bodyPr>
          <a:lstStyle/>
          <a:p>
            <a:r>
              <a:rPr lang="en-NZ" sz="2400" dirty="0"/>
              <a:t>22 men overwintered at Paulet Island</a:t>
            </a:r>
          </a:p>
        </p:txBody>
      </p:sp>
      <p:sp>
        <p:nvSpPr>
          <p:cNvPr id="13" name="Footer Placeholder 12">
            <a:extLst>
              <a:ext uri="{FF2B5EF4-FFF2-40B4-BE49-F238E27FC236}">
                <a16:creationId xmlns:a16="http://schemas.microsoft.com/office/drawing/2014/main" id="{2AEBC025-68CB-66FF-6B99-9EF6F73A3BEF}"/>
              </a:ext>
            </a:extLst>
          </p:cNvPr>
          <p:cNvSpPr>
            <a:spLocks noGrp="1"/>
          </p:cNvSpPr>
          <p:nvPr>
            <p:ph type="ftr" sz="quarter" idx="11"/>
          </p:nvPr>
        </p:nvSpPr>
        <p:spPr/>
        <p:txBody>
          <a:bodyPr/>
          <a:lstStyle/>
          <a:p>
            <a:r>
              <a:rPr lang="en-NZ"/>
              <a:t>U3A Timaru -15 July 2024</a:t>
            </a:r>
          </a:p>
        </p:txBody>
      </p:sp>
    </p:spTree>
    <p:extLst>
      <p:ext uri="{BB962C8B-B14F-4D97-AF65-F5344CB8AC3E}">
        <p14:creationId xmlns:p14="http://schemas.microsoft.com/office/powerpoint/2010/main" val="17883514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1"/>
          <p:cNvSpPr txBox="1">
            <a:spLocks/>
          </p:cNvSpPr>
          <p:nvPr/>
        </p:nvSpPr>
        <p:spPr>
          <a:xfrm>
            <a:off x="8077200" y="6356351"/>
            <a:ext cx="2133600" cy="365125"/>
          </a:xfrm>
          <a:prstGeom prst="rect">
            <a:avLst/>
          </a:prstGeom>
        </p:spPr>
        <p:txBody>
          <a:bodyPr anchor="ctr"/>
          <a:lstStyle/>
          <a:p>
            <a:pPr algn="r">
              <a:defRPr/>
            </a:pPr>
            <a:fld id="{89A2E95B-F54E-4316-A2FC-870084488000}" type="slidenum">
              <a:rPr lang="en-NZ" sz="1200">
                <a:solidFill>
                  <a:schemeClr val="tx1">
                    <a:tint val="75000"/>
                  </a:schemeClr>
                </a:solidFill>
              </a:rPr>
              <a:pPr algn="r">
                <a:defRPr/>
              </a:pPr>
              <a:t>32</a:t>
            </a:fld>
            <a:endParaRPr lang="en-NZ" sz="1200" dirty="0">
              <a:solidFill>
                <a:schemeClr val="tx1">
                  <a:tint val="75000"/>
                </a:schemeClr>
              </a:solidFill>
            </a:endParaRPr>
          </a:p>
        </p:txBody>
      </p:sp>
      <p:pic>
        <p:nvPicPr>
          <p:cNvPr id="38921" name="Picture 4" descr="Nordenskjoeld_map2-merge_NAP"/>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221651" y="340148"/>
            <a:ext cx="8766753" cy="63813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8922" name="Text Box 5"/>
          <p:cNvSpPr txBox="1">
            <a:spLocks noChangeArrowheads="1"/>
          </p:cNvSpPr>
          <p:nvPr/>
        </p:nvSpPr>
        <p:spPr bwMode="auto">
          <a:xfrm>
            <a:off x="8356575" y="4699410"/>
            <a:ext cx="582928" cy="93651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AT" altLang="en-US" sz="6000" dirty="0">
                <a:solidFill>
                  <a:srgbClr val="7030A0"/>
                </a:solidFill>
              </a:rPr>
              <a:t>1</a:t>
            </a:r>
          </a:p>
        </p:txBody>
      </p:sp>
      <p:sp>
        <p:nvSpPr>
          <p:cNvPr id="38923" name="Text Box 6"/>
          <p:cNvSpPr txBox="1">
            <a:spLocks noChangeArrowheads="1"/>
          </p:cNvSpPr>
          <p:nvPr/>
        </p:nvSpPr>
        <p:spPr bwMode="auto">
          <a:xfrm>
            <a:off x="9373438" y="2695307"/>
            <a:ext cx="582928" cy="93651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AT" altLang="en-US" sz="6000" dirty="0">
                <a:solidFill>
                  <a:srgbClr val="7030A0"/>
                </a:solidFill>
              </a:rPr>
              <a:t>2</a:t>
            </a:r>
          </a:p>
        </p:txBody>
      </p:sp>
      <p:sp>
        <p:nvSpPr>
          <p:cNvPr id="38924" name="Text Box 7"/>
          <p:cNvSpPr txBox="1">
            <a:spLocks noChangeArrowheads="1"/>
          </p:cNvSpPr>
          <p:nvPr/>
        </p:nvSpPr>
        <p:spPr bwMode="auto">
          <a:xfrm>
            <a:off x="7605027" y="1184909"/>
            <a:ext cx="582928" cy="93651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AT" altLang="en-US" sz="6000" dirty="0">
                <a:solidFill>
                  <a:srgbClr val="7030A0"/>
                </a:solidFill>
              </a:rPr>
              <a:t>3</a:t>
            </a:r>
          </a:p>
        </p:txBody>
      </p:sp>
      <p:sp>
        <p:nvSpPr>
          <p:cNvPr id="38925" name="Text Box 8"/>
          <p:cNvSpPr txBox="1">
            <a:spLocks noChangeArrowheads="1"/>
          </p:cNvSpPr>
          <p:nvPr/>
        </p:nvSpPr>
        <p:spPr bwMode="auto">
          <a:xfrm>
            <a:off x="214687" y="584744"/>
            <a:ext cx="3126121" cy="120032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AT" altLang="en-US" sz="2400" b="1" dirty="0">
                <a:solidFill>
                  <a:srgbClr val="7030A0"/>
                </a:solidFill>
              </a:rPr>
              <a:t>1… </a:t>
            </a:r>
            <a:r>
              <a:rPr lang="de-AT" altLang="en-US" sz="2400" b="1" u="sng" dirty="0">
                <a:solidFill>
                  <a:srgbClr val="7030A0"/>
                </a:solidFill>
              </a:rPr>
              <a:t>S</a:t>
            </a:r>
            <a:r>
              <a:rPr lang="de-AT" altLang="en-US" sz="2400" b="1" dirty="0">
                <a:solidFill>
                  <a:srgbClr val="7030A0"/>
                </a:solidFill>
              </a:rPr>
              <a:t>now </a:t>
            </a:r>
            <a:r>
              <a:rPr lang="de-AT" altLang="en-US" sz="2400" b="1" u="sng" dirty="0">
                <a:solidFill>
                  <a:srgbClr val="7030A0"/>
                </a:solidFill>
              </a:rPr>
              <a:t>H</a:t>
            </a:r>
            <a:r>
              <a:rPr lang="de-AT" altLang="en-US" sz="2400" b="1" dirty="0">
                <a:solidFill>
                  <a:srgbClr val="7030A0"/>
                </a:solidFill>
              </a:rPr>
              <a:t>ill </a:t>
            </a:r>
            <a:r>
              <a:rPr lang="de-AT" altLang="en-US" sz="2400" b="1" u="sng" dirty="0">
                <a:solidFill>
                  <a:srgbClr val="7030A0"/>
                </a:solidFill>
              </a:rPr>
              <a:t>I</a:t>
            </a:r>
            <a:r>
              <a:rPr lang="de-AT" altLang="en-US" sz="2400" b="1" dirty="0">
                <a:solidFill>
                  <a:srgbClr val="7030A0"/>
                </a:solidFill>
              </a:rPr>
              <a:t>sland</a:t>
            </a:r>
          </a:p>
          <a:p>
            <a:pPr eaLnBrk="1" hangingPunct="1"/>
            <a:r>
              <a:rPr lang="de-AT" altLang="en-US" sz="2400" b="1" dirty="0">
                <a:solidFill>
                  <a:srgbClr val="7030A0"/>
                </a:solidFill>
              </a:rPr>
              <a:t>2… </a:t>
            </a:r>
            <a:r>
              <a:rPr lang="de-AT" altLang="en-US" sz="2400" b="1" u="sng" dirty="0">
                <a:solidFill>
                  <a:srgbClr val="7030A0"/>
                </a:solidFill>
              </a:rPr>
              <a:t>P</a:t>
            </a:r>
            <a:r>
              <a:rPr lang="de-AT" altLang="en-US" sz="2400" b="1" dirty="0">
                <a:solidFill>
                  <a:srgbClr val="7030A0"/>
                </a:solidFill>
              </a:rPr>
              <a:t>aulet </a:t>
            </a:r>
            <a:r>
              <a:rPr lang="de-AT" altLang="en-US" sz="2400" b="1" u="sng" dirty="0">
                <a:solidFill>
                  <a:srgbClr val="7030A0"/>
                </a:solidFill>
              </a:rPr>
              <a:t>I</a:t>
            </a:r>
            <a:r>
              <a:rPr lang="de-AT" altLang="en-US" sz="2400" b="1" dirty="0">
                <a:solidFill>
                  <a:srgbClr val="7030A0"/>
                </a:solidFill>
              </a:rPr>
              <a:t>sland</a:t>
            </a:r>
          </a:p>
          <a:p>
            <a:pPr eaLnBrk="1" hangingPunct="1"/>
            <a:r>
              <a:rPr lang="de-AT" altLang="en-US" sz="2400" b="1" dirty="0">
                <a:solidFill>
                  <a:srgbClr val="7030A0"/>
                </a:solidFill>
              </a:rPr>
              <a:t>3… </a:t>
            </a:r>
            <a:r>
              <a:rPr lang="de-AT" altLang="en-US" sz="2400" b="1" u="sng" dirty="0">
                <a:solidFill>
                  <a:srgbClr val="7030A0"/>
                </a:solidFill>
              </a:rPr>
              <a:t>H</a:t>
            </a:r>
            <a:r>
              <a:rPr lang="de-AT" altLang="en-US" sz="2400" b="1" dirty="0">
                <a:solidFill>
                  <a:srgbClr val="7030A0"/>
                </a:solidFill>
              </a:rPr>
              <a:t>ope </a:t>
            </a:r>
            <a:r>
              <a:rPr lang="de-AT" altLang="en-US" sz="2400" b="1" u="sng" dirty="0">
                <a:solidFill>
                  <a:srgbClr val="7030A0"/>
                </a:solidFill>
              </a:rPr>
              <a:t>B</a:t>
            </a:r>
            <a:r>
              <a:rPr lang="de-AT" altLang="en-US" sz="2400" b="1" dirty="0">
                <a:solidFill>
                  <a:srgbClr val="7030A0"/>
                </a:solidFill>
              </a:rPr>
              <a:t>ay</a:t>
            </a:r>
          </a:p>
        </p:txBody>
      </p:sp>
      <p:sp>
        <p:nvSpPr>
          <p:cNvPr id="38926" name="Rectangle 12"/>
          <p:cNvSpPr>
            <a:spLocks noChangeArrowheads="1"/>
          </p:cNvSpPr>
          <p:nvPr/>
        </p:nvSpPr>
        <p:spPr bwMode="auto">
          <a:xfrm>
            <a:off x="10518697" y="3776674"/>
            <a:ext cx="1241957" cy="469737"/>
          </a:xfrm>
          <a:prstGeom prst="rect">
            <a:avLst/>
          </a:prstGeom>
          <a:noFill/>
          <a:ln w="57150">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NZ" altLang="en-US"/>
          </a:p>
        </p:txBody>
      </p:sp>
      <p:sp>
        <p:nvSpPr>
          <p:cNvPr id="38917" name="TextBox 13"/>
          <p:cNvSpPr txBox="1">
            <a:spLocks noChangeArrowheads="1"/>
          </p:cNvSpPr>
          <p:nvPr/>
        </p:nvSpPr>
        <p:spPr bwMode="auto">
          <a:xfrm>
            <a:off x="320064" y="3663155"/>
            <a:ext cx="2901587" cy="2308324"/>
          </a:xfrm>
          <a:prstGeom prst="rect">
            <a:avLst/>
          </a:prstGeom>
          <a:no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NZ" altLang="en-US" sz="2400" b="1" dirty="0">
                <a:solidFill>
                  <a:srgbClr val="7030A0"/>
                </a:solidFill>
              </a:rPr>
              <a:t>Distances between the groups:</a:t>
            </a:r>
          </a:p>
          <a:p>
            <a:pPr eaLnBrk="1" hangingPunct="1"/>
            <a:r>
              <a:rPr lang="en-NZ" altLang="en-US" sz="2400" b="1" dirty="0">
                <a:solidFill>
                  <a:srgbClr val="7030A0"/>
                </a:solidFill>
              </a:rPr>
              <a:t>SHI – PI 100km</a:t>
            </a:r>
          </a:p>
          <a:p>
            <a:pPr eaLnBrk="1" hangingPunct="1"/>
            <a:r>
              <a:rPr lang="en-NZ" altLang="en-US" sz="2400" b="1" dirty="0">
                <a:solidFill>
                  <a:srgbClr val="7030A0"/>
                </a:solidFill>
              </a:rPr>
              <a:t>SHI – HB 125km</a:t>
            </a:r>
          </a:p>
          <a:p>
            <a:pPr eaLnBrk="1" hangingPunct="1"/>
            <a:r>
              <a:rPr lang="en-NZ" altLang="en-US" sz="2400" b="1" dirty="0">
                <a:solidFill>
                  <a:srgbClr val="7030A0"/>
                </a:solidFill>
              </a:rPr>
              <a:t>PI – HP 60 km</a:t>
            </a:r>
          </a:p>
        </p:txBody>
      </p:sp>
      <p:sp>
        <p:nvSpPr>
          <p:cNvPr id="12" name="Oval 11"/>
          <p:cNvSpPr/>
          <p:nvPr/>
        </p:nvSpPr>
        <p:spPr>
          <a:xfrm rot="20947494">
            <a:off x="7592393" y="1904190"/>
            <a:ext cx="1441450" cy="512762"/>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NZ"/>
          </a:p>
        </p:txBody>
      </p:sp>
      <p:sp>
        <p:nvSpPr>
          <p:cNvPr id="13" name="Oval 12"/>
          <p:cNvSpPr/>
          <p:nvPr/>
        </p:nvSpPr>
        <p:spPr>
          <a:xfrm>
            <a:off x="9840416" y="2779868"/>
            <a:ext cx="1081087" cy="431800"/>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NZ"/>
          </a:p>
        </p:txBody>
      </p:sp>
      <p:sp>
        <p:nvSpPr>
          <p:cNvPr id="14" name="Oval 13"/>
          <p:cNvSpPr/>
          <p:nvPr/>
        </p:nvSpPr>
        <p:spPr>
          <a:xfrm>
            <a:off x="8616280" y="4635387"/>
            <a:ext cx="1439863" cy="363860"/>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NZ"/>
          </a:p>
        </p:txBody>
      </p:sp>
      <p:sp>
        <p:nvSpPr>
          <p:cNvPr id="4" name="Footer Placeholder 3">
            <a:extLst>
              <a:ext uri="{FF2B5EF4-FFF2-40B4-BE49-F238E27FC236}">
                <a16:creationId xmlns:a16="http://schemas.microsoft.com/office/drawing/2014/main" id="{34D0B61B-F22E-4CFB-75FE-ADC2D9285313}"/>
              </a:ext>
            </a:extLst>
          </p:cNvPr>
          <p:cNvSpPr>
            <a:spLocks noGrp="1"/>
          </p:cNvSpPr>
          <p:nvPr>
            <p:ph type="ftr" sz="quarter" idx="11"/>
          </p:nvPr>
        </p:nvSpPr>
        <p:spPr/>
        <p:txBody>
          <a:bodyPr/>
          <a:lstStyle/>
          <a:p>
            <a:r>
              <a:rPr lang="en-NZ"/>
              <a:t>U3A Timaru -15 July 2024</a:t>
            </a:r>
          </a:p>
        </p:txBody>
      </p:sp>
    </p:spTree>
    <p:extLst>
      <p:ext uri="{BB962C8B-B14F-4D97-AF65-F5344CB8AC3E}">
        <p14:creationId xmlns:p14="http://schemas.microsoft.com/office/powerpoint/2010/main" val="25447832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199456" y="334761"/>
            <a:ext cx="9217024" cy="549275"/>
          </a:xfrm>
        </p:spPr>
        <p:txBody>
          <a:bodyPr anchor="ctr">
            <a:normAutofit fontScale="90000"/>
          </a:bodyPr>
          <a:lstStyle/>
          <a:p>
            <a:pPr algn="ctr" eaLnBrk="1" hangingPunct="1"/>
            <a:r>
              <a:rPr lang="en-NZ" altLang="en-US" sz="4000" b="1" dirty="0">
                <a:solidFill>
                  <a:srgbClr val="002060"/>
                </a:solidFill>
              </a:rPr>
              <a:t>The Larsen Ice Shelf</a:t>
            </a:r>
            <a:endParaRPr lang="en-GB" altLang="en-US" sz="4000" b="1" dirty="0">
              <a:solidFill>
                <a:srgbClr val="002060"/>
              </a:solidFill>
            </a:endParaRPr>
          </a:p>
        </p:txBody>
      </p:sp>
      <p:grpSp>
        <p:nvGrpSpPr>
          <p:cNvPr id="3" name="Group 2"/>
          <p:cNvGrpSpPr/>
          <p:nvPr/>
        </p:nvGrpSpPr>
        <p:grpSpPr>
          <a:xfrm>
            <a:off x="263352" y="1132514"/>
            <a:ext cx="5432773" cy="2998890"/>
            <a:chOff x="263352" y="992188"/>
            <a:chExt cx="5070475" cy="2724150"/>
          </a:xfrm>
        </p:grpSpPr>
        <p:pic>
          <p:nvPicPr>
            <p:cNvPr id="27652"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3352" y="992188"/>
              <a:ext cx="5070475" cy="27241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Freeform 14"/>
            <p:cNvSpPr>
              <a:spLocks/>
            </p:cNvSpPr>
            <p:nvPr/>
          </p:nvSpPr>
          <p:spPr bwMode="auto">
            <a:xfrm>
              <a:off x="796752" y="1757364"/>
              <a:ext cx="231775" cy="1125537"/>
            </a:xfrm>
            <a:custGeom>
              <a:avLst/>
              <a:gdLst>
                <a:gd name="T0" fmla="*/ 2147483647 w 146"/>
                <a:gd name="T1" fmla="*/ 0 h 709"/>
                <a:gd name="T2" fmla="*/ 2147483647 w 146"/>
                <a:gd name="T3" fmla="*/ 2147483647 h 709"/>
                <a:gd name="T4" fmla="*/ 2147483647 w 146"/>
                <a:gd name="T5" fmla="*/ 2147483647 h 709"/>
                <a:gd name="T6" fmla="*/ 2147483647 w 146"/>
                <a:gd name="T7" fmla="*/ 2147483647 h 709"/>
                <a:gd name="T8" fmla="*/ 2147483647 w 146"/>
                <a:gd name="T9" fmla="*/ 2147483647 h 709"/>
                <a:gd name="T10" fmla="*/ 0 60000 65536"/>
                <a:gd name="T11" fmla="*/ 0 60000 65536"/>
                <a:gd name="T12" fmla="*/ 0 60000 65536"/>
                <a:gd name="T13" fmla="*/ 0 60000 65536"/>
                <a:gd name="T14" fmla="*/ 0 60000 65536"/>
                <a:gd name="T15" fmla="*/ 0 w 146"/>
                <a:gd name="T16" fmla="*/ 0 h 709"/>
                <a:gd name="T17" fmla="*/ 146 w 146"/>
                <a:gd name="T18" fmla="*/ 709 h 709"/>
              </a:gdLst>
              <a:ahLst/>
              <a:cxnLst>
                <a:cxn ang="T10">
                  <a:pos x="T0" y="T1"/>
                </a:cxn>
                <a:cxn ang="T11">
                  <a:pos x="T2" y="T3"/>
                </a:cxn>
                <a:cxn ang="T12">
                  <a:pos x="T4" y="T5"/>
                </a:cxn>
                <a:cxn ang="T13">
                  <a:pos x="T6" y="T7"/>
                </a:cxn>
                <a:cxn ang="T14">
                  <a:pos x="T8" y="T9"/>
                </a:cxn>
              </a:cxnLst>
              <a:rect l="T15" t="T16" r="T17" b="T18"/>
              <a:pathLst>
                <a:path w="146" h="709">
                  <a:moveTo>
                    <a:pt x="88" y="0"/>
                  </a:moveTo>
                  <a:cubicBezTo>
                    <a:pt x="58" y="21"/>
                    <a:pt x="18" y="95"/>
                    <a:pt x="8" y="133"/>
                  </a:cubicBezTo>
                  <a:cubicBezTo>
                    <a:pt x="12" y="211"/>
                    <a:pt x="0" y="313"/>
                    <a:pt x="71" y="363"/>
                  </a:cubicBezTo>
                  <a:cubicBezTo>
                    <a:pt x="112" y="425"/>
                    <a:pt x="96" y="493"/>
                    <a:pt x="106" y="565"/>
                  </a:cubicBezTo>
                  <a:cubicBezTo>
                    <a:pt x="113" y="617"/>
                    <a:pt x="146" y="656"/>
                    <a:pt x="146" y="709"/>
                  </a:cubicBezTo>
                </a:path>
              </a:pathLst>
            </a:custGeom>
            <a:noFill/>
            <a:ln w="22225" cap="flat">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NZ"/>
            </a:p>
          </p:txBody>
        </p:sp>
      </p:grpSp>
      <p:sp>
        <p:nvSpPr>
          <p:cNvPr id="27656" name="Text Box 14"/>
          <p:cNvSpPr txBox="1">
            <a:spLocks noChangeArrowheads="1"/>
          </p:cNvSpPr>
          <p:nvPr/>
        </p:nvSpPr>
        <p:spPr bwMode="auto">
          <a:xfrm>
            <a:off x="-13834" y="2943"/>
            <a:ext cx="4411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fld id="{F135964F-EE97-46ED-8799-14FE84B57C2F}" type="slidenum">
              <a:rPr lang="en-GB" altLang="en-US" sz="1800">
                <a:solidFill>
                  <a:srgbClr val="002060"/>
                </a:solidFill>
              </a:rPr>
              <a:pPr eaLnBrk="1" hangingPunct="1"/>
              <a:t>33</a:t>
            </a:fld>
            <a:endParaRPr lang="en-GB" altLang="en-US" sz="1800" dirty="0">
              <a:solidFill>
                <a:srgbClr val="002060"/>
              </a:solidFill>
            </a:endParaRPr>
          </a:p>
        </p:txBody>
      </p:sp>
      <p:sp>
        <p:nvSpPr>
          <p:cNvPr id="20" name="TextBox 19"/>
          <p:cNvSpPr txBox="1"/>
          <p:nvPr/>
        </p:nvSpPr>
        <p:spPr>
          <a:xfrm>
            <a:off x="88758" y="2584663"/>
            <a:ext cx="338554" cy="369332"/>
          </a:xfrm>
          <a:prstGeom prst="rect">
            <a:avLst/>
          </a:prstGeom>
          <a:noFill/>
        </p:spPr>
        <p:txBody>
          <a:bodyPr wrap="none" rtlCol="0">
            <a:spAutoFit/>
          </a:bodyPr>
          <a:lstStyle/>
          <a:p>
            <a:r>
              <a:rPr lang="en-NZ" sz="1800" dirty="0">
                <a:latin typeface="Arial" panose="020B0604020202020204" pitchFamily="34" charset="0"/>
                <a:cs typeface="Arial" panose="020B0604020202020204" pitchFamily="34" charset="0"/>
              </a:rPr>
              <a:t>V</a:t>
            </a:r>
          </a:p>
        </p:txBody>
      </p:sp>
      <p:sp>
        <p:nvSpPr>
          <p:cNvPr id="21" name="TextBox 20"/>
          <p:cNvSpPr txBox="1"/>
          <p:nvPr/>
        </p:nvSpPr>
        <p:spPr>
          <a:xfrm>
            <a:off x="3647728" y="1600054"/>
            <a:ext cx="351378" cy="369332"/>
          </a:xfrm>
          <a:prstGeom prst="rect">
            <a:avLst/>
          </a:prstGeom>
          <a:noFill/>
        </p:spPr>
        <p:txBody>
          <a:bodyPr wrap="none" rtlCol="0">
            <a:spAutoFit/>
          </a:bodyPr>
          <a:lstStyle/>
          <a:p>
            <a:r>
              <a:rPr lang="en-NZ" sz="1800" dirty="0">
                <a:latin typeface="Arial" panose="020B0604020202020204" pitchFamily="34" charset="0"/>
                <a:cs typeface="Arial" panose="020B0604020202020204" pitchFamily="34" charset="0"/>
              </a:rPr>
              <a:t>N</a:t>
            </a:r>
          </a:p>
        </p:txBody>
      </p:sp>
      <p:sp>
        <p:nvSpPr>
          <p:cNvPr id="22" name="TextBox 21"/>
          <p:cNvSpPr txBox="1"/>
          <p:nvPr/>
        </p:nvSpPr>
        <p:spPr>
          <a:xfrm>
            <a:off x="3935760" y="2386594"/>
            <a:ext cx="351378" cy="369332"/>
          </a:xfrm>
          <a:prstGeom prst="rect">
            <a:avLst/>
          </a:prstGeom>
          <a:noFill/>
        </p:spPr>
        <p:txBody>
          <a:bodyPr wrap="none" rtlCol="0">
            <a:spAutoFit/>
          </a:bodyPr>
          <a:lstStyle/>
          <a:p>
            <a:r>
              <a:rPr lang="en-NZ" sz="1800" dirty="0">
                <a:latin typeface="Arial" panose="020B0604020202020204" pitchFamily="34" charset="0"/>
                <a:cs typeface="Arial" panose="020B0604020202020204" pitchFamily="34" charset="0"/>
              </a:rPr>
              <a:t>S</a:t>
            </a:r>
          </a:p>
        </p:txBody>
      </p:sp>
      <p:sp>
        <p:nvSpPr>
          <p:cNvPr id="23" name="TextBox 22"/>
          <p:cNvSpPr txBox="1"/>
          <p:nvPr/>
        </p:nvSpPr>
        <p:spPr>
          <a:xfrm>
            <a:off x="2798589" y="2253731"/>
            <a:ext cx="338554" cy="369332"/>
          </a:xfrm>
          <a:prstGeom prst="rect">
            <a:avLst/>
          </a:prstGeom>
          <a:noFill/>
        </p:spPr>
        <p:txBody>
          <a:bodyPr wrap="none" rtlCol="0">
            <a:spAutoFit/>
          </a:bodyPr>
          <a:lstStyle/>
          <a:p>
            <a:r>
              <a:rPr lang="en-NZ" sz="1800" dirty="0">
                <a:latin typeface="Arial" panose="020B0604020202020204" pitchFamily="34" charset="0"/>
                <a:cs typeface="Arial" panose="020B0604020202020204" pitchFamily="34" charset="0"/>
              </a:rPr>
              <a:t>V</a:t>
            </a:r>
          </a:p>
        </p:txBody>
      </p:sp>
      <p:sp>
        <p:nvSpPr>
          <p:cNvPr id="24" name="TextBox 14"/>
          <p:cNvSpPr txBox="1">
            <a:spLocks noChangeArrowheads="1"/>
          </p:cNvSpPr>
          <p:nvPr/>
        </p:nvSpPr>
        <p:spPr bwMode="auto">
          <a:xfrm>
            <a:off x="6678006" y="1924929"/>
            <a:ext cx="39572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NZ" altLang="en-US" dirty="0">
                <a:solidFill>
                  <a:srgbClr val="002060"/>
                </a:solidFill>
              </a:rPr>
              <a:t>Temperature increase</a:t>
            </a:r>
          </a:p>
          <a:p>
            <a:pPr eaLnBrk="1" hangingPunct="1"/>
            <a:r>
              <a:rPr lang="en-NZ" altLang="en-US" dirty="0">
                <a:solidFill>
                  <a:srgbClr val="002060"/>
                </a:solidFill>
              </a:rPr>
              <a:t>1958-2001: +3 degrees</a:t>
            </a:r>
          </a:p>
        </p:txBody>
      </p:sp>
      <p:pic>
        <p:nvPicPr>
          <p:cNvPr id="27651" name="Picture 4" descr="nordenskjoeld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19944" y="3037841"/>
            <a:ext cx="4137191" cy="27135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Rectangle 7"/>
          <p:cNvSpPr>
            <a:spLocks noGrp="1" noChangeArrowheads="1"/>
          </p:cNvSpPr>
          <p:nvPr>
            <p:ph type="body" idx="1"/>
          </p:nvPr>
        </p:nvSpPr>
        <p:spPr>
          <a:xfrm>
            <a:off x="350457" y="4400178"/>
            <a:ext cx="5122380" cy="1439862"/>
          </a:xfrm>
        </p:spPr>
        <p:txBody>
          <a:bodyPr>
            <a:normAutofit lnSpcReduction="10000"/>
          </a:bodyPr>
          <a:lstStyle/>
          <a:p>
            <a:pPr eaLnBrk="1" hangingPunct="1">
              <a:lnSpc>
                <a:spcPct val="80000"/>
              </a:lnSpc>
              <a:buClrTx/>
            </a:pPr>
            <a:r>
              <a:rPr lang="en-NZ" altLang="en-US" sz="2000" dirty="0">
                <a:latin typeface="Arial" pitchFamily="34" charset="0"/>
                <a:cs typeface="Arial" pitchFamily="34" charset="0"/>
              </a:rPr>
              <a:t>Swedish Antarctic Expedition 1902</a:t>
            </a:r>
          </a:p>
          <a:p>
            <a:pPr eaLnBrk="1" hangingPunct="1">
              <a:lnSpc>
                <a:spcPct val="80000"/>
              </a:lnSpc>
              <a:buClrTx/>
            </a:pPr>
            <a:r>
              <a:rPr lang="en-NZ" altLang="en-US" sz="2000" dirty="0">
                <a:latin typeface="Arial" pitchFamily="34" charset="0"/>
                <a:cs typeface="Arial" pitchFamily="34" charset="0"/>
              </a:rPr>
              <a:t>Overwintering at Snow Hill Island</a:t>
            </a:r>
          </a:p>
          <a:p>
            <a:pPr eaLnBrk="1" hangingPunct="1">
              <a:lnSpc>
                <a:spcPct val="80000"/>
              </a:lnSpc>
              <a:buClrTx/>
            </a:pPr>
            <a:r>
              <a:rPr lang="en-NZ" altLang="en-US" sz="2000" dirty="0">
                <a:latin typeface="Arial" pitchFamily="34" charset="0"/>
                <a:cs typeface="Arial" pitchFamily="34" charset="0"/>
              </a:rPr>
              <a:t>First expedition to the Larsen Ice Shelf</a:t>
            </a:r>
          </a:p>
          <a:p>
            <a:pPr eaLnBrk="1" hangingPunct="1">
              <a:lnSpc>
                <a:spcPct val="80000"/>
              </a:lnSpc>
              <a:buClrTx/>
            </a:pPr>
            <a:r>
              <a:rPr lang="en-NZ" altLang="en-US" sz="2000" dirty="0">
                <a:latin typeface="Arial" pitchFamily="34" charset="0"/>
                <a:cs typeface="Arial" pitchFamily="34" charset="0"/>
              </a:rPr>
              <a:t>The “first” Ice Shelf </a:t>
            </a:r>
            <a:r>
              <a:rPr lang="en-NZ" altLang="en-US" sz="2000" i="1" dirty="0">
                <a:latin typeface="Arial" pitchFamily="34" charset="0"/>
                <a:cs typeface="Arial" pitchFamily="34" charset="0"/>
              </a:rPr>
              <a:t>(</a:t>
            </a:r>
            <a:r>
              <a:rPr lang="en-NZ" altLang="en-US" sz="2000" i="1" dirty="0" err="1">
                <a:latin typeface="Arial" pitchFamily="34" charset="0"/>
                <a:cs typeface="Arial" pitchFamily="34" charset="0"/>
              </a:rPr>
              <a:t>Schelfeis</a:t>
            </a:r>
            <a:r>
              <a:rPr lang="en-NZ" altLang="en-US" sz="2000" i="1" dirty="0">
                <a:latin typeface="Arial" pitchFamily="34" charset="0"/>
                <a:cs typeface="Arial" pitchFamily="34" charset="0"/>
              </a:rPr>
              <a:t>)</a:t>
            </a:r>
            <a:endParaRPr lang="en-GB" altLang="en-US" sz="2000" i="1" dirty="0">
              <a:latin typeface="Arial" pitchFamily="34" charset="0"/>
              <a:cs typeface="Arial" pitchFamily="34" charset="0"/>
            </a:endParaRPr>
          </a:p>
        </p:txBody>
      </p:sp>
      <p:sp>
        <p:nvSpPr>
          <p:cNvPr id="4" name="Rectangle 3"/>
          <p:cNvSpPr/>
          <p:nvPr/>
        </p:nvSpPr>
        <p:spPr>
          <a:xfrm>
            <a:off x="350457" y="6108815"/>
            <a:ext cx="11560916" cy="584775"/>
          </a:xfrm>
          <a:prstGeom prst="rect">
            <a:avLst/>
          </a:prstGeom>
        </p:spPr>
        <p:txBody>
          <a:bodyPr wrap="square">
            <a:spAutoFit/>
          </a:bodyPr>
          <a:lstStyle/>
          <a:p>
            <a:r>
              <a:rPr lang="en-NZ" sz="1600" dirty="0">
                <a:latin typeface="Arial" panose="020B0604020202020204" pitchFamily="34" charset="0"/>
                <a:cs typeface="Arial" panose="020B0604020202020204" pitchFamily="34" charset="0"/>
              </a:rPr>
              <a:t>As a result of “Polar amplification”, temperature in the Arctic and the Antarctic Peninsula are rising quickly:</a:t>
            </a:r>
          </a:p>
          <a:p>
            <a:r>
              <a:rPr lang="en-NZ" sz="1600" dirty="0">
                <a:latin typeface="Arial" panose="020B0604020202020204" pitchFamily="34" charset="0"/>
                <a:cs typeface="Arial" panose="020B0604020202020204" pitchFamily="34" charset="0"/>
              </a:rPr>
              <a:t>https://www.tvnz.co.nz/one-news/world/south-pole-could-disintegrate-if-antarcticas-record-breaking-warmth-keeps-up-experts</a:t>
            </a:r>
          </a:p>
        </p:txBody>
      </p:sp>
      <p:sp>
        <p:nvSpPr>
          <p:cNvPr id="27655" name="Rectangle 16"/>
          <p:cNvSpPr>
            <a:spLocks noChangeArrowheads="1"/>
          </p:cNvSpPr>
          <p:nvPr/>
        </p:nvSpPr>
        <p:spPr bwMode="auto">
          <a:xfrm>
            <a:off x="7342921" y="5516046"/>
            <a:ext cx="21980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NZ" altLang="en-US" sz="1800" dirty="0"/>
              <a:t>Otto </a:t>
            </a:r>
            <a:r>
              <a:rPr lang="en-NZ" altLang="en-US" sz="1800" dirty="0" err="1"/>
              <a:t>Nordenskjöld</a:t>
            </a:r>
            <a:endParaRPr lang="en-GB" altLang="en-US" sz="1800" dirty="0"/>
          </a:p>
        </p:txBody>
      </p:sp>
      <p:sp>
        <p:nvSpPr>
          <p:cNvPr id="2" name="Footer Placeholder 1">
            <a:extLst>
              <a:ext uri="{FF2B5EF4-FFF2-40B4-BE49-F238E27FC236}">
                <a16:creationId xmlns:a16="http://schemas.microsoft.com/office/drawing/2014/main" id="{38513E59-0650-8791-32A7-80ED548D6C62}"/>
              </a:ext>
            </a:extLst>
          </p:cNvPr>
          <p:cNvSpPr>
            <a:spLocks noGrp="1"/>
          </p:cNvSpPr>
          <p:nvPr>
            <p:ph type="ftr" sz="quarter" idx="11"/>
          </p:nvPr>
        </p:nvSpPr>
        <p:spPr/>
        <p:txBody>
          <a:bodyPr/>
          <a:lstStyle/>
          <a:p>
            <a:r>
              <a:rPr lang="en-NZ"/>
              <a:t>U3A Timaru -15 July 2024</a:t>
            </a:r>
          </a:p>
        </p:txBody>
      </p:sp>
    </p:spTree>
    <p:extLst>
      <p:ext uri="{BB962C8B-B14F-4D97-AF65-F5344CB8AC3E}">
        <p14:creationId xmlns:p14="http://schemas.microsoft.com/office/powerpoint/2010/main" val="444217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movie_nlis_large"/>
          <p:cNvPicPr>
            <a:picLocks noChangeAspect="1" noChangeArrowheads="1" noCrop="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35744" y="1220420"/>
            <a:ext cx="3405188"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Rectangle 14"/>
          <p:cNvSpPr>
            <a:spLocks noGrp="1" noChangeArrowheads="1"/>
          </p:cNvSpPr>
          <p:nvPr>
            <p:ph type="title"/>
          </p:nvPr>
        </p:nvSpPr>
        <p:spPr>
          <a:xfrm>
            <a:off x="1067759" y="361124"/>
            <a:ext cx="9615387" cy="520145"/>
          </a:xfrm>
        </p:spPr>
        <p:txBody>
          <a:bodyPr>
            <a:noAutofit/>
          </a:bodyPr>
          <a:lstStyle/>
          <a:p>
            <a:pPr algn="ctr" eaLnBrk="1" hangingPunct="1"/>
            <a:r>
              <a:rPr lang="de-DE" altLang="en-US" sz="3200" b="1" dirty="0">
                <a:solidFill>
                  <a:srgbClr val="002060"/>
                </a:solidFill>
                <a:latin typeface="Arial" pitchFamily="34" charset="0"/>
                <a:cs typeface="Arial" pitchFamily="34" charset="0"/>
              </a:rPr>
              <a:t>Northern Larsen Ice Shelf: retreat and collapse</a:t>
            </a:r>
            <a:endParaRPr lang="en-GB" altLang="en-US" sz="3200" b="1" dirty="0">
              <a:solidFill>
                <a:srgbClr val="002060"/>
              </a:solidFill>
              <a:latin typeface="Arial" pitchFamily="34" charset="0"/>
              <a:cs typeface="Arial" pitchFamily="34" charset="0"/>
            </a:endParaRPr>
          </a:p>
        </p:txBody>
      </p:sp>
      <p:sp>
        <p:nvSpPr>
          <p:cNvPr id="29703" name="TextBox 6"/>
          <p:cNvSpPr txBox="1">
            <a:spLocks noChangeArrowheads="1"/>
          </p:cNvSpPr>
          <p:nvPr/>
        </p:nvSpPr>
        <p:spPr bwMode="auto">
          <a:xfrm>
            <a:off x="3959112" y="3193257"/>
            <a:ext cx="4074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NZ" altLang="en-US" dirty="0"/>
              <a:t>A</a:t>
            </a:r>
          </a:p>
        </p:txBody>
      </p:sp>
      <p:sp>
        <p:nvSpPr>
          <p:cNvPr id="29704" name="TextBox 7"/>
          <p:cNvSpPr txBox="1">
            <a:spLocks noChangeArrowheads="1"/>
          </p:cNvSpPr>
          <p:nvPr/>
        </p:nvSpPr>
        <p:spPr bwMode="auto">
          <a:xfrm>
            <a:off x="3863752" y="4670561"/>
            <a:ext cx="4074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NZ" altLang="en-US" dirty="0"/>
              <a:t>B</a:t>
            </a:r>
          </a:p>
        </p:txBody>
      </p:sp>
      <p:grpSp>
        <p:nvGrpSpPr>
          <p:cNvPr id="20" name="Group 19"/>
          <p:cNvGrpSpPr/>
          <p:nvPr/>
        </p:nvGrpSpPr>
        <p:grpSpPr>
          <a:xfrm>
            <a:off x="91370" y="3544963"/>
            <a:ext cx="4071484" cy="461665"/>
            <a:chOff x="91370" y="3544963"/>
            <a:chExt cx="4071484" cy="461665"/>
          </a:xfrm>
        </p:grpSpPr>
        <p:sp>
          <p:nvSpPr>
            <p:cNvPr id="5" name="TextBox 4"/>
            <p:cNvSpPr txBox="1"/>
            <p:nvPr/>
          </p:nvSpPr>
          <p:spPr>
            <a:xfrm>
              <a:off x="91370" y="3544963"/>
              <a:ext cx="1952779" cy="461665"/>
            </a:xfrm>
            <a:prstGeom prst="rect">
              <a:avLst/>
            </a:prstGeom>
            <a:noFill/>
          </p:spPr>
          <p:txBody>
            <a:bodyPr wrap="none" rtlCol="0">
              <a:spAutoFit/>
            </a:bodyPr>
            <a:lstStyle/>
            <a:p>
              <a:r>
                <a:rPr lang="en-NZ" dirty="0">
                  <a:latin typeface="+mj-lt"/>
                </a:rPr>
                <a:t>Seal </a:t>
              </a:r>
              <a:r>
                <a:rPr lang="en-NZ" dirty="0" err="1">
                  <a:latin typeface="+mj-lt"/>
                </a:rPr>
                <a:t>Nunataks</a:t>
              </a:r>
              <a:endParaRPr lang="en-NZ" dirty="0">
                <a:latin typeface="+mj-lt"/>
              </a:endParaRPr>
            </a:p>
          </p:txBody>
        </p:sp>
        <p:cxnSp>
          <p:nvCxnSpPr>
            <p:cNvPr id="7" name="Straight Arrow Connector 6"/>
            <p:cNvCxnSpPr>
              <a:stCxn id="5" idx="3"/>
            </p:cNvCxnSpPr>
            <p:nvPr/>
          </p:nvCxnSpPr>
          <p:spPr>
            <a:xfrm>
              <a:off x="2044149" y="3775796"/>
              <a:ext cx="2118705" cy="23083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grpSp>
      <p:cxnSp>
        <p:nvCxnSpPr>
          <p:cNvPr id="11" name="Straight Connector 10"/>
          <p:cNvCxnSpPr/>
          <p:nvPr/>
        </p:nvCxnSpPr>
        <p:spPr>
          <a:xfrm rot="5400000" flipV="1">
            <a:off x="4660510" y="6075813"/>
            <a:ext cx="0" cy="1217480"/>
          </a:xfrm>
          <a:prstGeom prst="line">
            <a:avLst/>
          </a:prstGeom>
          <a:ln w="47625">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215354" y="6281558"/>
            <a:ext cx="962123" cy="461665"/>
          </a:xfrm>
          <a:prstGeom prst="rect">
            <a:avLst/>
          </a:prstGeom>
          <a:noFill/>
        </p:spPr>
        <p:txBody>
          <a:bodyPr wrap="none" rtlCol="0">
            <a:spAutoFit/>
          </a:bodyPr>
          <a:lstStyle/>
          <a:p>
            <a:r>
              <a:rPr lang="en-NZ" dirty="0">
                <a:latin typeface="+mj-lt"/>
              </a:rPr>
              <a:t>50 km</a:t>
            </a:r>
          </a:p>
        </p:txBody>
      </p:sp>
      <p:sp>
        <p:nvSpPr>
          <p:cNvPr id="6" name="Footer Placeholder 5"/>
          <p:cNvSpPr>
            <a:spLocks noGrp="1"/>
          </p:cNvSpPr>
          <p:nvPr>
            <p:ph type="ftr" sz="quarter" idx="11"/>
          </p:nvPr>
        </p:nvSpPr>
        <p:spPr>
          <a:xfrm>
            <a:off x="5778572" y="6448251"/>
            <a:ext cx="4114800" cy="365125"/>
          </a:xfrm>
        </p:spPr>
        <p:txBody>
          <a:bodyPr/>
          <a:lstStyle/>
          <a:p>
            <a:r>
              <a:rPr lang="en-NZ"/>
              <a:t>U3A Timaru -15 July 2024</a:t>
            </a:r>
            <a:endParaRPr lang="en-NZ" dirty="0"/>
          </a:p>
        </p:txBody>
      </p:sp>
      <p:sp>
        <p:nvSpPr>
          <p:cNvPr id="2" name="TextBox 1"/>
          <p:cNvSpPr txBox="1"/>
          <p:nvPr/>
        </p:nvSpPr>
        <p:spPr>
          <a:xfrm>
            <a:off x="6624734" y="3314130"/>
            <a:ext cx="4665307" cy="923330"/>
          </a:xfrm>
          <a:prstGeom prst="rect">
            <a:avLst/>
          </a:prstGeom>
          <a:noFill/>
        </p:spPr>
        <p:txBody>
          <a:bodyPr wrap="square" rtlCol="0">
            <a:spAutoFit/>
          </a:bodyPr>
          <a:lstStyle/>
          <a:p>
            <a:pPr>
              <a:buClrTx/>
              <a:buFontTx/>
              <a:buChar char="•"/>
            </a:pPr>
            <a:r>
              <a:rPr lang="en-US" altLang="en-US" b="1" dirty="0">
                <a:cs typeface="Tahoma" pitchFamily="34" charset="0"/>
              </a:rPr>
              <a:t>Critical limit for the existence of ice shelves</a:t>
            </a:r>
          </a:p>
          <a:p>
            <a:pPr>
              <a:buClrTx/>
              <a:buFontTx/>
              <a:buChar char="•"/>
            </a:pPr>
            <a:r>
              <a:rPr lang="en-US" altLang="en-US" b="1" dirty="0">
                <a:cs typeface="Tahoma" pitchFamily="34" charset="0"/>
              </a:rPr>
              <a:t>High vulnerability to climate warming</a:t>
            </a:r>
          </a:p>
          <a:p>
            <a:endParaRPr lang="en-NZ" dirty="0"/>
          </a:p>
        </p:txBody>
      </p:sp>
    </p:spTree>
    <p:extLst>
      <p:ext uri="{BB962C8B-B14F-4D97-AF65-F5344CB8AC3E}">
        <p14:creationId xmlns:p14="http://schemas.microsoft.com/office/powerpoint/2010/main" val="396035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File:Erich dagobert von drygalski.jpg">
            <a:hlinkClick r:id="rId3"/>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17421" t="12517" r="13063" b="15533"/>
          <a:stretch/>
        </p:blipFill>
        <p:spPr bwMode="auto">
          <a:xfrm>
            <a:off x="407368" y="839761"/>
            <a:ext cx="1965496" cy="28254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1267" name="Picture 3" descr="s001.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526912" y="810484"/>
            <a:ext cx="4333197" cy="27464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Box 7"/>
          <p:cNvSpPr txBox="1">
            <a:spLocks noChangeArrowheads="1"/>
          </p:cNvSpPr>
          <p:nvPr/>
        </p:nvSpPr>
        <p:spPr bwMode="auto">
          <a:xfrm>
            <a:off x="335360" y="3754675"/>
            <a:ext cx="169826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NZ" altLang="en-US" sz="2000" b="1" dirty="0"/>
              <a:t>Erich von </a:t>
            </a:r>
            <a:r>
              <a:rPr lang="en-NZ" altLang="en-US" sz="2000" b="1" dirty="0" err="1"/>
              <a:t>Drygalski</a:t>
            </a:r>
            <a:endParaRPr lang="en-NZ" altLang="en-US" sz="2000" b="1" dirty="0"/>
          </a:p>
          <a:p>
            <a:pPr algn="ctr" eaLnBrk="1" hangingPunct="1"/>
            <a:r>
              <a:rPr lang="en-NZ" altLang="en-US" sz="2000" b="1" dirty="0"/>
              <a:t>1865 - 1949</a:t>
            </a:r>
          </a:p>
        </p:txBody>
      </p:sp>
      <p:sp>
        <p:nvSpPr>
          <p:cNvPr id="11269" name="TextBox 8"/>
          <p:cNvSpPr txBox="1">
            <a:spLocks noChangeArrowheads="1"/>
          </p:cNvSpPr>
          <p:nvPr/>
        </p:nvSpPr>
        <p:spPr bwMode="auto">
          <a:xfrm>
            <a:off x="9817302" y="3681004"/>
            <a:ext cx="21141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NZ" altLang="en-US" sz="2400" dirty="0"/>
              <a:t>Ship: “Gauss”</a:t>
            </a:r>
          </a:p>
        </p:txBody>
      </p:sp>
      <p:sp>
        <p:nvSpPr>
          <p:cNvPr id="11270" name="TextBox 9"/>
          <p:cNvSpPr txBox="1">
            <a:spLocks noChangeArrowheads="1"/>
          </p:cNvSpPr>
          <p:nvPr/>
        </p:nvSpPr>
        <p:spPr bwMode="auto">
          <a:xfrm>
            <a:off x="1055440" y="40530"/>
            <a:ext cx="964907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NZ" altLang="en-US" sz="3600" b="1" i="1" dirty="0">
                <a:solidFill>
                  <a:schemeClr val="accent6">
                    <a:lumMod val="50000"/>
                  </a:schemeClr>
                </a:solidFill>
              </a:rPr>
              <a:t>German South Pole Expedition </a:t>
            </a:r>
            <a:r>
              <a:rPr lang="en-NZ" altLang="en-US" sz="3600" b="1" dirty="0">
                <a:solidFill>
                  <a:schemeClr val="accent6">
                    <a:lumMod val="50000"/>
                  </a:schemeClr>
                </a:solidFill>
              </a:rPr>
              <a:t>1901 - 1903</a:t>
            </a:r>
            <a:endParaRPr lang="en-NZ" altLang="en-US" sz="3600" b="1" i="1" dirty="0">
              <a:solidFill>
                <a:schemeClr val="accent6">
                  <a:lumMod val="50000"/>
                </a:schemeClr>
              </a:solidFill>
            </a:endParaRPr>
          </a:p>
        </p:txBody>
      </p:sp>
      <p:sp>
        <p:nvSpPr>
          <p:cNvPr id="11275" name="TextBox 10"/>
          <p:cNvSpPr txBox="1">
            <a:spLocks noChangeArrowheads="1"/>
          </p:cNvSpPr>
          <p:nvPr/>
        </p:nvSpPr>
        <p:spPr bwMode="auto">
          <a:xfrm>
            <a:off x="4079875" y="1773238"/>
            <a:ext cx="1511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NZ" altLang="en-US"/>
          </a:p>
        </p:txBody>
      </p:sp>
      <p:sp>
        <p:nvSpPr>
          <p:cNvPr id="11277" name="TextBox 13"/>
          <p:cNvSpPr txBox="1">
            <a:spLocks noChangeArrowheads="1"/>
          </p:cNvSpPr>
          <p:nvPr/>
        </p:nvSpPr>
        <p:spPr bwMode="auto">
          <a:xfrm>
            <a:off x="2692904" y="897236"/>
            <a:ext cx="469924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NZ" altLang="en-US" sz="2400" dirty="0"/>
              <a:t>Discovered: </a:t>
            </a:r>
          </a:p>
          <a:p>
            <a:pPr algn="ctr" eaLnBrk="1" hangingPunct="1"/>
            <a:r>
              <a:rPr lang="en-NZ" altLang="en-US" sz="2400" dirty="0"/>
              <a:t>Kaiser Wilhelm II Land and the </a:t>
            </a:r>
            <a:r>
              <a:rPr lang="en-NZ" altLang="en-US" sz="2400" dirty="0" err="1"/>
              <a:t>Gaussberg</a:t>
            </a:r>
            <a:endParaRPr lang="en-NZ" altLang="en-US" sz="2400" dirty="0"/>
          </a:p>
          <a:p>
            <a:pPr algn="ctr" eaLnBrk="1" hangingPunct="1"/>
            <a:r>
              <a:rPr lang="en-NZ" altLang="en-US" sz="2400" dirty="0"/>
              <a:t>Observations on ice, meteorology and magnetism</a:t>
            </a:r>
          </a:p>
        </p:txBody>
      </p:sp>
      <p:pic>
        <p:nvPicPr>
          <p:cNvPr id="13" name="Picture 3" descr="P:\ura11\Bilder_gescannt\Drygalski\2013_11_11MMBL_Drygalski\IMG_4958.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562056" y="3099283"/>
            <a:ext cx="4654908" cy="33213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208541" y="5770653"/>
            <a:ext cx="3816424" cy="461665"/>
          </a:xfrm>
          <a:prstGeom prst="rect">
            <a:avLst/>
          </a:prstGeom>
          <a:noFill/>
        </p:spPr>
        <p:txBody>
          <a:bodyPr wrap="square" rtlCol="0">
            <a:spAutoFit/>
          </a:bodyPr>
          <a:lstStyle/>
          <a:p>
            <a:r>
              <a:rPr lang="en-NZ" sz="2400" dirty="0">
                <a:latin typeface="Arial" panose="020B0604020202020204" pitchFamily="34" charset="0"/>
                <a:cs typeface="Arial" panose="020B0604020202020204" pitchFamily="34" charset="0"/>
              </a:rPr>
              <a:t>Balloon observations 1902</a:t>
            </a:r>
            <a:endParaRPr lang="en-GB" sz="2400" dirty="0">
              <a:latin typeface="Arial" panose="020B0604020202020204" pitchFamily="34" charset="0"/>
              <a:cs typeface="Arial" panose="020B0604020202020204" pitchFamily="34" charset="0"/>
            </a:endParaRPr>
          </a:p>
        </p:txBody>
      </p:sp>
      <p:sp>
        <p:nvSpPr>
          <p:cNvPr id="3" name="Footer Placeholder 2"/>
          <p:cNvSpPr>
            <a:spLocks noGrp="1"/>
          </p:cNvSpPr>
          <p:nvPr>
            <p:ph type="ftr" sz="quarter" idx="11"/>
          </p:nvPr>
        </p:nvSpPr>
        <p:spPr>
          <a:xfrm>
            <a:off x="4116482" y="6479563"/>
            <a:ext cx="3860800" cy="365125"/>
          </a:xfrm>
        </p:spPr>
        <p:txBody>
          <a:bodyPr/>
          <a:lstStyle/>
          <a:p>
            <a:r>
              <a:rPr lang="en-NZ"/>
              <a:t>U3A Timaru -15 July 2024</a:t>
            </a:r>
            <a:endParaRPr lang="en-GB" dirty="0"/>
          </a:p>
        </p:txBody>
      </p:sp>
      <p:sp>
        <p:nvSpPr>
          <p:cNvPr id="5" name="TextBox 4">
            <a:extLst>
              <a:ext uri="{FF2B5EF4-FFF2-40B4-BE49-F238E27FC236}">
                <a16:creationId xmlns:a16="http://schemas.microsoft.com/office/drawing/2014/main" id="{737B1B6D-78AF-5822-BA22-E36653727225}"/>
              </a:ext>
            </a:extLst>
          </p:cNvPr>
          <p:cNvSpPr txBox="1"/>
          <p:nvPr/>
        </p:nvSpPr>
        <p:spPr>
          <a:xfrm>
            <a:off x="7667459" y="4585202"/>
            <a:ext cx="4333197" cy="707886"/>
          </a:xfrm>
          <a:prstGeom prst="rect">
            <a:avLst/>
          </a:prstGeom>
          <a:noFill/>
        </p:spPr>
        <p:txBody>
          <a:bodyPr wrap="square" rtlCol="0">
            <a:spAutoFit/>
          </a:bodyPr>
          <a:lstStyle/>
          <a:p>
            <a:r>
              <a:rPr lang="en-NZ" sz="2000" b="1" dirty="0">
                <a:latin typeface="Arial" panose="020B0604020202020204" pitchFamily="34" charset="0"/>
                <a:cs typeface="Arial" panose="020B0604020202020204" pitchFamily="34" charset="0"/>
              </a:rPr>
              <a:t>Result: 20 volumes of scientific results and 2 volumes with maps</a:t>
            </a:r>
          </a:p>
        </p:txBody>
      </p:sp>
    </p:spTree>
    <p:extLst>
      <p:ext uri="{BB962C8B-B14F-4D97-AF65-F5344CB8AC3E}">
        <p14:creationId xmlns:p14="http://schemas.microsoft.com/office/powerpoint/2010/main" val="25061288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File:Erich dagobert von drygalski.jpg">
            <a:hlinkClick r:id="rId2"/>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19336" y="116633"/>
            <a:ext cx="901996" cy="100811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rotWithShape="1">
          <a:blip r:embed="rId4">
            <a:extLst>
              <a:ext uri="{28A0092B-C50C-407E-A947-70E740481C1C}">
                <a14:useLocalDpi xmlns:a14="http://schemas.microsoft.com/office/drawing/2010/main"/>
              </a:ext>
            </a:extLst>
          </a:blip>
          <a:srcRect l="11183" t="28157" r="60990" b="31260"/>
          <a:stretch/>
        </p:blipFill>
        <p:spPr>
          <a:xfrm>
            <a:off x="274700" y="-3315"/>
            <a:ext cx="6408712" cy="6542228"/>
          </a:xfrm>
          <a:prstGeom prst="ellipse">
            <a:avLst/>
          </a:prstGeom>
          <a:ln>
            <a:noFill/>
          </a:ln>
          <a:effectLst>
            <a:softEdge rad="112500"/>
          </a:effectLst>
        </p:spPr>
      </p:pic>
      <p:pic>
        <p:nvPicPr>
          <p:cNvPr id="10" name="Picture 2" descr="https://upload.wikimedia.org/wikipedia/commons/6/60/Kerguelen_Map.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88063" y="1477168"/>
            <a:ext cx="4848384" cy="47033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extBox 11"/>
          <p:cNvSpPr txBox="1">
            <a:spLocks noChangeArrowheads="1"/>
          </p:cNvSpPr>
          <p:nvPr/>
        </p:nvSpPr>
        <p:spPr bwMode="auto">
          <a:xfrm>
            <a:off x="6838776" y="339915"/>
            <a:ext cx="498797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NZ" altLang="en-US" sz="3200" dirty="0"/>
              <a:t>Second research group on the Kerguelen Islands</a:t>
            </a:r>
          </a:p>
        </p:txBody>
      </p:sp>
      <p:sp>
        <p:nvSpPr>
          <p:cNvPr id="12" name="TextBox 11"/>
          <p:cNvSpPr txBox="1"/>
          <p:nvPr/>
        </p:nvSpPr>
        <p:spPr>
          <a:xfrm>
            <a:off x="5043411" y="5733256"/>
            <a:ext cx="1800200" cy="523220"/>
          </a:xfrm>
          <a:prstGeom prst="rect">
            <a:avLst/>
          </a:prstGeom>
          <a:noFill/>
        </p:spPr>
        <p:txBody>
          <a:bodyPr wrap="square" rtlCol="0">
            <a:spAutoFit/>
          </a:bodyPr>
          <a:lstStyle/>
          <a:p>
            <a:r>
              <a:rPr lang="en-NZ" sz="2800" b="1" dirty="0">
                <a:latin typeface="Arial" panose="020B0604020202020204" pitchFamily="34" charset="0"/>
                <a:cs typeface="Arial" panose="020B0604020202020204" pitchFamily="34" charset="0"/>
              </a:rPr>
              <a:t>Map 1903</a:t>
            </a:r>
          </a:p>
        </p:txBody>
      </p:sp>
      <p:sp>
        <p:nvSpPr>
          <p:cNvPr id="2" name="Footer Placeholder 1"/>
          <p:cNvSpPr>
            <a:spLocks noGrp="1"/>
          </p:cNvSpPr>
          <p:nvPr>
            <p:ph type="ftr" sz="quarter" idx="11"/>
          </p:nvPr>
        </p:nvSpPr>
        <p:spPr>
          <a:xfrm>
            <a:off x="3791744" y="6472183"/>
            <a:ext cx="3860800" cy="365125"/>
          </a:xfrm>
        </p:spPr>
        <p:txBody>
          <a:bodyPr/>
          <a:lstStyle/>
          <a:p>
            <a:r>
              <a:rPr lang="en-NZ"/>
              <a:t>U3A Timaru -15 July 2024</a:t>
            </a:r>
            <a:endParaRPr lang="en-GB" dirty="0"/>
          </a:p>
        </p:txBody>
      </p:sp>
    </p:spTree>
    <p:extLst>
      <p:ext uri="{BB962C8B-B14F-4D97-AF65-F5344CB8AC3E}">
        <p14:creationId xmlns:p14="http://schemas.microsoft.com/office/powerpoint/2010/main" val="37671938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B960511-D7EE-A7B8-39DA-664D4B9B6D73}"/>
              </a:ext>
            </a:extLst>
          </p:cNvPr>
          <p:cNvSpPr>
            <a:spLocks noGrp="1"/>
          </p:cNvSpPr>
          <p:nvPr>
            <p:ph type="ftr" sz="quarter" idx="11"/>
          </p:nvPr>
        </p:nvSpPr>
        <p:spPr/>
        <p:txBody>
          <a:bodyPr/>
          <a:lstStyle/>
          <a:p>
            <a:r>
              <a:rPr lang="en-NZ"/>
              <a:t>U3A Timaru -15 July 2024</a:t>
            </a:r>
          </a:p>
        </p:txBody>
      </p:sp>
      <p:grpSp>
        <p:nvGrpSpPr>
          <p:cNvPr id="3" name="Group 5">
            <a:extLst>
              <a:ext uri="{FF2B5EF4-FFF2-40B4-BE49-F238E27FC236}">
                <a16:creationId xmlns:a16="http://schemas.microsoft.com/office/drawing/2014/main" id="{4755E29D-7B15-03F9-C9EF-A78CDA60D14E}"/>
              </a:ext>
            </a:extLst>
          </p:cNvPr>
          <p:cNvGrpSpPr>
            <a:grpSpLocks/>
          </p:cNvGrpSpPr>
          <p:nvPr/>
        </p:nvGrpSpPr>
        <p:grpSpPr bwMode="auto">
          <a:xfrm>
            <a:off x="1168124" y="290264"/>
            <a:ext cx="9229909" cy="4979464"/>
            <a:chOff x="840341" y="944556"/>
            <a:chExt cx="5357575" cy="3243436"/>
          </a:xfrm>
        </p:grpSpPr>
        <p:pic>
          <p:nvPicPr>
            <p:cNvPr id="4" name="Picture 3">
              <a:extLst>
                <a:ext uri="{FF2B5EF4-FFF2-40B4-BE49-F238E27FC236}">
                  <a16:creationId xmlns:a16="http://schemas.microsoft.com/office/drawing/2014/main" id="{C9ADA5D4-B653-7E0E-C394-8B93AA2039E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40341" y="944556"/>
              <a:ext cx="5354729" cy="32434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DBADDAC3-980F-F61F-8A4D-A1119BF0D450}"/>
                </a:ext>
              </a:extLst>
            </p:cNvPr>
            <p:cNvSpPr/>
            <p:nvPr/>
          </p:nvSpPr>
          <p:spPr>
            <a:xfrm>
              <a:off x="3902425" y="3942671"/>
              <a:ext cx="2295491" cy="187722"/>
            </a:xfrm>
            <a:prstGeom prst="rect">
              <a:avLst/>
            </a:prstGeom>
          </p:spPr>
          <p:txBody>
            <a:bodyPr wrap="square">
              <a:spAutoFit/>
            </a:bodyPr>
            <a:lstStyle/>
            <a:p>
              <a:pPr>
                <a:defRPr/>
              </a:pPr>
              <a:r>
                <a:rPr lang="en-NZ" sz="1000" dirty="0">
                  <a:solidFill>
                    <a:schemeClr val="bg1">
                      <a:lumMod val="65000"/>
                    </a:schemeClr>
                  </a:solidFill>
                  <a:latin typeface="Arial" panose="020B0604020202020204" pitchFamily="34" charset="0"/>
                  <a:cs typeface="Arial" panose="020B0604020202020204" pitchFamily="34" charset="0"/>
                  <a:hlinkClick r:id="rId3"/>
                </a:rPr>
                <a:t>http://www.photolib.noaa.gov/htmls/corp2854.htm</a:t>
              </a:r>
              <a:endParaRPr lang="en-NZ" sz="1000" dirty="0">
                <a:solidFill>
                  <a:schemeClr val="bg1">
                    <a:lumMod val="65000"/>
                  </a:schemeClr>
                </a:solidFill>
                <a:latin typeface="Arial" panose="020B0604020202020204" pitchFamily="34" charset="0"/>
                <a:cs typeface="Arial" panose="020B0604020202020204" pitchFamily="34" charset="0"/>
              </a:endParaRPr>
            </a:p>
          </p:txBody>
        </p:sp>
      </p:grpSp>
      <p:sp>
        <p:nvSpPr>
          <p:cNvPr id="6" name="TextBox 8">
            <a:extLst>
              <a:ext uri="{FF2B5EF4-FFF2-40B4-BE49-F238E27FC236}">
                <a16:creationId xmlns:a16="http://schemas.microsoft.com/office/drawing/2014/main" id="{398F460E-9BB3-90CF-FA32-0B831D329B61}"/>
              </a:ext>
            </a:extLst>
          </p:cNvPr>
          <p:cNvSpPr txBox="1">
            <a:spLocks noChangeArrowheads="1"/>
          </p:cNvSpPr>
          <p:nvPr/>
        </p:nvSpPr>
        <p:spPr bwMode="auto">
          <a:xfrm>
            <a:off x="1777725" y="5351374"/>
            <a:ext cx="784887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NZ" altLang="en-US" dirty="0">
                <a:ea typeface="ＭＳ Ｐゴシック" pitchFamily="34" charset="-128"/>
              </a:rPr>
              <a:t>Ship </a:t>
            </a:r>
            <a:r>
              <a:rPr lang="en-NZ" altLang="en-US" i="1" dirty="0">
                <a:ea typeface="ＭＳ Ｐゴシック" pitchFamily="34" charset="-128"/>
              </a:rPr>
              <a:t>Gauss</a:t>
            </a:r>
            <a:r>
              <a:rPr lang="en-NZ" altLang="en-US" dirty="0">
                <a:ea typeface="ＭＳ Ｐゴシック" pitchFamily="34" charset="-128"/>
              </a:rPr>
              <a:t>, frozen into the ice, 29</a:t>
            </a:r>
            <a:r>
              <a:rPr lang="en-NZ" altLang="en-US" baseline="30000" dirty="0">
                <a:ea typeface="ＭＳ Ｐゴシック" pitchFamily="34" charset="-128"/>
              </a:rPr>
              <a:t>th</a:t>
            </a:r>
            <a:r>
              <a:rPr lang="en-NZ" altLang="en-US" dirty="0">
                <a:ea typeface="ＭＳ Ｐゴシック" pitchFamily="34" charset="-128"/>
              </a:rPr>
              <a:t> March 1902</a:t>
            </a:r>
          </a:p>
          <a:p>
            <a:pPr algn="just" eaLnBrk="1" hangingPunct="1"/>
            <a:r>
              <a:rPr lang="en-NZ" altLang="en-US" dirty="0">
                <a:ea typeface="ＭＳ Ｐゴシック" pitchFamily="34" charset="-128"/>
              </a:rPr>
              <a:t>Picture was taken from a balloon which was doing observations on the ice. This was the first aerial picture taken for science purposes in the Antarctic.</a:t>
            </a:r>
          </a:p>
        </p:txBody>
      </p:sp>
    </p:spTree>
    <p:extLst>
      <p:ext uri="{BB962C8B-B14F-4D97-AF65-F5344CB8AC3E}">
        <p14:creationId xmlns:p14="http://schemas.microsoft.com/office/powerpoint/2010/main" val="17866212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p:cNvSpPr txBox="1">
            <a:spLocks noChangeArrowheads="1"/>
          </p:cNvSpPr>
          <p:nvPr/>
        </p:nvSpPr>
        <p:spPr bwMode="auto">
          <a:xfrm>
            <a:off x="2067496" y="845388"/>
            <a:ext cx="618874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NZ" altLang="en-US" sz="4000" b="1" dirty="0">
                <a:cs typeface="Arial" charset="0"/>
              </a:rPr>
              <a:t>Wilhelm Filchner</a:t>
            </a:r>
          </a:p>
          <a:p>
            <a:pPr algn="ctr" eaLnBrk="1" hangingPunct="1"/>
            <a:r>
              <a:rPr lang="en-NZ" altLang="en-US" sz="3200" dirty="0">
                <a:cs typeface="Arial" charset="0"/>
              </a:rPr>
              <a:t>Leader, cartographer, magnetism</a:t>
            </a:r>
          </a:p>
        </p:txBody>
      </p:sp>
      <p:pic>
        <p:nvPicPr>
          <p:cNvPr id="5" name="Picture 4" descr="s250.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978931" y="867194"/>
            <a:ext cx="3058568" cy="2283355"/>
          </a:xfrm>
          <a:prstGeom prst="rect">
            <a:avLst/>
          </a:prstGeom>
          <a:ln>
            <a:noFill/>
          </a:ln>
          <a:effectLst>
            <a:outerShdw blurRad="292100" dist="139700" dir="2700000" algn="tl" rotWithShape="0">
              <a:srgbClr val="333333">
                <a:alpha val="65000"/>
              </a:srgbClr>
            </a:outerShdw>
          </a:effectLst>
        </p:spPr>
      </p:pic>
      <p:sp>
        <p:nvSpPr>
          <p:cNvPr id="6" name="TextBox 4"/>
          <p:cNvSpPr txBox="1">
            <a:spLocks noChangeArrowheads="1"/>
          </p:cNvSpPr>
          <p:nvPr/>
        </p:nvSpPr>
        <p:spPr bwMode="auto">
          <a:xfrm>
            <a:off x="178444" y="157774"/>
            <a:ext cx="1192929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NZ" altLang="en-US" sz="3600" b="1" i="1" dirty="0">
                <a:solidFill>
                  <a:srgbClr val="7030A0"/>
                </a:solidFill>
                <a:cs typeface="Arial" charset="0"/>
              </a:rPr>
              <a:t>Second German Antarctic – Expedition 1911 – 1912</a:t>
            </a:r>
          </a:p>
        </p:txBody>
      </p:sp>
      <p:sp>
        <p:nvSpPr>
          <p:cNvPr id="7" name="TextBox 5"/>
          <p:cNvSpPr txBox="1">
            <a:spLocks noChangeArrowheads="1"/>
          </p:cNvSpPr>
          <p:nvPr/>
        </p:nvSpPr>
        <p:spPr bwMode="auto">
          <a:xfrm>
            <a:off x="386110" y="3512008"/>
            <a:ext cx="4631691"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NZ" altLang="en-US" sz="2400" b="1" dirty="0">
                <a:latin typeface="Arial" panose="020B0604020202020204" pitchFamily="34" charset="0"/>
                <a:cs typeface="Arial" panose="020B0604020202020204" pitchFamily="34" charset="0"/>
              </a:rPr>
              <a:t>Plan: </a:t>
            </a:r>
            <a:r>
              <a:rPr lang="en-NZ" altLang="en-US" sz="2400" dirty="0">
                <a:latin typeface="Arial" panose="020B0604020202020204" pitchFamily="34" charset="0"/>
                <a:cs typeface="Arial" panose="020B0604020202020204" pitchFamily="34" charset="0"/>
              </a:rPr>
              <a:t>to investigate whether the southernmost portion of the Atlantic and southernmost portion of the Pacific Ocean were separated by a land bridge or whether they were connected by an ice/covered channel. </a:t>
            </a:r>
          </a:p>
        </p:txBody>
      </p:sp>
      <p:sp>
        <p:nvSpPr>
          <p:cNvPr id="9" name="Rectangle 8"/>
          <p:cNvSpPr/>
          <p:nvPr/>
        </p:nvSpPr>
        <p:spPr>
          <a:xfrm>
            <a:off x="9159024" y="3118562"/>
            <a:ext cx="2896948" cy="461665"/>
          </a:xfrm>
          <a:prstGeom prst="rect">
            <a:avLst/>
          </a:prstGeom>
        </p:spPr>
        <p:txBody>
          <a:bodyPr wrap="none">
            <a:spAutoFit/>
          </a:bodyPr>
          <a:lstStyle/>
          <a:p>
            <a:pPr algn="ctr"/>
            <a:r>
              <a:rPr lang="en-NZ" altLang="en-US" sz="2400" dirty="0">
                <a:latin typeface="Arial" panose="020B0604020202020204" pitchFamily="34" charset="0"/>
                <a:cs typeface="Arial" panose="020B0604020202020204" pitchFamily="34" charset="0"/>
              </a:rPr>
              <a:t>Ship: “</a:t>
            </a:r>
            <a:r>
              <a:rPr lang="en-NZ" altLang="en-US" sz="2400" i="1" dirty="0">
                <a:latin typeface="Arial" panose="020B0604020202020204" pitchFamily="34" charset="0"/>
                <a:cs typeface="Arial" panose="020B0604020202020204" pitchFamily="34" charset="0"/>
              </a:rPr>
              <a:t>Deutschland”</a:t>
            </a:r>
            <a:endParaRPr lang="en-NZ" altLang="en-US" sz="2400"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rotWithShape="1">
          <a:blip r:embed="rId4" cstate="email">
            <a:extLst>
              <a:ext uri="{28A0092B-C50C-407E-A947-70E740481C1C}">
                <a14:useLocalDpi xmlns:a14="http://schemas.microsoft.com/office/drawing/2010/main"/>
              </a:ext>
            </a:extLst>
          </a:blip>
          <a:srcRect l="78095" t="26156" r="8440" b="49459"/>
          <a:stretch/>
        </p:blipFill>
        <p:spPr>
          <a:xfrm>
            <a:off x="388256" y="867194"/>
            <a:ext cx="1277509" cy="173251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TextBox 11"/>
          <p:cNvSpPr txBox="1"/>
          <p:nvPr/>
        </p:nvSpPr>
        <p:spPr>
          <a:xfrm>
            <a:off x="1419420" y="2270396"/>
            <a:ext cx="2565072" cy="707886"/>
          </a:xfrm>
          <a:prstGeom prst="rect">
            <a:avLst/>
          </a:prstGeom>
          <a:noFill/>
        </p:spPr>
        <p:txBody>
          <a:bodyPr wrap="square" rtlCol="0">
            <a:spAutoFit/>
          </a:bodyPr>
          <a:lstStyle/>
          <a:p>
            <a:pPr algn="ctr"/>
            <a:r>
              <a:rPr lang="en-NZ" sz="2000" b="1" dirty="0">
                <a:latin typeface="Arial" panose="020B0604020202020204" pitchFamily="34" charset="0"/>
                <a:cs typeface="Arial" panose="020B0604020202020204" pitchFamily="34" charset="0"/>
              </a:rPr>
              <a:t>Wilhelm Filchner</a:t>
            </a:r>
          </a:p>
          <a:p>
            <a:pPr algn="ctr"/>
            <a:r>
              <a:rPr lang="en-NZ" sz="2000" b="1" dirty="0">
                <a:latin typeface="Arial" panose="020B0604020202020204" pitchFamily="34" charset="0"/>
                <a:cs typeface="Arial" panose="020B0604020202020204" pitchFamily="34" charset="0"/>
              </a:rPr>
              <a:t>1877 - 1957</a:t>
            </a:r>
          </a:p>
        </p:txBody>
      </p:sp>
      <p:grpSp>
        <p:nvGrpSpPr>
          <p:cNvPr id="13" name="Group 12"/>
          <p:cNvGrpSpPr/>
          <p:nvPr/>
        </p:nvGrpSpPr>
        <p:grpSpPr>
          <a:xfrm>
            <a:off x="5069039" y="1928548"/>
            <a:ext cx="3860800" cy="4503421"/>
            <a:chOff x="5495821" y="2852347"/>
            <a:chExt cx="3168352" cy="3833397"/>
          </a:xfrm>
        </p:grpSpPr>
        <p:pic>
          <p:nvPicPr>
            <p:cNvPr id="14" name="Picture 5" descr="Karte"/>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495821" y="3022491"/>
              <a:ext cx="3168352" cy="3663253"/>
            </a:xfrm>
            <a:prstGeom prst="rect">
              <a:avLst/>
            </a:prstGeom>
            <a:ln>
              <a:noFill/>
            </a:ln>
            <a:effectLst>
              <a:outerShdw blurRad="292100" dist="139700" dir="2700000" algn="tl" rotWithShape="0">
                <a:srgbClr val="333333">
                  <a:alpha val="65000"/>
                </a:srgbClr>
              </a:outerShdw>
            </a:effectLst>
          </p:spPr>
        </p:pic>
        <p:sp>
          <p:nvSpPr>
            <p:cNvPr id="15" name="Oval 14"/>
            <p:cNvSpPr/>
            <p:nvPr/>
          </p:nvSpPr>
          <p:spPr>
            <a:xfrm rot="19225808">
              <a:off x="6483140" y="2852347"/>
              <a:ext cx="1333748" cy="230518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sp>
        <p:nvSpPr>
          <p:cNvPr id="8" name="Footer Placeholder 7">
            <a:extLst>
              <a:ext uri="{FF2B5EF4-FFF2-40B4-BE49-F238E27FC236}">
                <a16:creationId xmlns:a16="http://schemas.microsoft.com/office/drawing/2014/main" id="{01D38901-B145-A3FC-4EFE-BB80F9A2C289}"/>
              </a:ext>
            </a:extLst>
          </p:cNvPr>
          <p:cNvSpPr>
            <a:spLocks noGrp="1"/>
          </p:cNvSpPr>
          <p:nvPr>
            <p:ph type="ftr" sz="quarter" idx="11"/>
          </p:nvPr>
        </p:nvSpPr>
        <p:spPr>
          <a:xfrm>
            <a:off x="9352913" y="6335101"/>
            <a:ext cx="2509170" cy="365125"/>
          </a:xfrm>
        </p:spPr>
        <p:txBody>
          <a:bodyPr/>
          <a:lstStyle/>
          <a:p>
            <a:r>
              <a:rPr lang="en-NZ" dirty="0"/>
              <a:t>U3A Timaru -15 July 2024</a:t>
            </a:r>
          </a:p>
        </p:txBody>
      </p:sp>
    </p:spTree>
    <p:extLst>
      <p:ext uri="{BB962C8B-B14F-4D97-AF65-F5344CB8AC3E}">
        <p14:creationId xmlns:p14="http://schemas.microsoft.com/office/powerpoint/2010/main" val="19783172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99456" y="252399"/>
            <a:ext cx="10992544" cy="1569660"/>
          </a:xfrm>
          <a:prstGeom prst="rect">
            <a:avLst/>
          </a:prstGeom>
          <a:noFill/>
        </p:spPr>
        <p:txBody>
          <a:bodyPr wrap="square" rtlCol="0">
            <a:spAutoFit/>
          </a:bodyPr>
          <a:lstStyle/>
          <a:p>
            <a:r>
              <a:rPr lang="en-NZ" sz="2400" dirty="0">
                <a:latin typeface="Arial" panose="020B0604020202020204" pitchFamily="34" charset="0"/>
                <a:cs typeface="Arial" panose="020B0604020202020204" pitchFamily="34" charset="0"/>
              </a:rPr>
              <a:t>This expedition had massive problems (see lecture 4); however, they achieved great results in scientific terms: </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discovered </a:t>
            </a:r>
            <a:r>
              <a:rPr lang="en-GB" sz="2400" dirty="0" err="1">
                <a:latin typeface="Arial" panose="020B0604020202020204" pitchFamily="34" charset="0"/>
                <a:cs typeface="Arial" panose="020B0604020202020204" pitchFamily="34" charset="0"/>
              </a:rPr>
              <a:t>Prinz</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Luitpold</a:t>
            </a:r>
            <a:r>
              <a:rPr lang="en-GB" sz="2400" dirty="0">
                <a:latin typeface="Arial" panose="020B0604020202020204" pitchFamily="34" charset="0"/>
                <a:cs typeface="Arial" panose="020B0604020202020204" pitchFamily="34" charset="0"/>
              </a:rPr>
              <a:t> Land and </a:t>
            </a:r>
            <a:r>
              <a:rPr lang="en-NZ" sz="2400" dirty="0">
                <a:latin typeface="Arial" panose="020B0604020202020204" pitchFamily="34" charset="0"/>
                <a:cs typeface="Arial" panose="020B0604020202020204" pitchFamily="34" charset="0"/>
              </a:rPr>
              <a:t>Filchner-Ronne Ice Shelf</a:t>
            </a:r>
          </a:p>
          <a:p>
            <a:pPr marL="342900" indent="-342900">
              <a:buFont typeface="Arial" panose="020B0604020202020204" pitchFamily="34" charset="0"/>
              <a:buChar char="•"/>
            </a:pPr>
            <a:r>
              <a:rPr lang="en-NZ" sz="2400" dirty="0">
                <a:latin typeface="Arial" panose="020B0604020202020204" pitchFamily="34" charset="0"/>
                <a:cs typeface="Arial" panose="020B0604020202020204" pitchFamily="34" charset="0"/>
              </a:rPr>
              <a:t>Filchner Trench (deep sea oceanographic measurements)</a:t>
            </a:r>
            <a:endParaRPr lang="en-GB" sz="24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89239" y="1989328"/>
            <a:ext cx="4155986" cy="4367022"/>
          </a:xfrm>
          <a:prstGeom prst="rect">
            <a:avLst/>
          </a:prstGeom>
          <a:ln>
            <a:noFill/>
          </a:ln>
          <a:effectLst>
            <a:softEdge rad="112500"/>
          </a:effectLst>
        </p:spPr>
      </p:pic>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6775" y="2116608"/>
            <a:ext cx="5063546" cy="4027328"/>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063755" y="6143936"/>
            <a:ext cx="3096344" cy="461665"/>
          </a:xfrm>
          <a:prstGeom prst="rect">
            <a:avLst/>
          </a:prstGeom>
          <a:noFill/>
        </p:spPr>
        <p:txBody>
          <a:bodyPr wrap="square" rtlCol="0">
            <a:spAutoFit/>
          </a:bodyPr>
          <a:lstStyle/>
          <a:p>
            <a:r>
              <a:rPr lang="en-NZ" sz="2400" dirty="0">
                <a:latin typeface="Arial" panose="020B0604020202020204" pitchFamily="34" charset="0"/>
                <a:cs typeface="Arial" panose="020B0604020202020204" pitchFamily="34" charset="0"/>
              </a:rPr>
              <a:t>Filchner’s scientists</a:t>
            </a:r>
            <a:endParaRPr lang="en-GB" sz="2400" dirty="0">
              <a:latin typeface="Arial" panose="020B0604020202020204" pitchFamily="34" charset="0"/>
              <a:cs typeface="Arial" panose="020B0604020202020204" pitchFamily="34" charset="0"/>
            </a:endParaRPr>
          </a:p>
        </p:txBody>
      </p:sp>
      <p:sp>
        <p:nvSpPr>
          <p:cNvPr id="6" name="TextBox 5"/>
          <p:cNvSpPr txBox="1"/>
          <p:nvPr/>
        </p:nvSpPr>
        <p:spPr>
          <a:xfrm>
            <a:off x="8515250" y="6189081"/>
            <a:ext cx="3014472" cy="461665"/>
          </a:xfrm>
          <a:prstGeom prst="rect">
            <a:avLst/>
          </a:prstGeom>
          <a:noFill/>
        </p:spPr>
        <p:txBody>
          <a:bodyPr wrap="square" rtlCol="0">
            <a:spAutoFit/>
          </a:bodyPr>
          <a:lstStyle/>
          <a:p>
            <a:r>
              <a:rPr lang="en-NZ" sz="2400" dirty="0">
                <a:latin typeface="Arial" panose="020B0604020202020204" pitchFamily="34" charset="0"/>
                <a:cs typeface="Arial" panose="020B0604020202020204" pitchFamily="34" charset="0"/>
              </a:rPr>
              <a:t>Proposed expedition</a:t>
            </a:r>
            <a:endParaRPr lang="en-GB" sz="24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l="78095" t="26156" r="8440" b="49459"/>
          <a:stretch/>
        </p:blipFill>
        <p:spPr>
          <a:xfrm>
            <a:off x="335360" y="260648"/>
            <a:ext cx="587637" cy="79693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Footer Placeholder 9">
            <a:extLst>
              <a:ext uri="{FF2B5EF4-FFF2-40B4-BE49-F238E27FC236}">
                <a16:creationId xmlns:a16="http://schemas.microsoft.com/office/drawing/2014/main" id="{F0AA235A-74E4-E184-B285-E746FE272870}"/>
              </a:ext>
            </a:extLst>
          </p:cNvPr>
          <p:cNvSpPr>
            <a:spLocks noGrp="1"/>
          </p:cNvSpPr>
          <p:nvPr>
            <p:ph type="ftr" sz="quarter" idx="11"/>
          </p:nvPr>
        </p:nvSpPr>
        <p:spPr/>
        <p:txBody>
          <a:bodyPr/>
          <a:lstStyle/>
          <a:p>
            <a:r>
              <a:rPr lang="en-NZ"/>
              <a:t>U3A Timaru -15 July 2024</a:t>
            </a:r>
          </a:p>
        </p:txBody>
      </p:sp>
      <p:sp>
        <p:nvSpPr>
          <p:cNvPr id="9" name="TextBox 8">
            <a:extLst>
              <a:ext uri="{FF2B5EF4-FFF2-40B4-BE49-F238E27FC236}">
                <a16:creationId xmlns:a16="http://schemas.microsoft.com/office/drawing/2014/main" id="{59C66052-92F6-F28E-B9C9-6B0FD9436441}"/>
              </a:ext>
            </a:extLst>
          </p:cNvPr>
          <p:cNvSpPr txBox="1"/>
          <p:nvPr/>
        </p:nvSpPr>
        <p:spPr>
          <a:xfrm>
            <a:off x="9460261" y="1347204"/>
            <a:ext cx="2217508" cy="553998"/>
          </a:xfrm>
          <a:prstGeom prst="rect">
            <a:avLst/>
          </a:prstGeom>
          <a:noFill/>
        </p:spPr>
        <p:txBody>
          <a:bodyPr wrap="square">
            <a:spAutoFit/>
          </a:bodyPr>
          <a:lstStyle/>
          <a:p>
            <a:r>
              <a:rPr lang="en-NZ" sz="1000" dirty="0">
                <a:hlinkClick r:id="rId5"/>
              </a:rPr>
              <a:t>https://play.google.com/store/books/details?id=EY4NAQAAIAAJ&amp;rdid=book-EY4NAQAAIAAJ&amp;rdot=1&amp;pli=1</a:t>
            </a:r>
            <a:r>
              <a:rPr lang="en-NZ" sz="1000" dirty="0"/>
              <a:t> </a:t>
            </a:r>
          </a:p>
        </p:txBody>
      </p:sp>
    </p:spTree>
    <p:extLst>
      <p:ext uri="{BB962C8B-B14F-4D97-AF65-F5344CB8AC3E}">
        <p14:creationId xmlns:p14="http://schemas.microsoft.com/office/powerpoint/2010/main" val="997852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0606"/>
            <a:ext cx="12192000" cy="6879564"/>
          </a:xfrm>
          <a:prstGeom prst="rect">
            <a:avLst/>
          </a:prstGeom>
        </p:spPr>
      </p:pic>
      <p:sp>
        <p:nvSpPr>
          <p:cNvPr id="3" name="TextBox 2"/>
          <p:cNvSpPr txBox="1"/>
          <p:nvPr/>
        </p:nvSpPr>
        <p:spPr>
          <a:xfrm>
            <a:off x="2279576" y="448337"/>
            <a:ext cx="8438728" cy="707886"/>
          </a:xfrm>
          <a:prstGeom prst="rect">
            <a:avLst/>
          </a:prstGeom>
          <a:noFill/>
        </p:spPr>
        <p:txBody>
          <a:bodyPr wrap="square" rtlCol="0">
            <a:spAutoFit/>
          </a:bodyPr>
          <a:lstStyle/>
          <a:p>
            <a:r>
              <a:rPr lang="en-NZ" sz="4000" b="1" dirty="0"/>
              <a:t>Polar History/Antarctic History </a:t>
            </a:r>
          </a:p>
        </p:txBody>
      </p:sp>
      <p:sp>
        <p:nvSpPr>
          <p:cNvPr id="4" name="TextBox 3"/>
          <p:cNvSpPr txBox="1"/>
          <p:nvPr/>
        </p:nvSpPr>
        <p:spPr>
          <a:xfrm>
            <a:off x="7568993" y="2825956"/>
            <a:ext cx="4493237" cy="523220"/>
          </a:xfrm>
          <a:prstGeom prst="rect">
            <a:avLst/>
          </a:prstGeom>
          <a:noFill/>
        </p:spPr>
        <p:txBody>
          <a:bodyPr wrap="square" rtlCol="0">
            <a:spAutoFit/>
          </a:bodyPr>
          <a:lstStyle/>
          <a:p>
            <a:r>
              <a:rPr lang="en-NZ" sz="2800" b="1" dirty="0">
                <a:latin typeface="Arial" panose="020B0604020202020204" pitchFamily="34" charset="0"/>
                <a:cs typeface="Arial" panose="020B0604020202020204" pitchFamily="34" charset="0"/>
              </a:rPr>
              <a:t>Antarctic Gateway Cities</a:t>
            </a:r>
          </a:p>
        </p:txBody>
      </p:sp>
      <p:sp>
        <p:nvSpPr>
          <p:cNvPr id="5" name="TextBox 4"/>
          <p:cNvSpPr txBox="1"/>
          <p:nvPr/>
        </p:nvSpPr>
        <p:spPr>
          <a:xfrm>
            <a:off x="1127448" y="3170713"/>
            <a:ext cx="2736304" cy="523220"/>
          </a:xfrm>
          <a:prstGeom prst="rect">
            <a:avLst/>
          </a:prstGeom>
          <a:noFill/>
        </p:spPr>
        <p:txBody>
          <a:bodyPr wrap="square" rtlCol="0">
            <a:spAutoFit/>
          </a:bodyPr>
          <a:lstStyle/>
          <a:p>
            <a:r>
              <a:rPr lang="en-NZ" sz="2800" b="1" dirty="0">
                <a:latin typeface="Arial" panose="020B0604020202020204" pitchFamily="34" charset="0"/>
                <a:cs typeface="Arial" panose="020B0604020202020204" pitchFamily="34" charset="0"/>
              </a:rPr>
              <a:t>Exploration</a:t>
            </a:r>
          </a:p>
        </p:txBody>
      </p:sp>
      <p:sp>
        <p:nvSpPr>
          <p:cNvPr id="6" name="TextBox 5"/>
          <p:cNvSpPr txBox="1"/>
          <p:nvPr/>
        </p:nvSpPr>
        <p:spPr>
          <a:xfrm>
            <a:off x="8236653" y="2162237"/>
            <a:ext cx="2316269" cy="523220"/>
          </a:xfrm>
          <a:prstGeom prst="rect">
            <a:avLst/>
          </a:prstGeom>
          <a:noFill/>
        </p:spPr>
        <p:txBody>
          <a:bodyPr wrap="square" rtlCol="0">
            <a:spAutoFit/>
          </a:bodyPr>
          <a:lstStyle/>
          <a:p>
            <a:r>
              <a:rPr lang="en-NZ" sz="2800" b="1" dirty="0">
                <a:latin typeface="Arial" panose="020B0604020202020204" pitchFamily="34" charset="0"/>
                <a:cs typeface="Arial" panose="020B0604020202020204" pitchFamily="34" charset="0"/>
              </a:rPr>
              <a:t>‘Heroic Era’</a:t>
            </a:r>
          </a:p>
        </p:txBody>
      </p:sp>
      <p:sp>
        <p:nvSpPr>
          <p:cNvPr id="7" name="TextBox 6"/>
          <p:cNvSpPr txBox="1"/>
          <p:nvPr/>
        </p:nvSpPr>
        <p:spPr>
          <a:xfrm>
            <a:off x="1343472" y="5679800"/>
            <a:ext cx="2736304" cy="523220"/>
          </a:xfrm>
          <a:prstGeom prst="rect">
            <a:avLst/>
          </a:prstGeom>
          <a:noFill/>
        </p:spPr>
        <p:txBody>
          <a:bodyPr wrap="square" rtlCol="0">
            <a:spAutoFit/>
          </a:bodyPr>
          <a:lstStyle/>
          <a:p>
            <a:r>
              <a:rPr lang="en-NZ" sz="2800" b="1" dirty="0">
                <a:latin typeface="Arial" panose="020B0604020202020204" pitchFamily="34" charset="0"/>
                <a:cs typeface="Arial" panose="020B0604020202020204" pitchFamily="34" charset="0"/>
              </a:rPr>
              <a:t>Heritage</a:t>
            </a:r>
          </a:p>
        </p:txBody>
      </p:sp>
      <p:sp>
        <p:nvSpPr>
          <p:cNvPr id="8" name="TextBox 7"/>
          <p:cNvSpPr txBox="1"/>
          <p:nvPr/>
        </p:nvSpPr>
        <p:spPr>
          <a:xfrm>
            <a:off x="2927648" y="5970532"/>
            <a:ext cx="2736304" cy="523220"/>
          </a:xfrm>
          <a:prstGeom prst="rect">
            <a:avLst/>
          </a:prstGeom>
          <a:noFill/>
        </p:spPr>
        <p:txBody>
          <a:bodyPr wrap="square" rtlCol="0">
            <a:spAutoFit/>
          </a:bodyPr>
          <a:lstStyle/>
          <a:p>
            <a:r>
              <a:rPr lang="en-NZ" sz="2800" b="1" dirty="0">
                <a:latin typeface="Arial" panose="020B0604020202020204" pitchFamily="34" charset="0"/>
                <a:cs typeface="Arial" panose="020B0604020202020204" pitchFamily="34" charset="0"/>
              </a:rPr>
              <a:t>Tourism</a:t>
            </a:r>
            <a:r>
              <a:rPr lang="en-NZ" b="1" dirty="0">
                <a:latin typeface="Arial" panose="020B0604020202020204" pitchFamily="34" charset="0"/>
                <a:cs typeface="Arial" panose="020B0604020202020204" pitchFamily="34" charset="0"/>
              </a:rPr>
              <a:t> </a:t>
            </a:r>
          </a:p>
        </p:txBody>
      </p:sp>
      <p:sp>
        <p:nvSpPr>
          <p:cNvPr id="9" name="TextBox 8"/>
          <p:cNvSpPr txBox="1"/>
          <p:nvPr/>
        </p:nvSpPr>
        <p:spPr>
          <a:xfrm>
            <a:off x="5663952" y="1736238"/>
            <a:ext cx="1688570" cy="523220"/>
          </a:xfrm>
          <a:prstGeom prst="rect">
            <a:avLst/>
          </a:prstGeom>
          <a:noFill/>
        </p:spPr>
        <p:txBody>
          <a:bodyPr wrap="square" rtlCol="0">
            <a:spAutoFit/>
          </a:bodyPr>
          <a:lstStyle/>
          <a:p>
            <a:r>
              <a:rPr lang="en-NZ" sz="2800" b="1" dirty="0">
                <a:latin typeface="Arial" panose="020B0604020202020204" pitchFamily="34" charset="0"/>
                <a:cs typeface="Arial" panose="020B0604020202020204" pitchFamily="34" charset="0"/>
              </a:rPr>
              <a:t>Policies</a:t>
            </a:r>
          </a:p>
        </p:txBody>
      </p:sp>
      <p:sp>
        <p:nvSpPr>
          <p:cNvPr id="10" name="TextBox 9"/>
          <p:cNvSpPr txBox="1"/>
          <p:nvPr/>
        </p:nvSpPr>
        <p:spPr>
          <a:xfrm>
            <a:off x="1991544" y="3554300"/>
            <a:ext cx="2736304" cy="523220"/>
          </a:xfrm>
          <a:prstGeom prst="rect">
            <a:avLst/>
          </a:prstGeom>
          <a:noFill/>
        </p:spPr>
        <p:txBody>
          <a:bodyPr wrap="square" rtlCol="0">
            <a:spAutoFit/>
          </a:bodyPr>
          <a:lstStyle/>
          <a:p>
            <a:r>
              <a:rPr lang="en-NZ" sz="2800" b="1" dirty="0">
                <a:latin typeface="Arial" panose="020B0604020202020204" pitchFamily="34" charset="0"/>
                <a:cs typeface="Arial" panose="020B0604020202020204" pitchFamily="34" charset="0"/>
              </a:rPr>
              <a:t>Expeditions</a:t>
            </a:r>
          </a:p>
        </p:txBody>
      </p:sp>
      <p:sp>
        <p:nvSpPr>
          <p:cNvPr id="12" name="TextBox 11"/>
          <p:cNvSpPr txBox="1"/>
          <p:nvPr/>
        </p:nvSpPr>
        <p:spPr>
          <a:xfrm>
            <a:off x="8400256" y="3709026"/>
            <a:ext cx="3312368" cy="523220"/>
          </a:xfrm>
          <a:prstGeom prst="rect">
            <a:avLst/>
          </a:prstGeom>
          <a:noFill/>
        </p:spPr>
        <p:txBody>
          <a:bodyPr wrap="square" rtlCol="0">
            <a:spAutoFit/>
          </a:bodyPr>
          <a:lstStyle/>
          <a:p>
            <a:r>
              <a:rPr lang="en-NZ" sz="2800" b="1" dirty="0">
                <a:latin typeface="Arial" panose="020B0604020202020204" pitchFamily="34" charset="0"/>
                <a:cs typeface="Arial" panose="020B0604020202020204" pitchFamily="34" charset="0"/>
              </a:rPr>
              <a:t>History of Science</a:t>
            </a:r>
          </a:p>
        </p:txBody>
      </p:sp>
      <p:sp>
        <p:nvSpPr>
          <p:cNvPr id="13" name="TextBox 12"/>
          <p:cNvSpPr txBox="1"/>
          <p:nvPr/>
        </p:nvSpPr>
        <p:spPr>
          <a:xfrm>
            <a:off x="7680176" y="1541815"/>
            <a:ext cx="1641106" cy="523220"/>
          </a:xfrm>
          <a:prstGeom prst="rect">
            <a:avLst/>
          </a:prstGeom>
          <a:noFill/>
        </p:spPr>
        <p:txBody>
          <a:bodyPr wrap="square" rtlCol="0">
            <a:spAutoFit/>
          </a:bodyPr>
          <a:lstStyle/>
          <a:p>
            <a:r>
              <a:rPr lang="en-NZ" sz="2800" b="1" dirty="0">
                <a:latin typeface="Arial" panose="020B0604020202020204" pitchFamily="34" charset="0"/>
                <a:cs typeface="Arial" panose="020B0604020202020204" pitchFamily="34" charset="0"/>
              </a:rPr>
              <a:t>Politics</a:t>
            </a:r>
          </a:p>
        </p:txBody>
      </p:sp>
      <p:sp>
        <p:nvSpPr>
          <p:cNvPr id="14" name="TextBox 13"/>
          <p:cNvSpPr txBox="1"/>
          <p:nvPr/>
        </p:nvSpPr>
        <p:spPr>
          <a:xfrm>
            <a:off x="4802645" y="2447603"/>
            <a:ext cx="2736304" cy="523220"/>
          </a:xfrm>
          <a:prstGeom prst="rect">
            <a:avLst/>
          </a:prstGeom>
          <a:noFill/>
        </p:spPr>
        <p:txBody>
          <a:bodyPr wrap="square" rtlCol="0">
            <a:spAutoFit/>
          </a:bodyPr>
          <a:lstStyle/>
          <a:p>
            <a:r>
              <a:rPr lang="en-NZ" sz="2800" b="1" dirty="0">
                <a:latin typeface="Arial" panose="020B0604020202020204" pitchFamily="34" charset="0"/>
                <a:cs typeface="Arial" panose="020B0604020202020204" pitchFamily="34" charset="0"/>
              </a:rPr>
              <a:t>Stations</a:t>
            </a:r>
          </a:p>
        </p:txBody>
      </p:sp>
      <p:sp>
        <p:nvSpPr>
          <p:cNvPr id="15" name="TextBox 14"/>
          <p:cNvSpPr txBox="1"/>
          <p:nvPr/>
        </p:nvSpPr>
        <p:spPr>
          <a:xfrm>
            <a:off x="3359696" y="5257631"/>
            <a:ext cx="2736304" cy="523220"/>
          </a:xfrm>
          <a:prstGeom prst="rect">
            <a:avLst/>
          </a:prstGeom>
          <a:noFill/>
        </p:spPr>
        <p:txBody>
          <a:bodyPr wrap="square" rtlCol="0">
            <a:spAutoFit/>
          </a:bodyPr>
          <a:lstStyle/>
          <a:p>
            <a:r>
              <a:rPr lang="en-NZ" sz="2800" b="1" dirty="0">
                <a:latin typeface="Arial" panose="020B0604020202020204" pitchFamily="34" charset="0"/>
                <a:cs typeface="Arial" panose="020B0604020202020204" pitchFamily="34" charset="0"/>
              </a:rPr>
              <a:t>Whaling</a:t>
            </a:r>
          </a:p>
        </p:txBody>
      </p:sp>
      <p:sp>
        <p:nvSpPr>
          <p:cNvPr id="17" name="TextBox 16"/>
          <p:cNvSpPr txBox="1"/>
          <p:nvPr/>
        </p:nvSpPr>
        <p:spPr>
          <a:xfrm>
            <a:off x="8770730" y="6444477"/>
            <a:ext cx="3291500" cy="276999"/>
          </a:xfrm>
          <a:prstGeom prst="rect">
            <a:avLst/>
          </a:prstGeom>
          <a:noFill/>
        </p:spPr>
        <p:txBody>
          <a:bodyPr wrap="square" rtlCol="0">
            <a:spAutoFit/>
          </a:bodyPr>
          <a:lstStyle/>
          <a:p>
            <a:r>
              <a:rPr lang="en-NZ" sz="1200" b="1" dirty="0">
                <a:solidFill>
                  <a:schemeClr val="tx2">
                    <a:lumMod val="75000"/>
                  </a:schemeClr>
                </a:solidFill>
                <a:latin typeface="Arial" panose="020B0604020202020204" pitchFamily="34" charset="0"/>
                <a:cs typeface="Arial" panose="020B0604020202020204" pitchFamily="34" charset="0"/>
              </a:rPr>
              <a:t>©</a:t>
            </a:r>
            <a:r>
              <a:rPr lang="en-NZ" sz="1200" b="1" u="sng" dirty="0">
                <a:solidFill>
                  <a:schemeClr val="tx2">
                    <a:lumMod val="75000"/>
                  </a:schemeClr>
                </a:solidFill>
                <a:latin typeface="Arial" panose="020B0604020202020204" pitchFamily="34" charset="0"/>
                <a:cs typeface="Arial" panose="020B0604020202020204" pitchFamily="34" charset="0"/>
              </a:rPr>
              <a:t>Ursula Rack, Wilhelmina Bay, </a:t>
            </a:r>
            <a:r>
              <a:rPr lang="en-NZ" sz="1200" b="1" u="sng" dirty="0" err="1">
                <a:solidFill>
                  <a:schemeClr val="tx2">
                    <a:lumMod val="75000"/>
                  </a:schemeClr>
                </a:solidFill>
                <a:latin typeface="Arial" panose="020B0604020202020204" pitchFamily="34" charset="0"/>
                <a:cs typeface="Arial" panose="020B0604020202020204" pitchFamily="34" charset="0"/>
              </a:rPr>
              <a:t>Febr</a:t>
            </a:r>
            <a:r>
              <a:rPr lang="en-NZ" sz="1200" b="1" u="sng" dirty="0">
                <a:solidFill>
                  <a:schemeClr val="tx2">
                    <a:lumMod val="75000"/>
                  </a:schemeClr>
                </a:solidFill>
                <a:latin typeface="Arial" panose="020B0604020202020204" pitchFamily="34" charset="0"/>
                <a:cs typeface="Arial" panose="020B0604020202020204" pitchFamily="34" charset="0"/>
              </a:rPr>
              <a:t>. 2020</a:t>
            </a:r>
            <a:endParaRPr lang="en-NZ" sz="1200" b="1" dirty="0">
              <a:solidFill>
                <a:schemeClr val="tx2">
                  <a:lumMod val="75000"/>
                </a:schemeClr>
              </a:solidFill>
              <a:latin typeface="Arial" panose="020B0604020202020204" pitchFamily="34" charset="0"/>
              <a:cs typeface="Arial" panose="020B0604020202020204" pitchFamily="34" charset="0"/>
            </a:endParaRPr>
          </a:p>
        </p:txBody>
      </p:sp>
      <p:sp>
        <p:nvSpPr>
          <p:cNvPr id="11" name="Footer Placeholder 10"/>
          <p:cNvSpPr>
            <a:spLocks noGrp="1"/>
          </p:cNvSpPr>
          <p:nvPr>
            <p:ph type="ftr" sz="quarter" idx="11"/>
          </p:nvPr>
        </p:nvSpPr>
        <p:spPr>
          <a:xfrm>
            <a:off x="4038600" y="6457243"/>
            <a:ext cx="4114800" cy="365125"/>
          </a:xfrm>
        </p:spPr>
        <p:txBody>
          <a:bodyPr/>
          <a:lstStyle/>
          <a:p>
            <a:pPr>
              <a:defRPr/>
            </a:pPr>
            <a:r>
              <a:rPr lang="en-NZ" dirty="0"/>
              <a:t>U3A Timaru -15 July 2024</a:t>
            </a:r>
          </a:p>
        </p:txBody>
      </p:sp>
      <p:sp>
        <p:nvSpPr>
          <p:cNvPr id="2" name="TextBox 1">
            <a:extLst>
              <a:ext uri="{FF2B5EF4-FFF2-40B4-BE49-F238E27FC236}">
                <a16:creationId xmlns:a16="http://schemas.microsoft.com/office/drawing/2014/main" id="{B7FF7FEB-B2CB-4129-FC0B-C2C9CB74FE13}"/>
              </a:ext>
            </a:extLst>
          </p:cNvPr>
          <p:cNvSpPr txBox="1"/>
          <p:nvPr/>
        </p:nvSpPr>
        <p:spPr>
          <a:xfrm>
            <a:off x="9588138" y="1247200"/>
            <a:ext cx="2398512" cy="523220"/>
          </a:xfrm>
          <a:prstGeom prst="rect">
            <a:avLst/>
          </a:prstGeom>
          <a:noFill/>
        </p:spPr>
        <p:txBody>
          <a:bodyPr wrap="square" rtlCol="0">
            <a:spAutoFit/>
          </a:bodyPr>
          <a:lstStyle/>
          <a:p>
            <a:r>
              <a:rPr lang="en-NZ" sz="2800" b="1" dirty="0"/>
              <a:t>Geopolitics</a:t>
            </a:r>
          </a:p>
        </p:txBody>
      </p:sp>
      <p:sp>
        <p:nvSpPr>
          <p:cNvPr id="18" name="TextBox 17">
            <a:extLst>
              <a:ext uri="{FF2B5EF4-FFF2-40B4-BE49-F238E27FC236}">
                <a16:creationId xmlns:a16="http://schemas.microsoft.com/office/drawing/2014/main" id="{EB609255-48B6-0865-9A2B-2281182E129A}"/>
              </a:ext>
            </a:extLst>
          </p:cNvPr>
          <p:cNvSpPr txBox="1"/>
          <p:nvPr/>
        </p:nvSpPr>
        <p:spPr>
          <a:xfrm>
            <a:off x="6095216" y="5224509"/>
            <a:ext cx="5891433" cy="523220"/>
          </a:xfrm>
          <a:prstGeom prst="rect">
            <a:avLst/>
          </a:prstGeom>
          <a:noFill/>
        </p:spPr>
        <p:txBody>
          <a:bodyPr wrap="square" rtlCol="0">
            <a:spAutoFit/>
          </a:bodyPr>
          <a:lstStyle/>
          <a:p>
            <a:r>
              <a:rPr lang="en-NZ" sz="2800" b="1" dirty="0"/>
              <a:t>History of Antarctic Treaty (ATS)</a:t>
            </a:r>
          </a:p>
        </p:txBody>
      </p:sp>
      <p:sp>
        <p:nvSpPr>
          <p:cNvPr id="19" name="TextBox 18">
            <a:extLst>
              <a:ext uri="{FF2B5EF4-FFF2-40B4-BE49-F238E27FC236}">
                <a16:creationId xmlns:a16="http://schemas.microsoft.com/office/drawing/2014/main" id="{14045C13-BB00-A9F9-C1EA-2B96A51D8E9E}"/>
              </a:ext>
            </a:extLst>
          </p:cNvPr>
          <p:cNvSpPr txBox="1"/>
          <p:nvPr/>
        </p:nvSpPr>
        <p:spPr>
          <a:xfrm>
            <a:off x="9466217" y="4286358"/>
            <a:ext cx="2725783" cy="523220"/>
          </a:xfrm>
          <a:prstGeom prst="rect">
            <a:avLst/>
          </a:prstGeom>
          <a:noFill/>
        </p:spPr>
        <p:txBody>
          <a:bodyPr wrap="square" rtlCol="0">
            <a:spAutoFit/>
          </a:bodyPr>
          <a:lstStyle/>
          <a:p>
            <a:r>
              <a:rPr lang="en-NZ" sz="2800" b="1" dirty="0"/>
              <a:t>Social History</a:t>
            </a:r>
          </a:p>
        </p:txBody>
      </p:sp>
      <p:sp>
        <p:nvSpPr>
          <p:cNvPr id="20" name="TextBox 19">
            <a:extLst>
              <a:ext uri="{FF2B5EF4-FFF2-40B4-BE49-F238E27FC236}">
                <a16:creationId xmlns:a16="http://schemas.microsoft.com/office/drawing/2014/main" id="{57D9976C-79C0-1391-F395-22C749EC618C}"/>
              </a:ext>
            </a:extLst>
          </p:cNvPr>
          <p:cNvSpPr txBox="1"/>
          <p:nvPr/>
        </p:nvSpPr>
        <p:spPr>
          <a:xfrm>
            <a:off x="4869279" y="5845969"/>
            <a:ext cx="4596938" cy="523220"/>
          </a:xfrm>
          <a:prstGeom prst="rect">
            <a:avLst/>
          </a:prstGeom>
          <a:noFill/>
        </p:spPr>
        <p:txBody>
          <a:bodyPr wrap="square" rtlCol="0">
            <a:spAutoFit/>
          </a:bodyPr>
          <a:lstStyle/>
          <a:p>
            <a:r>
              <a:rPr lang="en-NZ" sz="2800" b="1" dirty="0"/>
              <a:t>History of Technology</a:t>
            </a:r>
          </a:p>
        </p:txBody>
      </p:sp>
    </p:spTree>
    <p:extLst>
      <p:ext uri="{BB962C8B-B14F-4D97-AF65-F5344CB8AC3E}">
        <p14:creationId xmlns:p14="http://schemas.microsoft.com/office/powerpoint/2010/main" val="2179274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l="25396" t="82356" r="25122"/>
          <a:stretch/>
        </p:blipFill>
        <p:spPr>
          <a:xfrm>
            <a:off x="5212448" y="5249312"/>
            <a:ext cx="2539736" cy="1183914"/>
          </a:xfrm>
          <a:prstGeom prst="rect">
            <a:avLst/>
          </a:prstGeom>
        </p:spPr>
      </p:pic>
      <p:sp>
        <p:nvSpPr>
          <p:cNvPr id="3" name="Content Placeholder 2"/>
          <p:cNvSpPr>
            <a:spLocks noGrp="1"/>
          </p:cNvSpPr>
          <p:nvPr>
            <p:ph idx="1"/>
          </p:nvPr>
        </p:nvSpPr>
        <p:spPr>
          <a:xfrm>
            <a:off x="111179" y="1608688"/>
            <a:ext cx="7496989" cy="1864760"/>
          </a:xfrm>
        </p:spPr>
        <p:txBody>
          <a:bodyPr/>
          <a:lstStyle/>
          <a:p>
            <a:r>
              <a:rPr lang="en-NZ" sz="2000" dirty="0">
                <a:latin typeface="Arial" panose="020B0604020202020204" pitchFamily="34" charset="0"/>
                <a:cs typeface="Arial" panose="020B0604020202020204" pitchFamily="34" charset="0"/>
              </a:rPr>
              <a:t>West wind drift is piling up water to the left of the ACC because of the Ekman drift.</a:t>
            </a:r>
          </a:p>
          <a:p>
            <a:r>
              <a:rPr lang="en-NZ" sz="2000" dirty="0">
                <a:latin typeface="Arial" panose="020B0604020202020204" pitchFamily="34" charset="0"/>
                <a:cs typeface="Arial" panose="020B0604020202020204" pitchFamily="34" charset="0"/>
              </a:rPr>
              <a:t>Convergence zone encircling Antarctica between 50º-60º S.</a:t>
            </a:r>
          </a:p>
          <a:p>
            <a:r>
              <a:rPr lang="en-NZ" sz="2000" dirty="0">
                <a:latin typeface="Arial" panose="020B0604020202020204" pitchFamily="34" charset="0"/>
                <a:cs typeface="Arial" panose="020B0604020202020204" pitchFamily="34" charset="0"/>
              </a:rPr>
              <a:t>This marks the boundary between Subantarctic surface water and the Antarctic circumpolar water.</a:t>
            </a:r>
          </a:p>
          <a:p>
            <a:pPr marL="0" indent="0">
              <a:buNone/>
            </a:pPr>
            <a:endParaRPr lang="en-NZ" sz="2000"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96688" y="107447"/>
            <a:ext cx="11578198" cy="821384"/>
          </a:xfrm>
          <a:effectLst>
            <a:outerShdw dist="38100" dir="2700000" algn="tl" rotWithShape="0">
              <a:prstClr val="black"/>
            </a:outerShdw>
          </a:effectLst>
        </p:spPr>
        <p:txBody>
          <a:bodyPr/>
          <a:lstStyle/>
          <a:p>
            <a:r>
              <a:rPr lang="en-NZ" b="1" dirty="0"/>
              <a:t>The Antarctic Convergence</a:t>
            </a:r>
          </a:p>
        </p:txBody>
      </p:sp>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b="17492"/>
          <a:stretch/>
        </p:blipFill>
        <p:spPr>
          <a:xfrm>
            <a:off x="7608168" y="1608689"/>
            <a:ext cx="4472653" cy="4824536"/>
          </a:xfrm>
          <a:prstGeom prst="rect">
            <a:avLst/>
          </a:prstGeom>
        </p:spPr>
      </p:pic>
      <p:sp>
        <p:nvSpPr>
          <p:cNvPr id="7" name="Text Box 4"/>
          <p:cNvSpPr txBox="1">
            <a:spLocks noChangeArrowheads="1"/>
          </p:cNvSpPr>
          <p:nvPr/>
        </p:nvSpPr>
        <p:spPr bwMode="auto">
          <a:xfrm>
            <a:off x="0" y="0"/>
            <a:ext cx="4122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ＭＳ Ｐゴシック" pitchFamily="34" charset="-128"/>
              </a:defRPr>
            </a:lvl1pPr>
            <a:lvl2pPr marL="742950" indent="-285750" eaLnBrk="0" hangingPunct="0">
              <a:defRPr b="1">
                <a:solidFill>
                  <a:schemeClr val="tx1"/>
                </a:solidFill>
                <a:latin typeface="Arial" pitchFamily="34" charset="0"/>
                <a:ea typeface="ＭＳ Ｐゴシック" pitchFamily="34" charset="-128"/>
              </a:defRPr>
            </a:lvl2pPr>
            <a:lvl3pPr marL="1143000" indent="-228600" eaLnBrk="0" hangingPunct="0">
              <a:defRPr b="1">
                <a:solidFill>
                  <a:schemeClr val="tx1"/>
                </a:solidFill>
                <a:latin typeface="Arial" pitchFamily="34" charset="0"/>
                <a:ea typeface="ＭＳ Ｐゴシック" pitchFamily="34" charset="-128"/>
              </a:defRPr>
            </a:lvl3pPr>
            <a:lvl4pPr marL="1600200" indent="-228600" eaLnBrk="0" hangingPunct="0">
              <a:defRPr b="1">
                <a:solidFill>
                  <a:schemeClr val="tx1"/>
                </a:solidFill>
                <a:latin typeface="Arial" pitchFamily="34" charset="0"/>
                <a:ea typeface="ＭＳ Ｐゴシック" pitchFamily="34" charset="-128"/>
              </a:defRPr>
            </a:lvl4pPr>
            <a:lvl5pPr marL="2057400" indent="-228600" eaLnBrk="0" hangingPunct="0">
              <a:defRPr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b="1">
                <a:solidFill>
                  <a:schemeClr val="tx1"/>
                </a:solidFill>
                <a:latin typeface="Arial" pitchFamily="34" charset="0"/>
                <a:ea typeface="ＭＳ Ｐゴシック" pitchFamily="34" charset="-128"/>
              </a:defRPr>
            </a:lvl9pPr>
          </a:lstStyle>
          <a:p>
            <a:pPr eaLnBrk="1" hangingPunct="1"/>
            <a:fld id="{185C0FD4-7867-412B-AAA4-3C77B4B38763}" type="slidenum">
              <a:rPr lang="en-GB" altLang="en-US" sz="1600">
                <a:solidFill>
                  <a:schemeClr val="bg1"/>
                </a:solidFill>
              </a:rPr>
              <a:pPr eaLnBrk="1" hangingPunct="1"/>
              <a:t>40</a:t>
            </a:fld>
            <a:endParaRPr lang="en-GB" altLang="en-US" sz="1600" dirty="0">
              <a:solidFill>
                <a:schemeClr val="bg1"/>
              </a:solidFill>
            </a:endParaRPr>
          </a:p>
        </p:txBody>
      </p:sp>
      <p:sp>
        <p:nvSpPr>
          <p:cNvPr id="18" name="Rectangle 17">
            <a:extLst>
              <a:ext uri="{FF2B5EF4-FFF2-40B4-BE49-F238E27FC236}">
                <a16:creationId xmlns:a16="http://schemas.microsoft.com/office/drawing/2014/main" id="{1031A31C-8258-4103-971D-7F2652A948D0}"/>
              </a:ext>
            </a:extLst>
          </p:cNvPr>
          <p:cNvSpPr/>
          <p:nvPr/>
        </p:nvSpPr>
        <p:spPr>
          <a:xfrm>
            <a:off x="5899622" y="5733255"/>
            <a:ext cx="1656184" cy="2880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19" name="Straight Arrow Connector 18">
            <a:extLst>
              <a:ext uri="{FF2B5EF4-FFF2-40B4-BE49-F238E27FC236}">
                <a16:creationId xmlns:a16="http://schemas.microsoft.com/office/drawing/2014/main" id="{8C330482-9884-49DF-8076-F77D1EF1A9D9}"/>
              </a:ext>
            </a:extLst>
          </p:cNvPr>
          <p:cNvCxnSpPr>
            <a:cxnSpLocks/>
            <a:stCxn id="18" idx="3"/>
          </p:cNvCxnSpPr>
          <p:nvPr/>
        </p:nvCxnSpPr>
        <p:spPr>
          <a:xfrm flipV="1">
            <a:off x="7555806" y="5517233"/>
            <a:ext cx="1420514" cy="36003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B4D55AD8-DCB2-B114-AE87-EC899FD9D3D3}"/>
              </a:ext>
            </a:extLst>
          </p:cNvPr>
          <p:cNvGrpSpPr/>
          <p:nvPr/>
        </p:nvGrpSpPr>
        <p:grpSpPr>
          <a:xfrm>
            <a:off x="191344" y="3561757"/>
            <a:ext cx="6896622" cy="3251619"/>
            <a:chOff x="191344" y="3561757"/>
            <a:chExt cx="6896622" cy="3251619"/>
          </a:xfrm>
        </p:grpSpPr>
        <p:grpSp>
          <p:nvGrpSpPr>
            <p:cNvPr id="4" name="Group 3"/>
            <p:cNvGrpSpPr>
              <a:grpSpLocks noChangeAspect="1"/>
            </p:cNvGrpSpPr>
            <p:nvPr/>
          </p:nvGrpSpPr>
          <p:grpSpPr>
            <a:xfrm>
              <a:off x="191344" y="3631043"/>
              <a:ext cx="4941671" cy="3182333"/>
              <a:chOff x="385666" y="3573016"/>
              <a:chExt cx="5090291" cy="3278041"/>
            </a:xfrm>
          </p:grpSpPr>
          <p:grpSp>
            <p:nvGrpSpPr>
              <p:cNvPr id="9" name="Group 8"/>
              <p:cNvGrpSpPr>
                <a:grpSpLocks noChangeAspect="1"/>
              </p:cNvGrpSpPr>
              <p:nvPr/>
            </p:nvGrpSpPr>
            <p:grpSpPr>
              <a:xfrm>
                <a:off x="385666" y="3573016"/>
                <a:ext cx="5090291" cy="3278041"/>
                <a:chOff x="6168009" y="1898556"/>
                <a:chExt cx="6023992" cy="3879324"/>
              </a:xfrm>
            </p:grpSpPr>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68009" y="1898556"/>
                  <a:ext cx="6023992" cy="3879324"/>
                </a:xfrm>
                <a:prstGeom prst="rect">
                  <a:avLst/>
                </a:prstGeom>
              </p:spPr>
            </p:pic>
            <p:sp>
              <p:nvSpPr>
                <p:cNvPr id="11" name="Rectangle 10"/>
                <p:cNvSpPr/>
                <p:nvPr/>
              </p:nvSpPr>
              <p:spPr>
                <a:xfrm>
                  <a:off x="7176120" y="2492896"/>
                  <a:ext cx="432048" cy="125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 name="Rectangle 11"/>
                <p:cNvSpPr/>
                <p:nvPr/>
              </p:nvSpPr>
              <p:spPr>
                <a:xfrm>
                  <a:off x="8544272" y="2492896"/>
                  <a:ext cx="576063" cy="129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 name="Rectangle 12"/>
                <p:cNvSpPr/>
                <p:nvPr/>
              </p:nvSpPr>
              <p:spPr>
                <a:xfrm>
                  <a:off x="10992545" y="2492896"/>
                  <a:ext cx="432048" cy="127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14" name="Straight Connector 13"/>
                <p:cNvCxnSpPr>
                  <a:endCxn id="12" idx="1"/>
                </p:cNvCxnSpPr>
                <p:nvPr/>
              </p:nvCxnSpPr>
              <p:spPr>
                <a:xfrm flipH="1">
                  <a:off x="8544272" y="2420888"/>
                  <a:ext cx="504056" cy="1369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p:nvSpPr>
            <p:spPr>
              <a:xfrm>
                <a:off x="847878" y="3786087"/>
                <a:ext cx="603375" cy="126814"/>
              </a:xfrm>
              <a:prstGeom prst="rect">
                <a:avLst/>
              </a:prstGeom>
              <a:solidFill>
                <a:schemeClr val="bg1"/>
              </a:solidFill>
            </p:spPr>
            <p:txBody>
              <a:bodyPr wrap="square" lIns="0" tIns="0" rIns="0" bIns="0" rtlCol="0">
                <a:spAutoFit/>
              </a:bodyPr>
              <a:lstStyle/>
              <a:p>
                <a:r>
                  <a:rPr lang="en-NZ" sz="800" dirty="0" err="1">
                    <a:latin typeface="Arial" panose="020B0604020202020204" pitchFamily="34" charset="0"/>
                    <a:cs typeface="Arial" panose="020B0604020202020204" pitchFamily="34" charset="0"/>
                  </a:rPr>
                  <a:t>Subantarctic</a:t>
                </a:r>
                <a:endParaRPr lang="en-NZ" sz="800" dirty="0">
                  <a:latin typeface="Arial" panose="020B0604020202020204" pitchFamily="34" charset="0"/>
                  <a:cs typeface="Arial" panose="020B0604020202020204" pitchFamily="34" charset="0"/>
                </a:endParaRPr>
              </a:p>
            </p:txBody>
          </p:sp>
        </p:grpSp>
        <p:sp>
          <p:nvSpPr>
            <p:cNvPr id="23" name="TextBox 22">
              <a:extLst>
                <a:ext uri="{FF2B5EF4-FFF2-40B4-BE49-F238E27FC236}">
                  <a16:creationId xmlns:a16="http://schemas.microsoft.com/office/drawing/2014/main" id="{792A1AA1-FF50-4484-9275-F14882143230}"/>
                </a:ext>
              </a:extLst>
            </p:cNvPr>
            <p:cNvSpPr txBox="1"/>
            <p:nvPr/>
          </p:nvSpPr>
          <p:spPr>
            <a:xfrm>
              <a:off x="2381687" y="3561757"/>
              <a:ext cx="1556836" cy="261610"/>
            </a:xfrm>
            <a:prstGeom prst="rect">
              <a:avLst/>
            </a:prstGeom>
            <a:noFill/>
          </p:spPr>
          <p:txBody>
            <a:bodyPr wrap="none" rtlCol="0">
              <a:spAutoFit/>
            </a:bodyPr>
            <a:lstStyle/>
            <a:p>
              <a:r>
                <a:rPr lang="en-NZ" sz="1100" dirty="0">
                  <a:latin typeface="Arial" panose="020B0604020202020204" pitchFamily="34" charset="0"/>
                  <a:cs typeface="Arial" panose="020B0604020202020204" pitchFamily="34" charset="0"/>
                </a:rPr>
                <a:t>Wind (ACC) into page</a:t>
              </a:r>
            </a:p>
          </p:txBody>
        </p:sp>
        <p:sp>
          <p:nvSpPr>
            <p:cNvPr id="8" name="TextBox 7"/>
            <p:cNvSpPr txBox="1"/>
            <p:nvPr/>
          </p:nvSpPr>
          <p:spPr>
            <a:xfrm>
              <a:off x="3719736" y="6474822"/>
              <a:ext cx="3368230" cy="338554"/>
            </a:xfrm>
            <a:prstGeom prst="rect">
              <a:avLst/>
            </a:prstGeom>
            <a:noFill/>
          </p:spPr>
          <p:txBody>
            <a:bodyPr wrap="none" rtlCol="0">
              <a:spAutoFit/>
            </a:bodyPr>
            <a:lstStyle/>
            <a:p>
              <a:r>
                <a:rPr lang="en-NZ" sz="1600" dirty="0">
                  <a:latin typeface="Arial" panose="020B0604020202020204" pitchFamily="34" charset="0"/>
                  <a:cs typeface="Arial" panose="020B0604020202020204" pitchFamily="34" charset="0"/>
                </a:rPr>
                <a:t>Antarctic subsurface water masses</a:t>
              </a:r>
            </a:p>
          </p:txBody>
        </p:sp>
        <p:sp>
          <p:nvSpPr>
            <p:cNvPr id="15" name="Rectangle 14">
              <a:extLst>
                <a:ext uri="{FF2B5EF4-FFF2-40B4-BE49-F238E27FC236}">
                  <a16:creationId xmlns:a16="http://schemas.microsoft.com/office/drawing/2014/main" id="{8150E073-BDB8-A9C6-8962-1AC6545DBE88}"/>
                </a:ext>
              </a:extLst>
            </p:cNvPr>
            <p:cNvSpPr/>
            <p:nvPr/>
          </p:nvSpPr>
          <p:spPr>
            <a:xfrm>
              <a:off x="1631504" y="3631043"/>
              <a:ext cx="750183" cy="37518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spTree>
    <p:extLst>
      <p:ext uri="{BB962C8B-B14F-4D97-AF65-F5344CB8AC3E}">
        <p14:creationId xmlns:p14="http://schemas.microsoft.com/office/powerpoint/2010/main" val="2540665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271724" y="1301343"/>
            <a:ext cx="2069990" cy="284525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6"/>
          <p:cNvPicPr>
            <a:picLocks noChangeAspect="1" noChangeArrowheads="1"/>
          </p:cNvPicPr>
          <p:nvPr/>
        </p:nvPicPr>
        <p:blipFill>
          <a:blip r:embed="rId3" cstate="print">
            <a:extLst>
              <a:ext uri="{28A0092B-C50C-407E-A947-70E740481C1C}">
                <a14:useLocalDpi xmlns:a14="http://schemas.microsoft.com/office/drawing/2010/main"/>
              </a:ext>
            </a:extLst>
          </a:blip>
          <a:srcRect r="-833"/>
          <a:stretch>
            <a:fillRect/>
          </a:stretch>
        </p:blipFill>
        <p:spPr bwMode="auto">
          <a:xfrm>
            <a:off x="1879398" y="1167062"/>
            <a:ext cx="1957981" cy="297953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46957" y="88234"/>
            <a:ext cx="3334931" cy="6616502"/>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119336" y="137970"/>
            <a:ext cx="5040560" cy="646331"/>
          </a:xfrm>
          <a:prstGeom prst="rect">
            <a:avLst/>
          </a:prstGeom>
          <a:noFill/>
        </p:spPr>
        <p:txBody>
          <a:bodyPr wrap="square" rtlCol="0">
            <a:spAutoFit/>
          </a:bodyPr>
          <a:lstStyle/>
          <a:p>
            <a:r>
              <a:rPr lang="en-NZ" sz="3600" b="1" i="1" dirty="0">
                <a:solidFill>
                  <a:srgbClr val="7030A0"/>
                </a:solidFill>
                <a:latin typeface="Arial" panose="020B0604020202020204" pitchFamily="34" charset="0"/>
                <a:cs typeface="Arial" panose="020B0604020202020204" pitchFamily="34" charset="0"/>
              </a:rPr>
              <a:t>The “race” to the pole</a:t>
            </a:r>
          </a:p>
        </p:txBody>
      </p:sp>
      <p:sp>
        <p:nvSpPr>
          <p:cNvPr id="15" name="TextBox 14"/>
          <p:cNvSpPr txBox="1"/>
          <p:nvPr/>
        </p:nvSpPr>
        <p:spPr>
          <a:xfrm>
            <a:off x="8938567" y="4653136"/>
            <a:ext cx="2736304" cy="707886"/>
          </a:xfrm>
          <a:prstGeom prst="rect">
            <a:avLst/>
          </a:prstGeom>
          <a:noFill/>
        </p:spPr>
        <p:txBody>
          <a:bodyPr wrap="square" rtlCol="0">
            <a:spAutoFit/>
          </a:bodyPr>
          <a:lstStyle/>
          <a:p>
            <a:pPr algn="ctr"/>
            <a:r>
              <a:rPr lang="en-NZ" sz="2000" b="1" dirty="0">
                <a:latin typeface="Arial" panose="020B0604020202020204" pitchFamily="34" charset="0"/>
                <a:cs typeface="Arial" panose="020B0604020202020204" pitchFamily="34" charset="0"/>
              </a:rPr>
              <a:t>Robert Falcon Scott</a:t>
            </a:r>
          </a:p>
          <a:p>
            <a:pPr algn="ctr"/>
            <a:r>
              <a:rPr lang="en-NZ" sz="2000" b="1" dirty="0">
                <a:latin typeface="Arial" panose="020B0604020202020204" pitchFamily="34" charset="0"/>
                <a:cs typeface="Arial" panose="020B0604020202020204" pitchFamily="34" charset="0"/>
              </a:rPr>
              <a:t>1868 - 1912</a:t>
            </a:r>
          </a:p>
        </p:txBody>
      </p:sp>
      <p:sp>
        <p:nvSpPr>
          <p:cNvPr id="16" name="TextBox 15"/>
          <p:cNvSpPr txBox="1"/>
          <p:nvPr/>
        </p:nvSpPr>
        <p:spPr>
          <a:xfrm>
            <a:off x="1618679" y="4481852"/>
            <a:ext cx="2534046" cy="707886"/>
          </a:xfrm>
          <a:prstGeom prst="rect">
            <a:avLst/>
          </a:prstGeom>
          <a:noFill/>
        </p:spPr>
        <p:txBody>
          <a:bodyPr wrap="square" rtlCol="0">
            <a:spAutoFit/>
          </a:bodyPr>
          <a:lstStyle/>
          <a:p>
            <a:pPr algn="ctr"/>
            <a:r>
              <a:rPr lang="en-NZ" sz="2000" b="1" dirty="0">
                <a:latin typeface="Arial" panose="020B0604020202020204" pitchFamily="34" charset="0"/>
                <a:cs typeface="Arial" panose="020B0604020202020204" pitchFamily="34" charset="0"/>
              </a:rPr>
              <a:t>Roald Amundsen</a:t>
            </a:r>
          </a:p>
          <a:p>
            <a:pPr algn="ctr"/>
            <a:r>
              <a:rPr lang="en-NZ" sz="2000" b="1" dirty="0">
                <a:latin typeface="Arial" panose="020B0604020202020204" pitchFamily="34" charset="0"/>
                <a:cs typeface="Arial" panose="020B0604020202020204" pitchFamily="34" charset="0"/>
              </a:rPr>
              <a:t>1872 - 1928</a:t>
            </a:r>
          </a:p>
        </p:txBody>
      </p:sp>
      <p:sp>
        <p:nvSpPr>
          <p:cNvPr id="2" name="Rectangle 1"/>
          <p:cNvSpPr/>
          <p:nvPr/>
        </p:nvSpPr>
        <p:spPr>
          <a:xfrm>
            <a:off x="1831504" y="4126026"/>
            <a:ext cx="2399928" cy="461665"/>
          </a:xfrm>
          <a:prstGeom prst="rect">
            <a:avLst/>
          </a:prstGeom>
        </p:spPr>
        <p:txBody>
          <a:bodyPr wrap="square">
            <a:spAutoFit/>
          </a:bodyPr>
          <a:lstStyle/>
          <a:p>
            <a:r>
              <a:rPr lang="en-NZ" sz="800" dirty="0">
                <a:latin typeface="Arial" panose="020B0604020202020204" pitchFamily="34" charset="0"/>
                <a:cs typeface="Arial" panose="020B0604020202020204" pitchFamily="34" charset="0"/>
                <a:hlinkClick r:id="rId5"/>
              </a:rPr>
              <a:t>https://www.worldatlas.com/articles/roald-amundsen-famous-explorers-of-the-world.html</a:t>
            </a:r>
            <a:endParaRPr lang="en-NZ" sz="800" dirty="0">
              <a:latin typeface="Arial" panose="020B0604020202020204" pitchFamily="34" charset="0"/>
              <a:cs typeface="Arial" panose="020B0604020202020204" pitchFamily="34" charset="0"/>
            </a:endParaRPr>
          </a:p>
          <a:p>
            <a:endParaRPr lang="en-NZ" sz="800" dirty="0">
              <a:latin typeface="Arial" panose="020B0604020202020204" pitchFamily="34" charset="0"/>
              <a:cs typeface="Arial" panose="020B0604020202020204" pitchFamily="34" charset="0"/>
            </a:endParaRPr>
          </a:p>
        </p:txBody>
      </p:sp>
      <p:sp>
        <p:nvSpPr>
          <p:cNvPr id="3" name="Rectangle 2"/>
          <p:cNvSpPr/>
          <p:nvPr/>
        </p:nvSpPr>
        <p:spPr>
          <a:xfrm>
            <a:off x="9444020" y="4139947"/>
            <a:ext cx="2000316" cy="461665"/>
          </a:xfrm>
          <a:prstGeom prst="rect">
            <a:avLst/>
          </a:prstGeom>
        </p:spPr>
        <p:txBody>
          <a:bodyPr wrap="square">
            <a:spAutoFit/>
          </a:bodyPr>
          <a:lstStyle/>
          <a:p>
            <a:r>
              <a:rPr lang="en-NZ" sz="800" dirty="0">
                <a:latin typeface="Arial" panose="020B0604020202020204" pitchFamily="34" charset="0"/>
                <a:cs typeface="Arial" panose="020B0604020202020204" pitchFamily="34" charset="0"/>
                <a:hlinkClick r:id="rId6"/>
              </a:rPr>
              <a:t>https://fineartamerica.com/featured/1-robert-falcon-scott-antarctic-explorer-mary-evans-picture-library.html</a:t>
            </a:r>
            <a:r>
              <a:rPr lang="en-NZ" sz="800" dirty="0">
                <a:latin typeface="Arial" panose="020B0604020202020204" pitchFamily="34" charset="0"/>
                <a:cs typeface="Arial" panose="020B0604020202020204" pitchFamily="34" charset="0"/>
              </a:rPr>
              <a:t> </a:t>
            </a:r>
          </a:p>
        </p:txBody>
      </p:sp>
      <p:sp>
        <p:nvSpPr>
          <p:cNvPr id="4" name="Footer Placeholder 3"/>
          <p:cNvSpPr>
            <a:spLocks noGrp="1"/>
          </p:cNvSpPr>
          <p:nvPr>
            <p:ph type="ftr" sz="quarter" idx="11"/>
          </p:nvPr>
        </p:nvSpPr>
        <p:spPr>
          <a:xfrm>
            <a:off x="902067" y="6339611"/>
            <a:ext cx="3860800" cy="365125"/>
          </a:xfrm>
        </p:spPr>
        <p:txBody>
          <a:bodyPr/>
          <a:lstStyle/>
          <a:p>
            <a:r>
              <a:rPr lang="en-NZ"/>
              <a:t>U3A Timaru -15 July 2024</a:t>
            </a:r>
            <a:endParaRPr lang="en-GB" dirty="0"/>
          </a:p>
        </p:txBody>
      </p:sp>
    </p:spTree>
    <p:extLst>
      <p:ext uri="{BB962C8B-B14F-4D97-AF65-F5344CB8AC3E}">
        <p14:creationId xmlns:p14="http://schemas.microsoft.com/office/powerpoint/2010/main" val="6768711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aylor and Debenham at desk"/>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51400" y="519893"/>
            <a:ext cx="4629645" cy="35779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1271464" y="4114634"/>
            <a:ext cx="4350504" cy="646331"/>
          </a:xfrm>
          <a:prstGeom prst="rect">
            <a:avLst/>
          </a:prstGeom>
        </p:spPr>
        <p:txBody>
          <a:bodyPr wrap="square">
            <a:spAutoFit/>
          </a:bodyPr>
          <a:lstStyle/>
          <a:p>
            <a:r>
              <a:rPr lang="en-US" dirty="0">
                <a:latin typeface="Arial" panose="020B0604020202020204" pitchFamily="34" charset="0"/>
                <a:cs typeface="Arial" panose="020B0604020202020204" pitchFamily="34" charset="0"/>
              </a:rPr>
              <a:t>Griffith Taylor and Frank </a:t>
            </a:r>
            <a:r>
              <a:rPr lang="en-US" dirty="0" err="1">
                <a:latin typeface="Arial" panose="020B0604020202020204" pitchFamily="34" charset="0"/>
                <a:cs typeface="Arial" panose="020B0604020202020204" pitchFamily="34" charset="0"/>
              </a:rPr>
              <a:t>Debenham</a:t>
            </a:r>
            <a:r>
              <a:rPr lang="en-US" dirty="0">
                <a:latin typeface="Arial" panose="020B0604020202020204" pitchFamily="34" charset="0"/>
                <a:cs typeface="Arial" panose="020B0604020202020204" pitchFamily="34" charset="0"/>
              </a:rPr>
              <a:t> working in the Cape Evans hut </a:t>
            </a:r>
            <a:endParaRPr lang="en-GB" sz="800" dirty="0">
              <a:latin typeface="Arial" panose="020B0604020202020204" pitchFamily="34" charset="0"/>
              <a:cs typeface="Arial" panose="020B0604020202020204" pitchFamily="34" charset="0"/>
            </a:endParaRPr>
          </a:p>
        </p:txBody>
      </p:sp>
      <p:pic>
        <p:nvPicPr>
          <p:cNvPr id="1026" name="Picture 2" descr="Fossilised leaf of Glossopteris indica collected by Scott’s polar part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58250" y="529459"/>
            <a:ext cx="5504575" cy="35779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6006954" y="4125404"/>
            <a:ext cx="5790504" cy="646331"/>
          </a:xfrm>
          <a:prstGeom prst="rect">
            <a:avLst/>
          </a:prstGeom>
        </p:spPr>
        <p:txBody>
          <a:bodyPr wrap="square">
            <a:spAutoFit/>
          </a:bodyPr>
          <a:lstStyle/>
          <a:p>
            <a:r>
              <a:rPr lang="en-US" dirty="0">
                <a:latin typeface="Arial" panose="020B0604020202020204" pitchFamily="34" charset="0"/>
                <a:cs typeface="Arial" panose="020B0604020202020204" pitchFamily="34" charset="0"/>
              </a:rPr>
              <a:t>Fossilized leaf of </a:t>
            </a:r>
            <a:r>
              <a:rPr lang="en-US" i="1" dirty="0">
                <a:latin typeface="Arial" panose="020B0604020202020204" pitchFamily="34" charset="0"/>
                <a:cs typeface="Arial" panose="020B0604020202020204" pitchFamily="34" charset="0"/>
              </a:rPr>
              <a:t>Glossopteris indica</a:t>
            </a:r>
            <a:r>
              <a:rPr lang="en-US" dirty="0">
                <a:latin typeface="Arial" panose="020B0604020202020204" pitchFamily="34" charset="0"/>
                <a:cs typeface="Arial" panose="020B0604020202020204" pitchFamily="34" charset="0"/>
              </a:rPr>
              <a:t> collected by Scott’s polar party 1911-1913 (proof of continental drift) </a:t>
            </a:r>
            <a:endParaRPr lang="en-GB" dirty="0">
              <a:latin typeface="Arial" panose="020B0604020202020204" pitchFamily="34" charset="0"/>
              <a:cs typeface="Arial" panose="020B0604020202020204" pitchFamily="34" charset="0"/>
            </a:endParaRPr>
          </a:p>
        </p:txBody>
      </p:sp>
      <p:sp>
        <p:nvSpPr>
          <p:cNvPr id="4" name="Rectangle 3"/>
          <p:cNvSpPr/>
          <p:nvPr/>
        </p:nvSpPr>
        <p:spPr>
          <a:xfrm>
            <a:off x="6240016" y="3850976"/>
            <a:ext cx="3312368" cy="215444"/>
          </a:xfrm>
          <a:prstGeom prst="rect">
            <a:avLst/>
          </a:prstGeom>
        </p:spPr>
        <p:txBody>
          <a:bodyPr wrap="square">
            <a:spAutoFit/>
          </a:bodyPr>
          <a:lstStyle/>
          <a:p>
            <a:r>
              <a:rPr lang="en-GB" sz="800" dirty="0">
                <a:solidFill>
                  <a:schemeClr val="tx1">
                    <a:lumMod val="95000"/>
                    <a:lumOff val="5000"/>
                  </a:schemeClr>
                </a:solidFill>
                <a:latin typeface="Arial" panose="020B0604020202020204" pitchFamily="34" charset="0"/>
                <a:cs typeface="Arial" panose="020B0604020202020204" pitchFamily="34" charset="0"/>
                <a:hlinkClick r:id="rId4"/>
              </a:rPr>
              <a:t>http://nhm.ac.uk/nature-online/earth/fossils/glossopteris/index.html</a:t>
            </a:r>
            <a:r>
              <a:rPr lang="en-GB" sz="800" dirty="0">
                <a:solidFill>
                  <a:schemeClr val="tx1">
                    <a:lumMod val="95000"/>
                    <a:lumOff val="5000"/>
                  </a:schemeClr>
                </a:solidFill>
                <a:latin typeface="Arial" panose="020B0604020202020204" pitchFamily="34" charset="0"/>
                <a:cs typeface="Arial" panose="020B0604020202020204" pitchFamily="34" charset="0"/>
              </a:rPr>
              <a:t> </a:t>
            </a:r>
          </a:p>
        </p:txBody>
      </p:sp>
      <p:sp>
        <p:nvSpPr>
          <p:cNvPr id="5" name="Rectangle 4"/>
          <p:cNvSpPr/>
          <p:nvPr/>
        </p:nvSpPr>
        <p:spPr>
          <a:xfrm>
            <a:off x="1502500" y="3839160"/>
            <a:ext cx="3888432" cy="215444"/>
          </a:xfrm>
          <a:prstGeom prst="rect">
            <a:avLst/>
          </a:prstGeom>
        </p:spPr>
        <p:txBody>
          <a:bodyPr wrap="square">
            <a:spAutoFit/>
          </a:bodyPr>
          <a:lstStyle/>
          <a:p>
            <a:r>
              <a:rPr lang="en-US" sz="800" i="1" dirty="0">
                <a:solidFill>
                  <a:schemeClr val="bg1">
                    <a:lumMod val="65000"/>
                  </a:schemeClr>
                </a:solidFill>
                <a:latin typeface="Arial" panose="020B0604020202020204" pitchFamily="34" charset="0"/>
                <a:cs typeface="Arial" panose="020B0604020202020204" pitchFamily="34" charset="0"/>
              </a:rPr>
              <a:t>© H </a:t>
            </a:r>
            <a:r>
              <a:rPr lang="en-US" sz="800" i="1" dirty="0" err="1">
                <a:solidFill>
                  <a:schemeClr val="bg1">
                    <a:lumMod val="65000"/>
                  </a:schemeClr>
                </a:solidFill>
                <a:latin typeface="Arial" panose="020B0604020202020204" pitchFamily="34" charset="0"/>
                <a:cs typeface="Arial" panose="020B0604020202020204" pitchFamily="34" charset="0"/>
              </a:rPr>
              <a:t>Ponting</a:t>
            </a:r>
            <a:r>
              <a:rPr lang="en-US" sz="800" i="1" dirty="0">
                <a:solidFill>
                  <a:schemeClr val="bg1">
                    <a:lumMod val="65000"/>
                  </a:schemeClr>
                </a:solidFill>
                <a:latin typeface="Arial" panose="020B0604020202020204" pitchFamily="34" charset="0"/>
                <a:cs typeface="Arial" panose="020B0604020202020204" pitchFamily="34" charset="0"/>
              </a:rPr>
              <a:t> photograph, Pennell collection, Canterbury Museum, New Zealand</a:t>
            </a:r>
            <a:endParaRPr lang="en-GB" sz="800" dirty="0">
              <a:solidFill>
                <a:schemeClr val="bg1">
                  <a:lumMod val="65000"/>
                </a:schemeClr>
              </a:solidFill>
              <a:latin typeface="Arial" panose="020B0604020202020204" pitchFamily="34" charset="0"/>
              <a:cs typeface="Arial" panose="020B0604020202020204" pitchFamily="34" charset="0"/>
            </a:endParaRPr>
          </a:p>
        </p:txBody>
      </p:sp>
      <p:pic>
        <p:nvPicPr>
          <p:cNvPr id="6" name="Picture 2" descr="http://www.icr.org/i/articles/af/penguin_eggs_diefor_wide.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351400" y="4920602"/>
            <a:ext cx="4982707" cy="17653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334107" y="5208576"/>
            <a:ext cx="5472608" cy="1477328"/>
          </a:xfrm>
          <a:prstGeom prst="rect">
            <a:avLst/>
          </a:prstGeom>
          <a:noFill/>
        </p:spPr>
        <p:txBody>
          <a:bodyPr wrap="square" rtlCol="0">
            <a:spAutoFit/>
          </a:bodyPr>
          <a:lstStyle/>
          <a:p>
            <a:r>
              <a:rPr lang="en-NZ" dirty="0">
                <a:latin typeface="Arial" panose="020B0604020202020204" pitchFamily="34" charset="0"/>
                <a:cs typeface="Arial" panose="020B0604020202020204" pitchFamily="34" charset="0"/>
              </a:rPr>
              <a:t>Penguin eggs collected at the “</a:t>
            </a:r>
            <a:r>
              <a:rPr lang="en-NZ" i="1" dirty="0">
                <a:latin typeface="Arial" panose="020B0604020202020204" pitchFamily="34" charset="0"/>
                <a:cs typeface="Arial" panose="020B0604020202020204" pitchFamily="34" charset="0"/>
              </a:rPr>
              <a:t>worst journey in the world</a:t>
            </a:r>
            <a:r>
              <a:rPr lang="en-NZ" dirty="0">
                <a:latin typeface="Arial" panose="020B0604020202020204" pitchFamily="34" charset="0"/>
                <a:cs typeface="Arial" panose="020B0604020202020204" pitchFamily="34" charset="0"/>
              </a:rPr>
              <a:t>”  to prove the so-called “law” of phylogenetic recapitulation, which holds that embryos reflect the stages of their evolutionary past as they develop – rebutted today </a:t>
            </a:r>
            <a:endParaRPr lang="en-GB" dirty="0">
              <a:latin typeface="Arial" panose="020B0604020202020204" pitchFamily="34" charset="0"/>
              <a:cs typeface="Arial" panose="020B0604020202020204" pitchFamily="34" charset="0"/>
            </a:endParaRPr>
          </a:p>
        </p:txBody>
      </p:sp>
      <p:pic>
        <p:nvPicPr>
          <p:cNvPr id="10"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18052" y="337549"/>
            <a:ext cx="566835" cy="77912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Footer Placeholder 7"/>
          <p:cNvSpPr>
            <a:spLocks noGrp="1"/>
          </p:cNvSpPr>
          <p:nvPr>
            <p:ph type="ftr" sz="quarter" idx="11"/>
          </p:nvPr>
        </p:nvSpPr>
        <p:spPr>
          <a:xfrm>
            <a:off x="7802025" y="6492875"/>
            <a:ext cx="3860800" cy="365125"/>
          </a:xfrm>
        </p:spPr>
        <p:txBody>
          <a:bodyPr/>
          <a:lstStyle/>
          <a:p>
            <a:r>
              <a:rPr lang="en-NZ"/>
              <a:t>U3A Timaru -15 July 2024</a:t>
            </a:r>
            <a:endParaRPr lang="en-GB" dirty="0"/>
          </a:p>
        </p:txBody>
      </p:sp>
      <p:sp>
        <p:nvSpPr>
          <p:cNvPr id="11" name="TextBox 10">
            <a:extLst>
              <a:ext uri="{FF2B5EF4-FFF2-40B4-BE49-F238E27FC236}">
                <a16:creationId xmlns:a16="http://schemas.microsoft.com/office/drawing/2014/main" id="{554F4431-077E-DF80-F718-95C49EFB70A5}"/>
              </a:ext>
            </a:extLst>
          </p:cNvPr>
          <p:cNvSpPr txBox="1"/>
          <p:nvPr/>
        </p:nvSpPr>
        <p:spPr>
          <a:xfrm>
            <a:off x="479376" y="1700808"/>
            <a:ext cx="144016" cy="3970318"/>
          </a:xfrm>
          <a:prstGeom prst="rect">
            <a:avLst/>
          </a:prstGeom>
          <a:noFill/>
        </p:spPr>
        <p:txBody>
          <a:bodyPr wrap="square" rtlCol="0">
            <a:spAutoFit/>
          </a:bodyPr>
          <a:lstStyle/>
          <a:p>
            <a:r>
              <a:rPr lang="en-NZ" sz="3600" b="1" dirty="0">
                <a:latin typeface="Arial" panose="020B0604020202020204" pitchFamily="34" charset="0"/>
                <a:cs typeface="Arial" panose="020B0604020202020204" pitchFamily="34" charset="0"/>
              </a:rPr>
              <a:t>Science</a:t>
            </a:r>
          </a:p>
        </p:txBody>
      </p:sp>
    </p:spTree>
    <p:extLst>
      <p:ext uri="{BB962C8B-B14F-4D97-AF65-F5344CB8AC3E}">
        <p14:creationId xmlns:p14="http://schemas.microsoft.com/office/powerpoint/2010/main" val="23676358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www.photolib.noaa.gov/700s/corp236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60096" y="385790"/>
            <a:ext cx="4972635" cy="62297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12454" y="5194401"/>
            <a:ext cx="5281654" cy="954107"/>
          </a:xfrm>
          <a:prstGeom prst="rect">
            <a:avLst/>
          </a:prstGeom>
          <a:noFill/>
        </p:spPr>
        <p:txBody>
          <a:bodyPr wrap="square" rtlCol="0">
            <a:spAutoFit/>
          </a:bodyPr>
          <a:lstStyle/>
          <a:p>
            <a:r>
              <a:rPr lang="en-NZ" sz="2800" dirty="0">
                <a:latin typeface="Arial" panose="020B0604020202020204" pitchFamily="34" charset="0"/>
                <a:cs typeface="Arial" panose="020B0604020202020204" pitchFamily="34" charset="0"/>
              </a:rPr>
              <a:t>Leopard seal hunting a penguin Edward Wilson, water colour</a:t>
            </a:r>
            <a:endParaRPr lang="en-GB" sz="2800" dirty="0">
              <a:latin typeface="Arial" panose="020B0604020202020204" pitchFamily="34" charset="0"/>
              <a:cs typeface="Arial" panose="020B0604020202020204" pitchFamily="34" charset="0"/>
            </a:endParaRPr>
          </a:p>
        </p:txBody>
      </p:sp>
      <p:sp>
        <p:nvSpPr>
          <p:cNvPr id="5" name="TextBox 4"/>
          <p:cNvSpPr txBox="1"/>
          <p:nvPr/>
        </p:nvSpPr>
        <p:spPr>
          <a:xfrm>
            <a:off x="1023676" y="385790"/>
            <a:ext cx="4346264" cy="646331"/>
          </a:xfrm>
          <a:prstGeom prst="rect">
            <a:avLst/>
          </a:prstGeom>
          <a:noFill/>
        </p:spPr>
        <p:txBody>
          <a:bodyPr wrap="square" rtlCol="0">
            <a:spAutoFit/>
          </a:bodyPr>
          <a:lstStyle/>
          <a:p>
            <a:pPr algn="ctr"/>
            <a:r>
              <a:rPr lang="en-NZ" sz="3600" b="1" i="1" dirty="0">
                <a:latin typeface="Arial" panose="020B0604020202020204" pitchFamily="34" charset="0"/>
                <a:cs typeface="Arial" panose="020B0604020202020204" pitchFamily="34" charset="0"/>
              </a:rPr>
              <a:t>Science and arts</a:t>
            </a:r>
            <a:endParaRPr lang="en-GB" sz="3600" b="1" i="1" dirty="0">
              <a:latin typeface="Arial" panose="020B0604020202020204" pitchFamily="34" charset="0"/>
              <a:cs typeface="Arial" panose="020B0604020202020204" pitchFamily="34" charset="0"/>
            </a:endParaRPr>
          </a:p>
        </p:txBody>
      </p:sp>
      <p:pic>
        <p:nvPicPr>
          <p:cNvPr id="6"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5360" y="359624"/>
            <a:ext cx="701838" cy="9646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1424" y="2288896"/>
            <a:ext cx="4799856" cy="2699919"/>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911424" y="5074634"/>
            <a:ext cx="954976" cy="215444"/>
          </a:xfrm>
          <a:prstGeom prst="rect">
            <a:avLst/>
          </a:prstGeom>
          <a:noFill/>
        </p:spPr>
        <p:txBody>
          <a:bodyPr wrap="square" rtlCol="0">
            <a:spAutoFit/>
          </a:bodyPr>
          <a:lstStyle/>
          <a:p>
            <a:r>
              <a:rPr lang="en-NZ" sz="800" dirty="0">
                <a:latin typeface="Arial" panose="020B0604020202020204" pitchFamily="34" charset="0"/>
                <a:cs typeface="Arial" panose="020B0604020202020204" pitchFamily="34" charset="0"/>
              </a:rPr>
              <a:t>©Ursula Rack</a:t>
            </a:r>
          </a:p>
        </p:txBody>
      </p:sp>
      <p:sp>
        <p:nvSpPr>
          <p:cNvPr id="4" name="Footer Placeholder 3">
            <a:extLst>
              <a:ext uri="{FF2B5EF4-FFF2-40B4-BE49-F238E27FC236}">
                <a16:creationId xmlns:a16="http://schemas.microsoft.com/office/drawing/2014/main" id="{C3275088-9507-D159-EA90-494220BE7C3C}"/>
              </a:ext>
            </a:extLst>
          </p:cNvPr>
          <p:cNvSpPr>
            <a:spLocks noGrp="1"/>
          </p:cNvSpPr>
          <p:nvPr>
            <p:ph type="ftr" sz="quarter" idx="11"/>
          </p:nvPr>
        </p:nvSpPr>
        <p:spPr>
          <a:xfrm>
            <a:off x="3001651" y="6450036"/>
            <a:ext cx="4114800" cy="365125"/>
          </a:xfrm>
        </p:spPr>
        <p:txBody>
          <a:bodyPr/>
          <a:lstStyle/>
          <a:p>
            <a:r>
              <a:rPr lang="en-NZ" dirty="0"/>
              <a:t>U3A Timaru -15 July 2024</a:t>
            </a:r>
          </a:p>
        </p:txBody>
      </p:sp>
    </p:spTree>
    <p:extLst>
      <p:ext uri="{BB962C8B-B14F-4D97-AF65-F5344CB8AC3E}">
        <p14:creationId xmlns:p14="http://schemas.microsoft.com/office/powerpoint/2010/main" val="16084767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a:spLocks noChangeArrowheads="1"/>
          </p:cNvSpPr>
          <p:nvPr/>
        </p:nvSpPr>
        <p:spPr bwMode="auto">
          <a:xfrm>
            <a:off x="5045289" y="110357"/>
            <a:ext cx="707359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NZ" altLang="en-US" sz="4000" b="1" i="1" dirty="0"/>
              <a:t>International Geophysical Year 1957-1958</a:t>
            </a:r>
            <a:endParaRPr lang="en-NZ" altLang="en-US" sz="4000" b="1" dirty="0"/>
          </a:p>
        </p:txBody>
      </p:sp>
      <p:grpSp>
        <p:nvGrpSpPr>
          <p:cNvPr id="5" name="Group 4"/>
          <p:cNvGrpSpPr/>
          <p:nvPr/>
        </p:nvGrpSpPr>
        <p:grpSpPr>
          <a:xfrm>
            <a:off x="114938" y="110357"/>
            <a:ext cx="5056272" cy="6574717"/>
            <a:chOff x="107504" y="143810"/>
            <a:chExt cx="5056272" cy="6574717"/>
          </a:xfrm>
        </p:grpSpPr>
        <p:pic>
          <p:nvPicPr>
            <p:cNvPr id="102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8134" t="3663" r="2808" b="3319"/>
            <a:stretch/>
          </p:blipFill>
          <p:spPr bwMode="auto">
            <a:xfrm>
              <a:off x="160984" y="143810"/>
              <a:ext cx="4915072" cy="6525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07504" y="6503083"/>
              <a:ext cx="5056272" cy="215444"/>
            </a:xfrm>
            <a:prstGeom prst="rect">
              <a:avLst/>
            </a:prstGeom>
            <a:noFill/>
          </p:spPr>
          <p:txBody>
            <a:bodyPr wrap="square" rtlCol="0">
              <a:spAutoFit/>
            </a:bodyPr>
            <a:lstStyle/>
            <a:p>
              <a:r>
                <a:rPr lang="en-GB" sz="800" dirty="0"/>
                <a:t>http://www.antarctican.org/antarctican_society/PDF%20Files/pack_ice/Antarctic_Recollection_Art_Jorgensen.pdf</a:t>
              </a:r>
            </a:p>
          </p:txBody>
        </p:sp>
      </p:grpSp>
      <p:sp>
        <p:nvSpPr>
          <p:cNvPr id="6" name="Rectangle 5"/>
          <p:cNvSpPr/>
          <p:nvPr/>
        </p:nvSpPr>
        <p:spPr>
          <a:xfrm>
            <a:off x="5380021" y="1560594"/>
            <a:ext cx="6362213" cy="5016758"/>
          </a:xfrm>
          <a:prstGeom prst="rect">
            <a:avLst/>
          </a:prstGeom>
        </p:spPr>
        <p:txBody>
          <a:bodyPr wrap="square">
            <a:spAutoFit/>
          </a:bodyPr>
          <a:lstStyle/>
          <a:p>
            <a:r>
              <a:rPr lang="en-NZ" sz="3200" dirty="0">
                <a:latin typeface="Arial" panose="020B0604020202020204" pitchFamily="34" charset="0"/>
                <a:cs typeface="Arial" panose="020B0604020202020204" pitchFamily="34" charset="0"/>
              </a:rPr>
              <a:t>Cold war – situation: </a:t>
            </a:r>
          </a:p>
          <a:p>
            <a:r>
              <a:rPr lang="en-NZ" sz="3200" dirty="0">
                <a:latin typeface="Arial" panose="020B0604020202020204" pitchFamily="34" charset="0"/>
                <a:cs typeface="Arial" panose="020B0604020202020204" pitchFamily="34" charset="0"/>
              </a:rPr>
              <a:t>International collaboration: </a:t>
            </a:r>
          </a:p>
          <a:p>
            <a:r>
              <a:rPr lang="en-NZ" sz="3200" dirty="0">
                <a:latin typeface="Arial" panose="020B0604020202020204" pitchFamily="34" charset="0"/>
                <a:cs typeface="Arial" panose="020B0604020202020204" pitchFamily="34" charset="0"/>
              </a:rPr>
              <a:t>brought together scientists of both “blocks” </a:t>
            </a:r>
          </a:p>
          <a:p>
            <a:r>
              <a:rPr lang="en-NZ" sz="3200" dirty="0">
                <a:latin typeface="Arial" panose="020B0604020202020204" pitchFamily="34" charset="0"/>
                <a:cs typeface="Arial" panose="020B0604020202020204" pitchFamily="34" charset="0"/>
              </a:rPr>
              <a:t>– the significance of Antarctic research recognised </a:t>
            </a:r>
          </a:p>
          <a:p>
            <a:r>
              <a:rPr lang="en-NZ" sz="3200" dirty="0">
                <a:latin typeface="Arial" panose="020B0604020202020204" pitchFamily="34" charset="0"/>
                <a:cs typeface="Arial" panose="020B0604020202020204" pitchFamily="34" charset="0"/>
              </a:rPr>
              <a:t>– to keep  peaceful research in      the Antarctic </a:t>
            </a:r>
          </a:p>
          <a:p>
            <a:r>
              <a:rPr lang="en-NZ" sz="3200" dirty="0">
                <a:latin typeface="Arial" panose="020B0604020202020204" pitchFamily="34" charset="0"/>
                <a:cs typeface="Arial" panose="020B0604020202020204" pitchFamily="34" charset="0"/>
              </a:rPr>
              <a:t>– Antarctic Treaty system (ATS) established in 1959 </a:t>
            </a:r>
          </a:p>
        </p:txBody>
      </p:sp>
      <p:sp>
        <p:nvSpPr>
          <p:cNvPr id="2" name="Footer Placeholder 1">
            <a:extLst>
              <a:ext uri="{FF2B5EF4-FFF2-40B4-BE49-F238E27FC236}">
                <a16:creationId xmlns:a16="http://schemas.microsoft.com/office/drawing/2014/main" id="{50798999-FFA7-A0F4-3DA0-03FDE118BD1A}"/>
              </a:ext>
            </a:extLst>
          </p:cNvPr>
          <p:cNvSpPr>
            <a:spLocks noGrp="1"/>
          </p:cNvSpPr>
          <p:nvPr>
            <p:ph type="ftr" sz="quarter" idx="11"/>
          </p:nvPr>
        </p:nvSpPr>
        <p:spPr/>
        <p:txBody>
          <a:bodyPr/>
          <a:lstStyle/>
          <a:p>
            <a:r>
              <a:rPr lang="en-NZ"/>
              <a:t>U3A Timaru -15 July 2024</a:t>
            </a:r>
          </a:p>
        </p:txBody>
      </p:sp>
    </p:spTree>
    <p:extLst>
      <p:ext uri="{BB962C8B-B14F-4D97-AF65-F5344CB8AC3E}">
        <p14:creationId xmlns:p14="http://schemas.microsoft.com/office/powerpoint/2010/main" val="35883237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6129" y="264816"/>
            <a:ext cx="4167403" cy="6228456"/>
          </a:xfrm>
          <a:prstGeom prst="rect">
            <a:avLst/>
          </a:prstGeom>
        </p:spPr>
      </p:pic>
      <p:pic>
        <p:nvPicPr>
          <p:cNvPr id="3" name="Picture 2"/>
          <p:cNvPicPr>
            <a:picLocks noChangeAspect="1"/>
          </p:cNvPicPr>
          <p:nvPr/>
        </p:nvPicPr>
        <p:blipFill>
          <a:blip r:embed="rId4"/>
          <a:stretch>
            <a:fillRect/>
          </a:stretch>
        </p:blipFill>
        <p:spPr>
          <a:xfrm>
            <a:off x="4723866" y="4493022"/>
            <a:ext cx="5305425" cy="2000250"/>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39200" y="202115"/>
            <a:ext cx="3070047" cy="4260973"/>
          </a:xfrm>
          <a:prstGeom prst="rect">
            <a:avLst/>
          </a:prstGeom>
        </p:spPr>
      </p:pic>
      <p:sp>
        <p:nvSpPr>
          <p:cNvPr id="5" name="TextBox 4"/>
          <p:cNvSpPr txBox="1"/>
          <p:nvPr/>
        </p:nvSpPr>
        <p:spPr>
          <a:xfrm>
            <a:off x="4678679" y="349730"/>
            <a:ext cx="3779520" cy="1354217"/>
          </a:xfrm>
          <a:prstGeom prst="rect">
            <a:avLst/>
          </a:prstGeom>
          <a:noFill/>
        </p:spPr>
        <p:txBody>
          <a:bodyPr wrap="square" rtlCol="0">
            <a:spAutoFit/>
          </a:bodyPr>
          <a:lstStyle/>
          <a:p>
            <a:r>
              <a:rPr lang="en-NZ" dirty="0" err="1">
                <a:latin typeface="Arial" panose="020B0604020202020204" pitchFamily="34" charset="0"/>
                <a:cs typeface="Arial" panose="020B0604020202020204" pitchFamily="34" charset="0"/>
              </a:rPr>
              <a:t>Buedeler</a:t>
            </a:r>
            <a:r>
              <a:rPr lang="en-NZ" dirty="0">
                <a:latin typeface="Arial" panose="020B0604020202020204" pitchFamily="34" charset="0"/>
                <a:cs typeface="Arial" panose="020B0604020202020204" pitchFamily="34" charset="0"/>
              </a:rPr>
              <a:t>, Werner; UNESCO and its programme XV. The international geophysical year, France 1957</a:t>
            </a:r>
          </a:p>
          <a:p>
            <a:r>
              <a:rPr lang="en-NZ" sz="1000" dirty="0">
                <a:latin typeface="Arial" panose="020B0604020202020204" pitchFamily="34" charset="0"/>
                <a:cs typeface="Arial" panose="020B0604020202020204" pitchFamily="34" charset="0"/>
                <a:hlinkClick r:id="rId6"/>
              </a:rPr>
              <a:t>http://unesdoc.unesco.org/images/0012/001284/128401eo.pdf</a:t>
            </a:r>
            <a:r>
              <a:rPr lang="en-NZ" sz="1000" dirty="0">
                <a:latin typeface="Arial" panose="020B0604020202020204" pitchFamily="34" charset="0"/>
                <a:cs typeface="Arial" panose="020B0604020202020204" pitchFamily="34" charset="0"/>
              </a:rPr>
              <a:t> </a:t>
            </a:r>
          </a:p>
        </p:txBody>
      </p:sp>
      <p:sp>
        <p:nvSpPr>
          <p:cNvPr id="6" name="TextBox 5"/>
          <p:cNvSpPr txBox="1"/>
          <p:nvPr/>
        </p:nvSpPr>
        <p:spPr>
          <a:xfrm>
            <a:off x="4913342" y="2078287"/>
            <a:ext cx="3544857" cy="2031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tx2">
                <a:lumMod val="50000"/>
              </a:schemeClr>
            </a:solidFill>
          </a:ln>
        </p:spPr>
        <p:txBody>
          <a:bodyPr wrap="square" rtlCol="0">
            <a:spAutoFit/>
          </a:bodyPr>
          <a:lstStyle/>
          <a:p>
            <a:pPr marL="285750" indent="-285750">
              <a:buFont typeface="Arial" panose="020B0604020202020204" pitchFamily="34" charset="0"/>
              <a:buChar char="•"/>
            </a:pPr>
            <a:r>
              <a:rPr lang="en-NZ" dirty="0">
                <a:latin typeface="Arial" panose="020B0604020202020204" pitchFamily="34" charset="0"/>
                <a:cs typeface="Arial" panose="020B0604020202020204" pitchFamily="34" charset="0"/>
              </a:rPr>
              <a:t>Glaciology</a:t>
            </a:r>
          </a:p>
          <a:p>
            <a:pPr marL="285750" indent="-285750">
              <a:buFont typeface="Arial" panose="020B0604020202020204" pitchFamily="34" charset="0"/>
              <a:buChar char="•"/>
            </a:pPr>
            <a:r>
              <a:rPr lang="en-NZ" dirty="0">
                <a:latin typeface="Arial" panose="020B0604020202020204" pitchFamily="34" charset="0"/>
                <a:cs typeface="Arial" panose="020B0604020202020204" pitchFamily="34" charset="0"/>
              </a:rPr>
              <a:t>Seismic and geodetic surveys</a:t>
            </a:r>
          </a:p>
          <a:p>
            <a:pPr marL="285750" indent="-285750">
              <a:buFont typeface="Arial" panose="020B0604020202020204" pitchFamily="34" charset="0"/>
              <a:buChar char="•"/>
            </a:pPr>
            <a:r>
              <a:rPr lang="en-NZ" dirty="0">
                <a:latin typeface="Arial" panose="020B0604020202020204" pitchFamily="34" charset="0"/>
                <a:cs typeface="Arial" panose="020B0604020202020204" pitchFamily="34" charset="0"/>
              </a:rPr>
              <a:t>Earth magnetic field from core of the planet into space</a:t>
            </a:r>
          </a:p>
          <a:p>
            <a:pPr marL="285750" indent="-285750">
              <a:buFont typeface="Arial" panose="020B0604020202020204" pitchFamily="34" charset="0"/>
              <a:buChar char="•"/>
            </a:pPr>
            <a:r>
              <a:rPr lang="en-NZ" dirty="0">
                <a:latin typeface="Arial" panose="020B0604020202020204" pitchFamily="34" charset="0"/>
                <a:cs typeface="Arial" panose="020B0604020202020204" pitchFamily="34" charset="0"/>
              </a:rPr>
              <a:t>Aurora </a:t>
            </a:r>
            <a:r>
              <a:rPr lang="en-NZ" dirty="0" err="1">
                <a:latin typeface="Arial" panose="020B0604020202020204" pitchFamily="34" charset="0"/>
                <a:cs typeface="Arial" panose="020B0604020202020204" pitchFamily="34" charset="0"/>
              </a:rPr>
              <a:t>Australis</a:t>
            </a:r>
            <a:endParaRPr lang="en-NZ"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NZ" dirty="0">
                <a:latin typeface="Arial" panose="020B0604020202020204" pitchFamily="34" charset="0"/>
                <a:cs typeface="Arial" panose="020B0604020202020204" pitchFamily="34" charset="0"/>
              </a:rPr>
              <a:t>Biology</a:t>
            </a:r>
          </a:p>
          <a:p>
            <a:pPr marL="285750" indent="-285750">
              <a:buFont typeface="Arial" panose="020B0604020202020204" pitchFamily="34" charset="0"/>
              <a:buChar char="•"/>
            </a:pPr>
            <a:r>
              <a:rPr lang="en-NZ" dirty="0">
                <a:latin typeface="Arial" panose="020B0604020202020204" pitchFamily="34" charset="0"/>
                <a:cs typeface="Arial" panose="020B0604020202020204" pitchFamily="34" charset="0"/>
              </a:rPr>
              <a:t>Oceanography</a:t>
            </a:r>
          </a:p>
        </p:txBody>
      </p:sp>
      <p:sp>
        <p:nvSpPr>
          <p:cNvPr id="7" name="Footer Placeholder 6"/>
          <p:cNvSpPr>
            <a:spLocks noGrp="1"/>
          </p:cNvSpPr>
          <p:nvPr>
            <p:ph type="ftr" sz="quarter" idx="11"/>
          </p:nvPr>
        </p:nvSpPr>
        <p:spPr>
          <a:xfrm>
            <a:off x="4343399" y="6630193"/>
            <a:ext cx="4114800" cy="182563"/>
          </a:xfrm>
        </p:spPr>
        <p:txBody>
          <a:bodyPr/>
          <a:lstStyle/>
          <a:p>
            <a:r>
              <a:rPr lang="en-NZ"/>
              <a:t>U3A Timaru -15 July 2024</a:t>
            </a:r>
            <a:endParaRPr lang="en-NZ" dirty="0"/>
          </a:p>
        </p:txBody>
      </p:sp>
      <p:sp>
        <p:nvSpPr>
          <p:cNvPr id="9" name="TextBox 8">
            <a:extLst>
              <a:ext uri="{FF2B5EF4-FFF2-40B4-BE49-F238E27FC236}">
                <a16:creationId xmlns:a16="http://schemas.microsoft.com/office/drawing/2014/main" id="{D26FA0C2-FD3E-66D9-43FC-DDFB30C7EA7C}"/>
              </a:ext>
            </a:extLst>
          </p:cNvPr>
          <p:cNvSpPr txBox="1"/>
          <p:nvPr/>
        </p:nvSpPr>
        <p:spPr>
          <a:xfrm>
            <a:off x="8992032" y="264816"/>
            <a:ext cx="1382191" cy="369332"/>
          </a:xfrm>
          <a:prstGeom prst="rect">
            <a:avLst/>
          </a:prstGeom>
          <a:noFill/>
        </p:spPr>
        <p:txBody>
          <a:bodyPr wrap="square" rtlCol="0">
            <a:spAutoFit/>
          </a:bodyPr>
          <a:lstStyle/>
          <a:p>
            <a:r>
              <a:rPr lang="en-NZ" b="1" dirty="0">
                <a:latin typeface="Arial" panose="020B0604020202020204" pitchFamily="34" charset="0"/>
                <a:cs typeface="Arial" panose="020B0604020202020204" pitchFamily="34" charset="0"/>
              </a:rPr>
              <a:t>Satellite</a:t>
            </a:r>
          </a:p>
        </p:txBody>
      </p:sp>
      <p:sp>
        <p:nvSpPr>
          <p:cNvPr id="10" name="TextBox 9">
            <a:extLst>
              <a:ext uri="{FF2B5EF4-FFF2-40B4-BE49-F238E27FC236}">
                <a16:creationId xmlns:a16="http://schemas.microsoft.com/office/drawing/2014/main" id="{9F06A594-12C4-16F3-805B-3B3849657F32}"/>
              </a:ext>
            </a:extLst>
          </p:cNvPr>
          <p:cNvSpPr txBox="1"/>
          <p:nvPr/>
        </p:nvSpPr>
        <p:spPr>
          <a:xfrm>
            <a:off x="6096000" y="4937760"/>
            <a:ext cx="1016001" cy="365760"/>
          </a:xfrm>
          <a:prstGeom prst="rect">
            <a:avLst/>
          </a:prstGeom>
          <a:noFill/>
        </p:spPr>
        <p:txBody>
          <a:bodyPr wrap="square" rtlCol="0">
            <a:spAutoFit/>
          </a:bodyPr>
          <a:lstStyle/>
          <a:p>
            <a:r>
              <a:rPr lang="en-NZ" b="1" dirty="0">
                <a:latin typeface="Arial" panose="020B0604020202020204" pitchFamily="34" charset="0"/>
                <a:cs typeface="Arial" panose="020B0604020202020204" pitchFamily="34" charset="0"/>
              </a:rPr>
              <a:t>Aurora</a:t>
            </a:r>
          </a:p>
        </p:txBody>
      </p:sp>
      <p:sp>
        <p:nvSpPr>
          <p:cNvPr id="11" name="Rectangle 10">
            <a:extLst>
              <a:ext uri="{FF2B5EF4-FFF2-40B4-BE49-F238E27FC236}">
                <a16:creationId xmlns:a16="http://schemas.microsoft.com/office/drawing/2014/main" id="{86E5C5AE-8B39-73F3-65A9-8D46266DC42E}"/>
              </a:ext>
            </a:extLst>
          </p:cNvPr>
          <p:cNvSpPr/>
          <p:nvPr/>
        </p:nvSpPr>
        <p:spPr>
          <a:xfrm>
            <a:off x="1188720" y="264816"/>
            <a:ext cx="3154679" cy="36933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37877039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85885" y="431985"/>
            <a:ext cx="9235212" cy="707886"/>
          </a:xfrm>
          <a:prstGeom prst="rect">
            <a:avLst/>
          </a:prstGeom>
          <a:noFill/>
        </p:spPr>
        <p:txBody>
          <a:bodyPr wrap="square" rtlCol="0">
            <a:spAutoFit/>
          </a:bodyPr>
          <a:lstStyle/>
          <a:p>
            <a:r>
              <a:rPr lang="en-NZ" sz="4000" b="1" i="1" dirty="0">
                <a:latin typeface="Arial" panose="020B0604020202020204" pitchFamily="34" charset="0"/>
                <a:cs typeface="Arial" panose="020B0604020202020204" pitchFamily="34" charset="0"/>
              </a:rPr>
              <a:t> From IGY – Antarctic Treaty System</a:t>
            </a:r>
          </a:p>
        </p:txBody>
      </p:sp>
      <p:sp>
        <p:nvSpPr>
          <p:cNvPr id="4" name="Rectangle 3"/>
          <p:cNvSpPr/>
          <p:nvPr/>
        </p:nvSpPr>
        <p:spPr>
          <a:xfrm>
            <a:off x="561238" y="1405460"/>
            <a:ext cx="10873380" cy="3693319"/>
          </a:xfrm>
          <a:prstGeom prst="rect">
            <a:avLst/>
          </a:prstGeom>
        </p:spPr>
        <p:txBody>
          <a:bodyPr wrap="square">
            <a:spAutoFit/>
          </a:bodyPr>
          <a:lstStyle/>
          <a:p>
            <a:r>
              <a:rPr lang="en-NZ" sz="2400" dirty="0">
                <a:latin typeface="Arial" panose="020B0604020202020204" pitchFamily="34" charset="0"/>
                <a:cs typeface="Arial" panose="020B0604020202020204" pitchFamily="34" charset="0"/>
              </a:rPr>
              <a:t>Purpose: </a:t>
            </a:r>
            <a:r>
              <a:rPr lang="en-NZ" sz="2400" b="1" dirty="0">
                <a:latin typeface="Arial" panose="020B0604020202020204" pitchFamily="34" charset="0"/>
                <a:cs typeface="Arial" panose="020B0604020202020204" pitchFamily="34" charset="0"/>
              </a:rPr>
              <a:t>Antarctic Treaty </a:t>
            </a:r>
            <a:r>
              <a:rPr lang="en-NZ" sz="2400" dirty="0">
                <a:latin typeface="Arial" panose="020B0604020202020204" pitchFamily="34" charset="0"/>
                <a:cs typeface="Arial" panose="020B0604020202020204" pitchFamily="34" charset="0"/>
              </a:rPr>
              <a:t>to </a:t>
            </a:r>
            <a:r>
              <a:rPr lang="en-NZ" sz="2400" i="1" dirty="0">
                <a:latin typeface="Arial" panose="020B0604020202020204" pitchFamily="34" charset="0"/>
                <a:cs typeface="Arial" panose="020B0604020202020204" pitchFamily="34" charset="0"/>
              </a:rPr>
              <a:t>ensure </a:t>
            </a:r>
            <a:r>
              <a:rPr lang="en-NZ" sz="2400" i="1" dirty="0">
                <a:solidFill>
                  <a:schemeClr val="accent2">
                    <a:lumMod val="50000"/>
                  </a:schemeClr>
                </a:solidFill>
                <a:latin typeface="Arial" panose="020B0604020202020204" pitchFamily="34" charset="0"/>
                <a:cs typeface="Arial" panose="020B0604020202020204" pitchFamily="34" charset="0"/>
              </a:rPr>
              <a:t>"in the interest of all mankind that </a:t>
            </a:r>
            <a:r>
              <a:rPr lang="en-NZ" sz="2400" b="1" i="1" dirty="0">
                <a:solidFill>
                  <a:schemeClr val="accent2">
                    <a:lumMod val="50000"/>
                  </a:schemeClr>
                </a:solidFill>
                <a:latin typeface="Arial" panose="020B0604020202020204" pitchFamily="34" charset="0"/>
                <a:cs typeface="Arial" panose="020B0604020202020204" pitchFamily="34" charset="0"/>
              </a:rPr>
              <a:t>Antarctica</a:t>
            </a:r>
            <a:r>
              <a:rPr lang="en-NZ" sz="2400" i="1" dirty="0">
                <a:solidFill>
                  <a:schemeClr val="accent2">
                    <a:lumMod val="50000"/>
                  </a:schemeClr>
                </a:solidFill>
                <a:latin typeface="Arial" panose="020B0604020202020204" pitchFamily="34" charset="0"/>
                <a:cs typeface="Arial" panose="020B0604020202020204" pitchFamily="34" charset="0"/>
              </a:rPr>
              <a:t> shall continue for ever to be used </a:t>
            </a:r>
            <a:r>
              <a:rPr lang="en-NZ" sz="2400" b="1" i="1" dirty="0">
                <a:solidFill>
                  <a:schemeClr val="accent2">
                    <a:lumMod val="50000"/>
                  </a:schemeClr>
                </a:solidFill>
                <a:latin typeface="Arial" panose="020B0604020202020204" pitchFamily="34" charset="0"/>
                <a:cs typeface="Arial" panose="020B0604020202020204" pitchFamily="34" charset="0"/>
              </a:rPr>
              <a:t>exclusively for peaceful purposes</a:t>
            </a:r>
            <a:r>
              <a:rPr lang="en-NZ" sz="2400" i="1" dirty="0">
                <a:solidFill>
                  <a:schemeClr val="accent2">
                    <a:lumMod val="50000"/>
                  </a:schemeClr>
                </a:solidFill>
                <a:latin typeface="Arial" panose="020B0604020202020204" pitchFamily="34" charset="0"/>
                <a:cs typeface="Arial" panose="020B0604020202020204" pitchFamily="34" charset="0"/>
              </a:rPr>
              <a:t> and shall not become the scene or object of international discord.“</a:t>
            </a:r>
          </a:p>
          <a:p>
            <a:endParaRPr lang="en-NZ" sz="900" i="1" dirty="0">
              <a:latin typeface="Arial" panose="020B0604020202020204" pitchFamily="34" charset="0"/>
              <a:cs typeface="Arial" panose="020B0604020202020204" pitchFamily="34" charset="0"/>
            </a:endParaRPr>
          </a:p>
          <a:p>
            <a:r>
              <a:rPr lang="en-NZ" sz="2400" dirty="0">
                <a:latin typeface="Arial" panose="020B0604020202020204" pitchFamily="34" charset="0"/>
                <a:cs typeface="Arial" panose="020B0604020202020204" pitchFamily="34" charset="0"/>
              </a:rPr>
              <a:t>Signed on 1 December 1959 by </a:t>
            </a:r>
            <a:r>
              <a:rPr lang="en-NZ" sz="2400" b="1" dirty="0">
                <a:latin typeface="Arial" panose="020B0604020202020204" pitchFamily="34" charset="0"/>
                <a:cs typeface="Arial" panose="020B0604020202020204" pitchFamily="34" charset="0"/>
              </a:rPr>
              <a:t>12 nations </a:t>
            </a:r>
            <a:r>
              <a:rPr lang="en-NZ" sz="2400" dirty="0">
                <a:latin typeface="Arial" panose="020B0604020202020204" pitchFamily="34" charset="0"/>
                <a:cs typeface="Arial" panose="020B0604020202020204" pitchFamily="34" charset="0"/>
              </a:rPr>
              <a:t>involved in the IGY:</a:t>
            </a:r>
          </a:p>
          <a:p>
            <a:r>
              <a:rPr lang="en-NZ" sz="2400" b="1" i="1" dirty="0">
                <a:latin typeface="Arial" panose="020B0604020202020204" pitchFamily="34" charset="0"/>
                <a:cs typeface="Arial" panose="020B0604020202020204" pitchFamily="34" charset="0"/>
              </a:rPr>
              <a:t>Argentina, Australia, Belgium, Chile, France, Japan, New Zealand, Norway, South Africa, United Kingdom, and the USSR</a:t>
            </a:r>
          </a:p>
          <a:p>
            <a:endParaRPr lang="en-NZ" sz="900" dirty="0">
              <a:latin typeface="Arial" panose="020B0604020202020204" pitchFamily="34" charset="0"/>
              <a:cs typeface="Arial" panose="020B0604020202020204" pitchFamily="34" charset="0"/>
            </a:endParaRPr>
          </a:p>
          <a:p>
            <a:r>
              <a:rPr lang="en-NZ" sz="2400" b="1" dirty="0">
                <a:latin typeface="Arial" panose="020B0604020202020204" pitchFamily="34" charset="0"/>
                <a:cs typeface="Arial" panose="020B0604020202020204" pitchFamily="34" charset="0"/>
              </a:rPr>
              <a:t>1961</a:t>
            </a:r>
            <a:r>
              <a:rPr lang="en-NZ" sz="2400" dirty="0">
                <a:latin typeface="Arial" panose="020B0604020202020204" pitchFamily="34" charset="0"/>
                <a:cs typeface="Arial" panose="020B0604020202020204" pitchFamily="34" charset="0"/>
              </a:rPr>
              <a:t> entered into force</a:t>
            </a:r>
          </a:p>
          <a:p>
            <a:endParaRPr lang="en-NZ" sz="2400" dirty="0">
              <a:latin typeface="Arial" panose="020B0604020202020204" pitchFamily="34" charset="0"/>
              <a:cs typeface="Arial" panose="020B0604020202020204" pitchFamily="34" charset="0"/>
            </a:endParaRPr>
          </a:p>
          <a:p>
            <a:r>
              <a:rPr lang="en-NZ" sz="2400" dirty="0">
                <a:latin typeface="Arial" panose="020B0604020202020204" pitchFamily="34" charset="0"/>
                <a:cs typeface="Arial" panose="020B0604020202020204" pitchFamily="34" charset="0"/>
              </a:rPr>
              <a:t>Jurisdiction area: under </a:t>
            </a:r>
            <a:r>
              <a:rPr lang="en-NZ" sz="2400" b="1" dirty="0">
                <a:latin typeface="Arial" panose="020B0604020202020204" pitchFamily="34" charset="0"/>
                <a:cs typeface="Arial" panose="020B0604020202020204" pitchFamily="34" charset="0"/>
              </a:rPr>
              <a:t>60ºS</a:t>
            </a:r>
            <a:endParaRPr lang="en-NZ" sz="2000" b="1" dirty="0">
              <a:latin typeface="Arial" panose="020B0604020202020204" pitchFamily="34" charset="0"/>
              <a:cs typeface="Arial" panose="020B0604020202020204" pitchFamily="34" charset="0"/>
            </a:endParaRPr>
          </a:p>
        </p:txBody>
      </p:sp>
      <p:sp>
        <p:nvSpPr>
          <p:cNvPr id="5" name="Rectangle 4"/>
          <p:cNvSpPr/>
          <p:nvPr/>
        </p:nvSpPr>
        <p:spPr>
          <a:xfrm>
            <a:off x="561238" y="5734476"/>
            <a:ext cx="8405160" cy="461665"/>
          </a:xfrm>
          <a:prstGeom prst="rect">
            <a:avLst/>
          </a:prstGeom>
        </p:spPr>
        <p:txBody>
          <a:bodyPr wrap="square">
            <a:spAutoFit/>
          </a:bodyPr>
          <a:lstStyle/>
          <a:p>
            <a:r>
              <a:rPr lang="en-NZ" sz="2400" dirty="0">
                <a:latin typeface="Arial" panose="020B0604020202020204" pitchFamily="34" charset="0"/>
                <a:cs typeface="Arial" panose="020B0604020202020204" pitchFamily="34" charset="0"/>
                <a:hlinkClick r:id="rId2"/>
              </a:rPr>
              <a:t>The Antarctic Treaty (1959)</a:t>
            </a:r>
            <a:r>
              <a:rPr lang="en-NZ" sz="2400" dirty="0">
                <a:latin typeface="Arial" panose="020B0604020202020204" pitchFamily="34" charset="0"/>
                <a:cs typeface="Arial" panose="020B0604020202020204" pitchFamily="34" charset="0"/>
              </a:rPr>
              <a:t> full text to see under this link</a:t>
            </a:r>
          </a:p>
        </p:txBody>
      </p:sp>
      <p:sp>
        <p:nvSpPr>
          <p:cNvPr id="2" name="Footer Placeholder 1"/>
          <p:cNvSpPr>
            <a:spLocks noGrp="1"/>
          </p:cNvSpPr>
          <p:nvPr>
            <p:ph type="ftr" sz="quarter" idx="11"/>
          </p:nvPr>
        </p:nvSpPr>
        <p:spPr/>
        <p:txBody>
          <a:bodyPr/>
          <a:lstStyle/>
          <a:p>
            <a:r>
              <a:rPr lang="en-NZ"/>
              <a:t>U3A Timaru -15 July 2024</a:t>
            </a:r>
          </a:p>
        </p:txBody>
      </p:sp>
      <p:pic>
        <p:nvPicPr>
          <p:cNvPr id="9" name="Picture 8">
            <a:extLst>
              <a:ext uri="{FF2B5EF4-FFF2-40B4-BE49-F238E27FC236}">
                <a16:creationId xmlns:a16="http://schemas.microsoft.com/office/drawing/2014/main" id="{4460B067-E95D-3B24-F8E1-5B539AA7BB5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44170" y="3858640"/>
            <a:ext cx="6487612" cy="2007306"/>
          </a:xfrm>
          <a:prstGeom prst="rect">
            <a:avLst/>
          </a:prstGeom>
          <a:ln>
            <a:noFill/>
          </a:ln>
          <a:effectLst>
            <a:softEdge rad="112500"/>
          </a:effectLst>
        </p:spPr>
      </p:pic>
      <p:sp>
        <p:nvSpPr>
          <p:cNvPr id="11" name="TextBox 10">
            <a:extLst>
              <a:ext uri="{FF2B5EF4-FFF2-40B4-BE49-F238E27FC236}">
                <a16:creationId xmlns:a16="http://schemas.microsoft.com/office/drawing/2014/main" id="{D06FFC47-0820-75F5-100C-DB93EA26D179}"/>
              </a:ext>
            </a:extLst>
          </p:cNvPr>
          <p:cNvSpPr txBox="1"/>
          <p:nvPr/>
        </p:nvSpPr>
        <p:spPr>
          <a:xfrm>
            <a:off x="10524625" y="5824637"/>
            <a:ext cx="1454940" cy="215444"/>
          </a:xfrm>
          <a:prstGeom prst="rect">
            <a:avLst/>
          </a:prstGeom>
          <a:noFill/>
        </p:spPr>
        <p:txBody>
          <a:bodyPr wrap="square">
            <a:spAutoFit/>
          </a:bodyPr>
          <a:lstStyle/>
          <a:p>
            <a:r>
              <a:rPr lang="en-NZ" sz="800" dirty="0">
                <a:latin typeface="Arial" panose="020B0604020202020204" pitchFamily="34" charset="0"/>
                <a:cs typeface="Arial" panose="020B0604020202020204" pitchFamily="34" charset="0"/>
                <a:hlinkClick r:id="rId4"/>
              </a:rPr>
              <a:t>https://www.ats.aq/devas/</a:t>
            </a:r>
            <a:r>
              <a:rPr lang="en-NZ" sz="8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331902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8316" y="1092798"/>
            <a:ext cx="5133039" cy="5207701"/>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5476075" y="2025716"/>
            <a:ext cx="6542545" cy="4093428"/>
          </a:xfrm>
          <a:prstGeom prst="rect">
            <a:avLst/>
          </a:prstGeom>
        </p:spPr>
        <p:txBody>
          <a:bodyPr wrap="square">
            <a:spAutoFit/>
          </a:bodyPr>
          <a:lstStyle/>
          <a:p>
            <a:pPr>
              <a:buFont typeface="Arial" panose="020B0604020202020204" pitchFamily="34" charset="0"/>
              <a:buChar char="•"/>
            </a:pPr>
            <a:r>
              <a:rPr lang="en-NZ" sz="2000" b="1" dirty="0">
                <a:solidFill>
                  <a:schemeClr val="accent1">
                    <a:lumMod val="75000"/>
                  </a:schemeClr>
                </a:solidFill>
                <a:latin typeface="Arial" panose="020B0604020202020204" pitchFamily="34" charset="0"/>
                <a:cs typeface="Arial" panose="020B0604020202020204" pitchFamily="34" charset="0"/>
              </a:rPr>
              <a:t>All territorial claims are to be set aside</a:t>
            </a:r>
            <a:r>
              <a:rPr lang="en-NZ" sz="2000" dirty="0">
                <a:solidFill>
                  <a:schemeClr val="accent1">
                    <a:lumMod val="75000"/>
                  </a:schemeClr>
                </a:solidFill>
                <a:latin typeface="Arial" panose="020B0604020202020204" pitchFamily="34" charset="0"/>
                <a:cs typeface="Arial" panose="020B0604020202020204" pitchFamily="34" charset="0"/>
              </a:rPr>
              <a:t>.</a:t>
            </a:r>
            <a:r>
              <a:rPr lang="en-NZ" sz="2000" dirty="0">
                <a:latin typeface="Arial" panose="020B0604020202020204" pitchFamily="34" charset="0"/>
                <a:cs typeface="Arial" panose="020B0604020202020204" pitchFamily="34" charset="0"/>
              </a:rPr>
              <a:t> No acts or activities taking place while the present AT is in force shall constitute a basis for asserting , supporting or denying a claim to territorial sovereignty in Antarctica or create any rights of sovereignty in Antarctica.</a:t>
            </a:r>
          </a:p>
          <a:p>
            <a:endParaRPr lang="en-NZ" sz="1000" dirty="0">
              <a:latin typeface="Arial" panose="020B0604020202020204" pitchFamily="34" charset="0"/>
              <a:cs typeface="Arial" panose="020B0604020202020204" pitchFamily="34" charset="0"/>
            </a:endParaRPr>
          </a:p>
          <a:p>
            <a:pPr>
              <a:buFont typeface="Arial" panose="020B0604020202020204" pitchFamily="34" charset="0"/>
              <a:buChar char="•"/>
            </a:pPr>
            <a:r>
              <a:rPr lang="en-NZ" sz="2000" dirty="0">
                <a:latin typeface="Arial" panose="020B0604020202020204" pitchFamily="34" charset="0"/>
                <a:cs typeface="Arial" panose="020B0604020202020204" pitchFamily="34" charset="0"/>
              </a:rPr>
              <a:t>Antarctica is to be used for </a:t>
            </a:r>
            <a:r>
              <a:rPr lang="en-NZ" sz="2000" dirty="0">
                <a:solidFill>
                  <a:srgbClr val="C00000"/>
                </a:solidFill>
                <a:latin typeface="Arial" panose="020B0604020202020204" pitchFamily="34" charset="0"/>
                <a:cs typeface="Arial" panose="020B0604020202020204" pitchFamily="34" charset="0"/>
              </a:rPr>
              <a:t>peaceful </a:t>
            </a:r>
            <a:r>
              <a:rPr lang="en-NZ" sz="2000" dirty="0">
                <a:latin typeface="Arial" panose="020B0604020202020204" pitchFamily="34" charset="0"/>
                <a:cs typeface="Arial" panose="020B0604020202020204" pitchFamily="34" charset="0"/>
              </a:rPr>
              <a:t>purposes only</a:t>
            </a:r>
          </a:p>
          <a:p>
            <a:pPr>
              <a:buFont typeface="Arial" panose="020B0604020202020204" pitchFamily="34" charset="0"/>
              <a:buChar char="•"/>
            </a:pPr>
            <a:endParaRPr lang="en-NZ" sz="1000" dirty="0">
              <a:latin typeface="Arial" panose="020B0604020202020204" pitchFamily="34" charset="0"/>
              <a:cs typeface="Arial" panose="020B0604020202020204" pitchFamily="34" charset="0"/>
            </a:endParaRPr>
          </a:p>
          <a:p>
            <a:pPr>
              <a:buFont typeface="Arial" panose="020B0604020202020204" pitchFamily="34" charset="0"/>
              <a:buChar char="•"/>
            </a:pPr>
            <a:r>
              <a:rPr lang="en-NZ" sz="2000" dirty="0">
                <a:latin typeface="Arial" panose="020B0604020202020204" pitchFamily="34" charset="0"/>
                <a:cs typeface="Arial" panose="020B0604020202020204" pitchFamily="34" charset="0"/>
              </a:rPr>
              <a:t>All </a:t>
            </a:r>
            <a:r>
              <a:rPr lang="en-NZ" sz="2000" dirty="0">
                <a:solidFill>
                  <a:srgbClr val="C00000"/>
                </a:solidFill>
                <a:latin typeface="Arial" panose="020B0604020202020204" pitchFamily="34" charset="0"/>
                <a:cs typeface="Arial" panose="020B0604020202020204" pitchFamily="34" charset="0"/>
              </a:rPr>
              <a:t>scientific information is to be shared</a:t>
            </a:r>
          </a:p>
          <a:p>
            <a:endParaRPr lang="en-NZ" sz="1000" dirty="0">
              <a:latin typeface="Arial" panose="020B0604020202020204" pitchFamily="34" charset="0"/>
              <a:cs typeface="Arial" panose="020B0604020202020204" pitchFamily="34" charset="0"/>
            </a:endParaRPr>
          </a:p>
          <a:p>
            <a:pPr>
              <a:buFont typeface="Arial" panose="020B0604020202020204" pitchFamily="34" charset="0"/>
              <a:buChar char="•"/>
            </a:pPr>
            <a:r>
              <a:rPr lang="en-NZ" sz="2000" dirty="0">
                <a:latin typeface="Arial" panose="020B0604020202020204" pitchFamily="34" charset="0"/>
                <a:cs typeface="Arial" panose="020B0604020202020204" pitchFamily="34" charset="0"/>
              </a:rPr>
              <a:t>All vessels and scientific stations are to be open for </a:t>
            </a:r>
            <a:r>
              <a:rPr lang="en-NZ" sz="2000" dirty="0">
                <a:solidFill>
                  <a:srgbClr val="C00000"/>
                </a:solidFill>
                <a:latin typeface="Arial" panose="020B0604020202020204" pitchFamily="34" charset="0"/>
                <a:cs typeface="Arial" panose="020B0604020202020204" pitchFamily="34" charset="0"/>
              </a:rPr>
              <a:t>inspection </a:t>
            </a:r>
            <a:r>
              <a:rPr lang="en-NZ" sz="2000" dirty="0">
                <a:latin typeface="Arial" panose="020B0604020202020204" pitchFamily="34" charset="0"/>
                <a:cs typeface="Arial" panose="020B0604020202020204" pitchFamily="34" charset="0"/>
              </a:rPr>
              <a:t>at all times</a:t>
            </a:r>
          </a:p>
          <a:p>
            <a:pPr>
              <a:buFont typeface="Arial" panose="020B0604020202020204" pitchFamily="34" charset="0"/>
              <a:buChar char="•"/>
            </a:pPr>
            <a:endParaRPr lang="en-NZ" sz="1000" dirty="0">
              <a:latin typeface="Arial" panose="020B0604020202020204" pitchFamily="34" charset="0"/>
              <a:cs typeface="Arial" panose="020B0604020202020204" pitchFamily="34" charset="0"/>
            </a:endParaRPr>
          </a:p>
          <a:p>
            <a:pPr>
              <a:buFont typeface="Arial" panose="020B0604020202020204" pitchFamily="34" charset="0"/>
              <a:buChar char="•"/>
            </a:pPr>
            <a:r>
              <a:rPr lang="en-NZ" sz="2000" dirty="0">
                <a:solidFill>
                  <a:srgbClr val="C00000"/>
                </a:solidFill>
                <a:latin typeface="Arial" panose="020B0604020202020204" pitchFamily="34" charset="0"/>
                <a:cs typeface="Arial" panose="020B0604020202020204" pitchFamily="34" charset="0"/>
              </a:rPr>
              <a:t>Nuclear </a:t>
            </a:r>
            <a:r>
              <a:rPr lang="en-NZ" sz="2000" dirty="0">
                <a:latin typeface="Arial" panose="020B0604020202020204" pitchFamily="34" charset="0"/>
                <a:cs typeface="Arial" panose="020B0604020202020204" pitchFamily="34" charset="0"/>
              </a:rPr>
              <a:t>explosions and the disposal of nuclear waste are </a:t>
            </a:r>
            <a:r>
              <a:rPr lang="en-NZ" sz="2000" dirty="0">
                <a:solidFill>
                  <a:srgbClr val="C00000"/>
                </a:solidFill>
                <a:latin typeface="Arial" panose="020B0604020202020204" pitchFamily="34" charset="0"/>
                <a:cs typeface="Arial" panose="020B0604020202020204" pitchFamily="34" charset="0"/>
              </a:rPr>
              <a:t>prohibited</a:t>
            </a:r>
            <a:r>
              <a:rPr lang="en-NZ" sz="2000" dirty="0">
                <a:latin typeface="Arial" panose="020B0604020202020204" pitchFamily="34" charset="0"/>
                <a:cs typeface="Arial" panose="020B0604020202020204" pitchFamily="34" charset="0"/>
              </a:rPr>
              <a:t>.</a:t>
            </a:r>
          </a:p>
        </p:txBody>
      </p:sp>
      <p:sp>
        <p:nvSpPr>
          <p:cNvPr id="9" name="Rectangle 8"/>
          <p:cNvSpPr/>
          <p:nvPr/>
        </p:nvSpPr>
        <p:spPr>
          <a:xfrm>
            <a:off x="6539186" y="963904"/>
            <a:ext cx="5246414" cy="830997"/>
          </a:xfrm>
          <a:prstGeom prst="rect">
            <a:avLst/>
          </a:prstGeom>
          <a:ln w="38100">
            <a:solidFill>
              <a:schemeClr val="accent1">
                <a:lumMod val="75000"/>
              </a:schemeClr>
            </a:solidFill>
          </a:ln>
        </p:spPr>
        <p:txBody>
          <a:bodyPr wrap="square">
            <a:spAutoFit/>
          </a:bodyPr>
          <a:lstStyle/>
          <a:p>
            <a:r>
              <a:rPr lang="en-NZ" sz="1600" b="1" i="1" dirty="0">
                <a:solidFill>
                  <a:schemeClr val="accent2">
                    <a:lumMod val="75000"/>
                  </a:schemeClr>
                </a:solidFill>
                <a:latin typeface="Arial" panose="020B0604020202020204" pitchFamily="34" charset="0"/>
                <a:cs typeface="Arial" panose="020B0604020202020204" pitchFamily="34" charset="0"/>
              </a:rPr>
              <a:t>No country owns Antarctica</a:t>
            </a:r>
            <a:r>
              <a:rPr lang="en-NZ" sz="1600" i="1" dirty="0">
                <a:latin typeface="Arial" panose="020B0604020202020204" pitchFamily="34" charset="0"/>
                <a:cs typeface="Arial" panose="020B0604020202020204" pitchFamily="34" charset="0"/>
              </a:rPr>
              <a:t>, although seven nations (Argentina, Australia, Chile, France, New Zealand, Norway and the UK) have “claimed” portions of it.</a:t>
            </a:r>
          </a:p>
        </p:txBody>
      </p:sp>
      <p:sp>
        <p:nvSpPr>
          <p:cNvPr id="10" name="Rectangle 9"/>
          <p:cNvSpPr/>
          <p:nvPr/>
        </p:nvSpPr>
        <p:spPr>
          <a:xfrm>
            <a:off x="173596" y="6300499"/>
            <a:ext cx="2651239" cy="276999"/>
          </a:xfrm>
          <a:prstGeom prst="rect">
            <a:avLst/>
          </a:prstGeom>
        </p:spPr>
        <p:txBody>
          <a:bodyPr wrap="none">
            <a:spAutoFit/>
          </a:bodyPr>
          <a:lstStyle/>
          <a:p>
            <a:r>
              <a:rPr lang="en-NZ" sz="1200" dirty="0">
                <a:latin typeface="Arial" panose="020B0604020202020204" pitchFamily="34" charset="0"/>
                <a:cs typeface="Arial" panose="020B0604020202020204" pitchFamily="34" charset="0"/>
                <a:hlinkClick r:id="rId4"/>
              </a:rPr>
              <a:t>https://www.landcareresearch.co.nz</a:t>
            </a:r>
            <a:r>
              <a:rPr lang="en-NZ" sz="1200" dirty="0">
                <a:latin typeface="Arial" panose="020B0604020202020204" pitchFamily="34" charset="0"/>
                <a:cs typeface="Arial" panose="020B0604020202020204" pitchFamily="34" charset="0"/>
              </a:rPr>
              <a:t> </a:t>
            </a:r>
          </a:p>
        </p:txBody>
      </p:sp>
      <p:sp>
        <p:nvSpPr>
          <p:cNvPr id="2" name="Footer Placeholder 1"/>
          <p:cNvSpPr>
            <a:spLocks noGrp="1"/>
          </p:cNvSpPr>
          <p:nvPr>
            <p:ph type="ftr" sz="quarter" idx="11"/>
          </p:nvPr>
        </p:nvSpPr>
        <p:spPr>
          <a:xfrm>
            <a:off x="3190349" y="6300499"/>
            <a:ext cx="4114800" cy="365125"/>
          </a:xfrm>
        </p:spPr>
        <p:txBody>
          <a:bodyPr/>
          <a:lstStyle/>
          <a:p>
            <a:r>
              <a:rPr lang="en-NZ"/>
              <a:t>U3A Timaru -15 July 2024</a:t>
            </a:r>
            <a:endParaRPr lang="en-NZ" dirty="0"/>
          </a:p>
        </p:txBody>
      </p:sp>
      <p:sp>
        <p:nvSpPr>
          <p:cNvPr id="5" name="TextBox 4">
            <a:extLst>
              <a:ext uri="{FF2B5EF4-FFF2-40B4-BE49-F238E27FC236}">
                <a16:creationId xmlns:a16="http://schemas.microsoft.com/office/drawing/2014/main" id="{F0AD8555-0BDC-3BC3-EE0D-30733FB13747}"/>
              </a:ext>
            </a:extLst>
          </p:cNvPr>
          <p:cNvSpPr txBox="1"/>
          <p:nvPr/>
        </p:nvSpPr>
        <p:spPr>
          <a:xfrm>
            <a:off x="350680" y="326668"/>
            <a:ext cx="8322265" cy="584775"/>
          </a:xfrm>
          <a:prstGeom prst="rect">
            <a:avLst/>
          </a:prstGeom>
          <a:noFill/>
        </p:spPr>
        <p:txBody>
          <a:bodyPr wrap="square">
            <a:spAutoFit/>
          </a:bodyPr>
          <a:lstStyle/>
          <a:p>
            <a:r>
              <a:rPr lang="en-NZ" sz="2400" dirty="0">
                <a:latin typeface="Arial" panose="020B0604020202020204" pitchFamily="34" charset="0"/>
                <a:cs typeface="Arial" panose="020B0604020202020204" pitchFamily="34" charset="0"/>
              </a:rPr>
              <a:t>So far: </a:t>
            </a:r>
            <a:r>
              <a:rPr lang="en-NZ" sz="3200" b="1" dirty="0">
                <a:solidFill>
                  <a:srgbClr val="C00000"/>
                </a:solidFill>
                <a:latin typeface="Arial" panose="020B0604020202020204" pitchFamily="34" charset="0"/>
                <a:cs typeface="Arial" panose="020B0604020202020204" pitchFamily="34" charset="0"/>
              </a:rPr>
              <a:t>54 nations </a:t>
            </a:r>
            <a:r>
              <a:rPr lang="en-NZ" sz="2400" dirty="0">
                <a:latin typeface="Arial" panose="020B0604020202020204" pitchFamily="34" charset="0"/>
                <a:cs typeface="Arial" panose="020B0604020202020204" pitchFamily="34" charset="0"/>
              </a:rPr>
              <a:t>have signed the Antarctic Treaty.</a:t>
            </a:r>
          </a:p>
        </p:txBody>
      </p:sp>
    </p:spTree>
    <p:extLst>
      <p:ext uri="{BB962C8B-B14F-4D97-AF65-F5344CB8AC3E}">
        <p14:creationId xmlns:p14="http://schemas.microsoft.com/office/powerpoint/2010/main" val="39824718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364273" y="236887"/>
            <a:ext cx="5827728" cy="4936198"/>
            <a:chOff x="4510453" y="1365452"/>
            <a:chExt cx="4519934" cy="3868622"/>
          </a:xfrm>
        </p:grpSpPr>
        <p:pic>
          <p:nvPicPr>
            <p:cNvPr id="6146" name="Picture 2" descr="Image resul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10453" y="1365452"/>
              <a:ext cx="4370021" cy="36997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6813275" y="5065225"/>
              <a:ext cx="2217112" cy="168849"/>
            </a:xfrm>
            <a:prstGeom prst="rect">
              <a:avLst/>
            </a:prstGeom>
          </p:spPr>
          <p:txBody>
            <a:bodyPr wrap="square">
              <a:spAutoFit/>
            </a:bodyPr>
            <a:lstStyle/>
            <a:p>
              <a:r>
                <a:rPr lang="en-NZ" sz="800" dirty="0">
                  <a:solidFill>
                    <a:schemeClr val="bg1">
                      <a:lumMod val="50000"/>
                    </a:schemeClr>
                  </a:solidFill>
                  <a:hlinkClick r:id="rId4"/>
                </a:rPr>
                <a:t>https://www.bas.ac.uk/about/antarctica/the-antarctic-treaty/</a:t>
              </a:r>
              <a:r>
                <a:rPr lang="en-NZ" sz="800" dirty="0">
                  <a:solidFill>
                    <a:schemeClr val="bg1">
                      <a:lumMod val="50000"/>
                    </a:schemeClr>
                  </a:solidFill>
                </a:rPr>
                <a:t> </a:t>
              </a:r>
            </a:p>
          </p:txBody>
        </p:sp>
      </p:grpSp>
      <p:sp>
        <p:nvSpPr>
          <p:cNvPr id="4" name="Rectangle 3"/>
          <p:cNvSpPr/>
          <p:nvPr/>
        </p:nvSpPr>
        <p:spPr>
          <a:xfrm>
            <a:off x="178420" y="442260"/>
            <a:ext cx="5873619" cy="3600986"/>
          </a:xfrm>
          <a:prstGeom prst="rect">
            <a:avLst/>
          </a:prstGeom>
        </p:spPr>
        <p:txBody>
          <a:bodyPr wrap="square">
            <a:spAutoFit/>
          </a:bodyPr>
          <a:lstStyle/>
          <a:p>
            <a:r>
              <a:rPr lang="en-NZ" sz="2800" b="1" dirty="0">
                <a:latin typeface="Arial" panose="020B0604020202020204" pitchFamily="34" charset="0"/>
                <a:cs typeface="Arial" panose="020B0604020202020204" pitchFamily="34" charset="0"/>
              </a:rPr>
              <a:t>Three international agreements</a:t>
            </a:r>
          </a:p>
          <a:p>
            <a:endParaRPr lang="en-NZ" sz="800" dirty="0">
              <a:latin typeface="Arial" panose="020B0604020202020204" pitchFamily="34" charset="0"/>
              <a:cs typeface="Arial" panose="020B0604020202020204" pitchFamily="34" charset="0"/>
            </a:endParaRPr>
          </a:p>
          <a:p>
            <a:pPr>
              <a:buFont typeface="Arial" panose="020B0604020202020204" pitchFamily="34" charset="0"/>
              <a:buChar char="•"/>
            </a:pPr>
            <a:r>
              <a:rPr lang="en-NZ" sz="2000" dirty="0">
                <a:latin typeface="Arial" panose="020B0604020202020204" pitchFamily="34" charset="0"/>
                <a:cs typeface="Arial" panose="020B0604020202020204" pitchFamily="34" charset="0"/>
              </a:rPr>
              <a:t>Convention for the Conservation of Antarctic Seals CCAS (1972)</a:t>
            </a:r>
          </a:p>
          <a:p>
            <a:pPr>
              <a:buFont typeface="Arial" panose="020B0604020202020204" pitchFamily="34" charset="0"/>
              <a:buChar char="•"/>
            </a:pPr>
            <a:endParaRPr lang="en-NZ" sz="2000" dirty="0">
              <a:latin typeface="Arial" panose="020B0604020202020204" pitchFamily="34" charset="0"/>
              <a:cs typeface="Arial" panose="020B0604020202020204" pitchFamily="34" charset="0"/>
            </a:endParaRPr>
          </a:p>
          <a:p>
            <a:pPr>
              <a:buFont typeface="Arial" panose="020B0604020202020204" pitchFamily="34" charset="0"/>
              <a:buChar char="•"/>
            </a:pPr>
            <a:r>
              <a:rPr lang="en-NZ" sz="2000" dirty="0">
                <a:latin typeface="Arial" panose="020B0604020202020204" pitchFamily="34" charset="0"/>
                <a:cs typeface="Arial" panose="020B0604020202020204" pitchFamily="34" charset="0"/>
              </a:rPr>
              <a:t>Convention on the Conservation of Antarctic Marine Living Resources CCAMLR (1980)</a:t>
            </a:r>
          </a:p>
          <a:p>
            <a:pPr>
              <a:buFont typeface="Arial" panose="020B0604020202020204" pitchFamily="34" charset="0"/>
              <a:buChar char="•"/>
            </a:pPr>
            <a:endParaRPr lang="en-NZ" sz="2000" dirty="0">
              <a:latin typeface="Arial" panose="020B0604020202020204" pitchFamily="34" charset="0"/>
              <a:cs typeface="Arial" panose="020B0604020202020204" pitchFamily="34" charset="0"/>
            </a:endParaRPr>
          </a:p>
          <a:p>
            <a:pPr>
              <a:buFont typeface="Arial" panose="020B0604020202020204" pitchFamily="34" charset="0"/>
              <a:buChar char="•"/>
            </a:pPr>
            <a:r>
              <a:rPr lang="en-NZ" sz="2400" b="1" dirty="0">
                <a:solidFill>
                  <a:schemeClr val="accent2">
                    <a:lumMod val="75000"/>
                  </a:schemeClr>
                </a:solidFill>
                <a:latin typeface="Arial" panose="020B0604020202020204" pitchFamily="34" charset="0"/>
                <a:cs typeface="Arial" panose="020B0604020202020204" pitchFamily="34" charset="0"/>
              </a:rPr>
              <a:t>Protocol on Environmental Protection </a:t>
            </a:r>
            <a:r>
              <a:rPr lang="en-NZ" sz="2400" dirty="0">
                <a:solidFill>
                  <a:schemeClr val="accent2">
                    <a:lumMod val="75000"/>
                  </a:schemeClr>
                </a:solidFill>
                <a:latin typeface="Arial" panose="020B0604020202020204" pitchFamily="34" charset="0"/>
                <a:cs typeface="Arial" panose="020B0604020202020204" pitchFamily="34" charset="0"/>
              </a:rPr>
              <a:t>to the Antarctic Treaty (1991) also known as </a:t>
            </a:r>
            <a:r>
              <a:rPr lang="en-NZ" sz="2400" b="1" i="1" dirty="0">
                <a:solidFill>
                  <a:schemeClr val="accent2">
                    <a:lumMod val="75000"/>
                  </a:schemeClr>
                </a:solidFill>
                <a:latin typeface="Arial" panose="020B0604020202020204" pitchFamily="34" charset="0"/>
                <a:cs typeface="Arial" panose="020B0604020202020204" pitchFamily="34" charset="0"/>
              </a:rPr>
              <a:t>Madrid Protocol</a:t>
            </a:r>
          </a:p>
        </p:txBody>
      </p:sp>
      <p:sp>
        <p:nvSpPr>
          <p:cNvPr id="6" name="Rectangle 5"/>
          <p:cNvSpPr/>
          <p:nvPr/>
        </p:nvSpPr>
        <p:spPr>
          <a:xfrm>
            <a:off x="193288" y="4095867"/>
            <a:ext cx="6028416" cy="1938992"/>
          </a:xfrm>
          <a:prstGeom prst="rect">
            <a:avLst/>
          </a:prstGeom>
        </p:spPr>
        <p:txBody>
          <a:bodyPr wrap="square">
            <a:spAutoFit/>
          </a:bodyPr>
          <a:lstStyle/>
          <a:p>
            <a:pPr marL="342900" indent="-342900">
              <a:buFont typeface="Courier New" panose="02070309020205020404" pitchFamily="49" charset="0"/>
              <a:buChar char="o"/>
            </a:pPr>
            <a:r>
              <a:rPr lang="en-NZ" sz="2000" dirty="0">
                <a:latin typeface="Arial" panose="020B0604020202020204" pitchFamily="34" charset="0"/>
                <a:cs typeface="Arial" panose="020B0604020202020204" pitchFamily="34" charset="0"/>
              </a:rPr>
              <a:t>Environmental assessments being carried out before any human activity begins</a:t>
            </a:r>
          </a:p>
          <a:p>
            <a:pPr marL="342900" indent="-342900">
              <a:buFont typeface="Courier New" panose="02070309020205020404" pitchFamily="49" charset="0"/>
              <a:buChar char="o"/>
            </a:pPr>
            <a:r>
              <a:rPr lang="en-NZ" sz="2000" dirty="0">
                <a:latin typeface="Arial" panose="020B0604020202020204" pitchFamily="34" charset="0"/>
                <a:cs typeface="Arial" panose="020B0604020202020204" pitchFamily="34" charset="0"/>
              </a:rPr>
              <a:t>Pollution and waste disposal regulations</a:t>
            </a:r>
          </a:p>
          <a:p>
            <a:pPr marL="342900" indent="-342900">
              <a:buFont typeface="Courier New" panose="02070309020205020404" pitchFamily="49" charset="0"/>
              <a:buChar char="o"/>
            </a:pPr>
            <a:r>
              <a:rPr lang="en-NZ" sz="2000" dirty="0">
                <a:latin typeface="Arial" panose="020B0604020202020204" pitchFamily="34" charset="0"/>
                <a:cs typeface="Arial" panose="020B0604020202020204" pitchFamily="34" charset="0"/>
              </a:rPr>
              <a:t>Wildlife conservation regulations</a:t>
            </a:r>
          </a:p>
          <a:p>
            <a:pPr marL="342900" indent="-342900">
              <a:buFont typeface="Courier New" panose="02070309020205020404" pitchFamily="49" charset="0"/>
              <a:buChar char="o"/>
            </a:pPr>
            <a:r>
              <a:rPr lang="en-NZ" sz="2000" dirty="0">
                <a:latin typeface="Arial" panose="020B0604020202020204" pitchFamily="34" charset="0"/>
                <a:cs typeface="Arial" panose="020B0604020202020204" pitchFamily="34" charset="0"/>
              </a:rPr>
              <a:t>Ban on mineral exploration.</a:t>
            </a:r>
          </a:p>
          <a:p>
            <a:r>
              <a:rPr lang="en-NZ" sz="2000" dirty="0">
                <a:latin typeface="Arial" panose="020B0604020202020204" pitchFamily="34" charset="0"/>
                <a:cs typeface="Arial" panose="020B0604020202020204" pitchFamily="34" charset="0"/>
              </a:rPr>
              <a:t>			</a:t>
            </a:r>
            <a:r>
              <a:rPr lang="en-NZ" sz="2000" b="1" dirty="0">
                <a:solidFill>
                  <a:schemeClr val="accent2">
                    <a:lumMod val="75000"/>
                  </a:schemeClr>
                </a:solidFill>
                <a:latin typeface="Arial" panose="020B0604020202020204" pitchFamily="34" charset="0"/>
                <a:cs typeface="Arial" panose="020B0604020202020204" pitchFamily="34" charset="0"/>
              </a:rPr>
              <a:t>Came into force 1998</a:t>
            </a:r>
          </a:p>
        </p:txBody>
      </p:sp>
      <p:sp>
        <p:nvSpPr>
          <p:cNvPr id="8" name="Rectangle 7"/>
          <p:cNvSpPr/>
          <p:nvPr/>
        </p:nvSpPr>
        <p:spPr>
          <a:xfrm>
            <a:off x="352497" y="6034859"/>
            <a:ext cx="3890873" cy="369332"/>
          </a:xfrm>
          <a:prstGeom prst="rect">
            <a:avLst/>
          </a:prstGeom>
        </p:spPr>
        <p:txBody>
          <a:bodyPr wrap="none">
            <a:spAutoFit/>
          </a:bodyPr>
          <a:lstStyle/>
          <a:p>
            <a:r>
              <a:rPr lang="en-NZ" dirty="0">
                <a:latin typeface="Arial" panose="020B0604020202020204" pitchFamily="34" charset="0"/>
                <a:cs typeface="Arial" panose="020B0604020202020204" pitchFamily="34" charset="0"/>
                <a:hlinkClick r:id="rId5"/>
              </a:rPr>
              <a:t>https://www.landcareresearch.co.nz</a:t>
            </a:r>
            <a:r>
              <a:rPr lang="en-NZ" dirty="0">
                <a:latin typeface="Arial" panose="020B0604020202020204" pitchFamily="34" charset="0"/>
                <a:cs typeface="Arial" panose="020B0604020202020204" pitchFamily="34" charset="0"/>
              </a:rPr>
              <a:t> </a:t>
            </a:r>
          </a:p>
        </p:txBody>
      </p:sp>
      <p:sp>
        <p:nvSpPr>
          <p:cNvPr id="2" name="Footer Placeholder 1"/>
          <p:cNvSpPr>
            <a:spLocks noGrp="1"/>
          </p:cNvSpPr>
          <p:nvPr>
            <p:ph type="ftr" sz="quarter" idx="11"/>
          </p:nvPr>
        </p:nvSpPr>
        <p:spPr>
          <a:xfrm>
            <a:off x="4456910" y="6451270"/>
            <a:ext cx="4114800" cy="365125"/>
          </a:xfrm>
        </p:spPr>
        <p:txBody>
          <a:bodyPr/>
          <a:lstStyle/>
          <a:p>
            <a:r>
              <a:rPr lang="en-NZ"/>
              <a:t>U3A Timaru -15 July 2024</a:t>
            </a:r>
            <a:endParaRPr lang="en-NZ" dirty="0"/>
          </a:p>
        </p:txBody>
      </p:sp>
      <p:sp>
        <p:nvSpPr>
          <p:cNvPr id="7" name="TextBox 6">
            <a:extLst>
              <a:ext uri="{FF2B5EF4-FFF2-40B4-BE49-F238E27FC236}">
                <a16:creationId xmlns:a16="http://schemas.microsoft.com/office/drawing/2014/main" id="{6299F6EA-DFBB-3B2C-650D-65DA7AAF8409}"/>
              </a:ext>
            </a:extLst>
          </p:cNvPr>
          <p:cNvSpPr txBox="1"/>
          <p:nvPr/>
        </p:nvSpPr>
        <p:spPr>
          <a:xfrm>
            <a:off x="6396138" y="5311130"/>
            <a:ext cx="5133902" cy="830997"/>
          </a:xfrm>
          <a:prstGeom prst="rect">
            <a:avLst/>
          </a:prstGeom>
          <a:noFill/>
        </p:spPr>
        <p:txBody>
          <a:bodyPr wrap="square" rtlCol="0">
            <a:spAutoFit/>
          </a:bodyPr>
          <a:lstStyle/>
          <a:p>
            <a:r>
              <a:rPr lang="en-NZ" sz="2400" b="1" dirty="0">
                <a:solidFill>
                  <a:srgbClr val="7030A0"/>
                </a:solidFill>
                <a:latin typeface="Arial" panose="020B0604020202020204" pitchFamily="34" charset="0"/>
                <a:cs typeface="Arial" panose="020B0604020202020204" pitchFamily="34" charset="0"/>
              </a:rPr>
              <a:t>This makes the AT to the ATS (Antarctic Treaty System)</a:t>
            </a:r>
          </a:p>
        </p:txBody>
      </p:sp>
    </p:spTree>
    <p:extLst>
      <p:ext uri="{BB962C8B-B14F-4D97-AF65-F5344CB8AC3E}">
        <p14:creationId xmlns:p14="http://schemas.microsoft.com/office/powerpoint/2010/main" val="22053302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8283" y="685488"/>
            <a:ext cx="11296185" cy="3046988"/>
          </a:xfrm>
          <a:prstGeom prst="rect">
            <a:avLst/>
          </a:prstGeom>
          <a:noFill/>
        </p:spPr>
        <p:txBody>
          <a:bodyPr wrap="square" rtlCol="0">
            <a:spAutoFit/>
          </a:bodyPr>
          <a:lstStyle/>
          <a:p>
            <a:r>
              <a:rPr lang="en-NZ" sz="2400" dirty="0">
                <a:latin typeface="Arial" panose="020B0604020202020204" pitchFamily="34" charset="0"/>
                <a:cs typeface="Arial" panose="020B0604020202020204" pitchFamily="34" charset="0"/>
              </a:rPr>
              <a:t>.</a:t>
            </a:r>
          </a:p>
          <a:p>
            <a:endParaRPr lang="en-NZ"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NZ" sz="2400" dirty="0">
                <a:latin typeface="Arial" panose="020B0604020202020204" pitchFamily="34" charset="0"/>
                <a:cs typeface="Arial" panose="020B0604020202020204" pitchFamily="34" charset="0"/>
              </a:rPr>
              <a:t>National Antarctic Programs*: e.g.: </a:t>
            </a:r>
            <a:r>
              <a:rPr lang="en-NZ" sz="1400" dirty="0">
                <a:latin typeface="Arial" panose="020B0604020202020204" pitchFamily="34" charset="0"/>
                <a:cs typeface="Arial" panose="020B0604020202020204" pitchFamily="34" charset="0"/>
                <a:hlinkClick r:id="rId2"/>
              </a:rPr>
              <a:t>https://www.antarctic-office.org.nz/collaborate/national-antarctic-programmes</a:t>
            </a:r>
            <a:r>
              <a:rPr lang="en-NZ" sz="1400" dirty="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r>
              <a:rPr lang="en-NZ" sz="2400" b="1" dirty="0">
                <a:latin typeface="Arial" panose="020B0604020202020204" pitchFamily="34" charset="0"/>
                <a:cs typeface="Arial" panose="020B0604020202020204" pitchFamily="34" charset="0"/>
              </a:rPr>
              <a:t>COMNAP</a:t>
            </a:r>
            <a:r>
              <a:rPr lang="en-NZ" sz="2400" dirty="0">
                <a:latin typeface="Arial" panose="020B0604020202020204" pitchFamily="34" charset="0"/>
                <a:cs typeface="Arial" panose="020B0604020202020204" pitchFamily="34" charset="0"/>
              </a:rPr>
              <a:t> (Council of Managers of National Antarctic Programs) </a:t>
            </a:r>
            <a:r>
              <a:rPr lang="en-NZ" sz="1400" dirty="0">
                <a:latin typeface="Arial" panose="020B0604020202020204" pitchFamily="34" charset="0"/>
                <a:cs typeface="Arial" panose="020B0604020202020204" pitchFamily="34" charset="0"/>
                <a:hlinkClick r:id="rId3"/>
              </a:rPr>
              <a:t>https://www.comnap.aq/</a:t>
            </a:r>
            <a:r>
              <a:rPr lang="en-NZ" sz="1400" dirty="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r>
              <a:rPr lang="en-NZ" sz="2400" b="1" dirty="0">
                <a:latin typeface="Arial" panose="020B0604020202020204" pitchFamily="34" charset="0"/>
                <a:cs typeface="Arial" panose="020B0604020202020204" pitchFamily="34" charset="0"/>
              </a:rPr>
              <a:t>SCAR</a:t>
            </a:r>
            <a:r>
              <a:rPr lang="en-NZ" sz="2400" dirty="0">
                <a:latin typeface="Arial" panose="020B0604020202020204" pitchFamily="34" charset="0"/>
                <a:cs typeface="Arial" panose="020B0604020202020204" pitchFamily="34" charset="0"/>
              </a:rPr>
              <a:t> (Scientific Committee on Antarctic Research) </a:t>
            </a:r>
            <a:r>
              <a:rPr lang="en-NZ" sz="1400" dirty="0">
                <a:latin typeface="Arial" panose="020B0604020202020204" pitchFamily="34" charset="0"/>
                <a:cs typeface="Arial" panose="020B0604020202020204" pitchFamily="34" charset="0"/>
                <a:hlinkClick r:id="rId4"/>
              </a:rPr>
              <a:t>https://www.scar.org/</a:t>
            </a:r>
            <a:endParaRPr lang="en-NZ" sz="1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NZ" sz="2400" dirty="0">
              <a:latin typeface="Arial" panose="020B0604020202020204" pitchFamily="34" charset="0"/>
              <a:cs typeface="Arial" panose="020B0604020202020204" pitchFamily="34" charset="0"/>
            </a:endParaRPr>
          </a:p>
          <a:p>
            <a:endParaRPr lang="en-NZ" sz="2400" dirty="0">
              <a:latin typeface="Arial" panose="020B0604020202020204" pitchFamily="34" charset="0"/>
              <a:cs typeface="Arial" panose="020B0604020202020204" pitchFamily="34" charset="0"/>
            </a:endParaRPr>
          </a:p>
          <a:p>
            <a:endParaRPr lang="en-NZ" sz="24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00852" y="2624502"/>
            <a:ext cx="5385627" cy="4032408"/>
          </a:xfrm>
          <a:prstGeom prst="rect">
            <a:avLst/>
          </a:prstGeom>
        </p:spPr>
      </p:pic>
      <p:pic>
        <p:nvPicPr>
          <p:cNvPr id="4" name="Picture 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9208" y="2204419"/>
            <a:ext cx="825027" cy="840166"/>
          </a:xfrm>
          <a:prstGeom prst="ellipse">
            <a:avLst/>
          </a:prstGeom>
          <a:ln>
            <a:noFill/>
          </a:ln>
          <a:effectLst>
            <a:softEdge rad="112500"/>
          </a:effectLst>
        </p:spPr>
      </p:pic>
      <p:pic>
        <p:nvPicPr>
          <p:cNvPr id="5" name="Picture 4"/>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6907" y="1615812"/>
            <a:ext cx="825027" cy="815433"/>
          </a:xfrm>
          <a:prstGeom prst="ellipse">
            <a:avLst/>
          </a:prstGeom>
          <a:ln>
            <a:noFill/>
          </a:ln>
          <a:effectLst>
            <a:softEdge rad="112500"/>
          </a:effectLst>
        </p:spPr>
      </p:pic>
      <p:sp>
        <p:nvSpPr>
          <p:cNvPr id="6" name="TextBox 5"/>
          <p:cNvSpPr txBox="1"/>
          <p:nvPr/>
        </p:nvSpPr>
        <p:spPr>
          <a:xfrm>
            <a:off x="303042" y="4134710"/>
            <a:ext cx="5939228" cy="1323439"/>
          </a:xfrm>
          <a:prstGeom prst="rect">
            <a:avLst/>
          </a:prstGeom>
          <a:noFill/>
        </p:spPr>
        <p:txBody>
          <a:bodyPr wrap="square" rtlCol="0">
            <a:spAutoFit/>
          </a:bodyPr>
          <a:lstStyle/>
          <a:p>
            <a:r>
              <a:rPr lang="en-NZ" sz="2000" dirty="0">
                <a:latin typeface="Arial" panose="020B0604020202020204" pitchFamily="34" charset="0"/>
                <a:cs typeface="Arial" panose="020B0604020202020204" pitchFamily="34" charset="0"/>
              </a:rPr>
              <a:t>*</a:t>
            </a:r>
            <a:r>
              <a:rPr lang="en-NZ" sz="2000" b="1" dirty="0">
                <a:latin typeface="Arial" panose="020B0604020202020204" pitchFamily="34" charset="0"/>
                <a:cs typeface="Arial" panose="020B0604020202020204" pitchFamily="34" charset="0"/>
              </a:rPr>
              <a:t>37</a:t>
            </a:r>
            <a:r>
              <a:rPr lang="en-NZ" sz="2000" dirty="0">
                <a:latin typeface="Arial" panose="020B0604020202020204" pitchFamily="34" charset="0"/>
                <a:cs typeface="Arial" panose="020B0604020202020204" pitchFamily="34" charset="0"/>
              </a:rPr>
              <a:t> </a:t>
            </a:r>
            <a:r>
              <a:rPr lang="en-NZ" sz="2000" b="1" dirty="0">
                <a:latin typeface="Arial" panose="020B0604020202020204" pitchFamily="34" charset="0"/>
                <a:cs typeface="Arial" panose="020B0604020202020204" pitchFamily="34" charset="0"/>
              </a:rPr>
              <a:t>National Antarctic Programs members of COMNAP (33 members and 4 observers)</a:t>
            </a:r>
          </a:p>
          <a:p>
            <a:r>
              <a:rPr lang="en-NZ" sz="2000" dirty="0">
                <a:latin typeface="Arial" panose="020B0604020202020204" pitchFamily="34" charset="0"/>
                <a:cs typeface="Arial" panose="020B0604020202020204" pitchFamily="34" charset="0"/>
              </a:rPr>
              <a:t> </a:t>
            </a:r>
            <a:r>
              <a:rPr lang="en-NZ" sz="2000" dirty="0" err="1">
                <a:latin typeface="Arial" panose="020B0604020202020204" pitchFamily="34" charset="0"/>
                <a:cs typeface="Arial" panose="020B0604020202020204" pitchFamily="34" charset="0"/>
              </a:rPr>
              <a:t>e.g</a:t>
            </a:r>
            <a:r>
              <a:rPr lang="en-NZ" sz="2000" dirty="0">
                <a:latin typeface="Arial" panose="020B0604020202020204" pitchFamily="34" charset="0"/>
                <a:cs typeface="Arial" panose="020B0604020202020204" pitchFamily="34" charset="0"/>
              </a:rPr>
              <a:t>: South Africa, New Zealand, Norway, USA, UK </a:t>
            </a:r>
          </a:p>
          <a:p>
            <a:r>
              <a:rPr lang="en-NZ" sz="2000" dirty="0">
                <a:latin typeface="Arial" panose="020B0604020202020204" pitchFamily="34" charset="0"/>
                <a:cs typeface="Arial" panose="020B0604020202020204" pitchFamily="34" charset="0"/>
              </a:rPr>
              <a:t>and 4 National Antarctic Programs Observers</a:t>
            </a:r>
          </a:p>
        </p:txBody>
      </p:sp>
      <p:sp>
        <p:nvSpPr>
          <p:cNvPr id="7" name="TextBox 6"/>
          <p:cNvSpPr txBox="1"/>
          <p:nvPr/>
        </p:nvSpPr>
        <p:spPr>
          <a:xfrm>
            <a:off x="6418730" y="6309897"/>
            <a:ext cx="2054710" cy="276999"/>
          </a:xfrm>
          <a:prstGeom prst="rect">
            <a:avLst/>
          </a:prstGeom>
          <a:noFill/>
        </p:spPr>
        <p:txBody>
          <a:bodyPr wrap="square" rtlCol="0">
            <a:spAutoFit/>
          </a:bodyPr>
          <a:lstStyle/>
          <a:p>
            <a:r>
              <a:rPr lang="en-NZ" sz="1200" dirty="0">
                <a:solidFill>
                  <a:schemeClr val="bg1">
                    <a:lumMod val="75000"/>
                  </a:schemeClr>
                </a:solidFill>
                <a:latin typeface="Arial" panose="020B0604020202020204" pitchFamily="34" charset="0"/>
                <a:cs typeface="Arial" panose="020B0604020202020204" pitchFamily="34" charset="0"/>
              </a:rPr>
              <a:t>© Wendy </a:t>
            </a:r>
            <a:r>
              <a:rPr lang="en-NZ" sz="1200" dirty="0" err="1">
                <a:solidFill>
                  <a:schemeClr val="bg1">
                    <a:lumMod val="75000"/>
                  </a:schemeClr>
                </a:solidFill>
                <a:latin typeface="Arial" panose="020B0604020202020204" pitchFamily="34" charset="0"/>
                <a:cs typeface="Arial" panose="020B0604020202020204" pitchFamily="34" charset="0"/>
              </a:rPr>
              <a:t>Clavano</a:t>
            </a:r>
            <a:r>
              <a:rPr lang="en-NZ" sz="1200" dirty="0">
                <a:solidFill>
                  <a:schemeClr val="bg1">
                    <a:lumMod val="75000"/>
                  </a:schemeClr>
                </a:solidFill>
                <a:latin typeface="Arial" panose="020B0604020202020204" pitchFamily="34" charset="0"/>
                <a:cs typeface="Arial" panose="020B0604020202020204" pitchFamily="34" charset="0"/>
              </a:rPr>
              <a:t> 2009/10</a:t>
            </a:r>
          </a:p>
        </p:txBody>
      </p:sp>
      <p:sp>
        <p:nvSpPr>
          <p:cNvPr id="8" name="Rectangle 7"/>
          <p:cNvSpPr/>
          <p:nvPr/>
        </p:nvSpPr>
        <p:spPr>
          <a:xfrm>
            <a:off x="8819521" y="6586896"/>
            <a:ext cx="3130476" cy="246221"/>
          </a:xfrm>
          <a:prstGeom prst="rect">
            <a:avLst/>
          </a:prstGeom>
        </p:spPr>
        <p:txBody>
          <a:bodyPr wrap="square">
            <a:spAutoFit/>
          </a:bodyPr>
          <a:lstStyle/>
          <a:p>
            <a:r>
              <a:rPr lang="en-NZ" sz="1000" dirty="0">
                <a:solidFill>
                  <a:schemeClr val="bg1">
                    <a:lumMod val="95000"/>
                  </a:schemeClr>
                </a:solidFill>
                <a:latin typeface="Arial" panose="020B0604020202020204" pitchFamily="34" charset="0"/>
                <a:cs typeface="Arial" panose="020B0604020202020204" pitchFamily="34" charset="0"/>
                <a:hlinkClick r:id="rId8"/>
              </a:rPr>
              <a:t>http://adam.antarcticanz.govt.nz/nodes/view/32874</a:t>
            </a:r>
            <a:r>
              <a:rPr lang="en-NZ" sz="1000" dirty="0">
                <a:solidFill>
                  <a:schemeClr val="bg1">
                    <a:lumMod val="95000"/>
                  </a:schemeClr>
                </a:solidFill>
                <a:latin typeface="Arial" panose="020B0604020202020204" pitchFamily="34" charset="0"/>
                <a:cs typeface="Arial" panose="020B0604020202020204" pitchFamily="34" charset="0"/>
              </a:rPr>
              <a:t> </a:t>
            </a:r>
          </a:p>
        </p:txBody>
      </p:sp>
      <p:sp>
        <p:nvSpPr>
          <p:cNvPr id="9" name="TextBox 8"/>
          <p:cNvSpPr txBox="1"/>
          <p:nvPr/>
        </p:nvSpPr>
        <p:spPr>
          <a:xfrm>
            <a:off x="550127" y="139414"/>
            <a:ext cx="10883590" cy="1323439"/>
          </a:xfrm>
          <a:prstGeom prst="rect">
            <a:avLst/>
          </a:prstGeom>
          <a:noFill/>
        </p:spPr>
        <p:txBody>
          <a:bodyPr wrap="square" rtlCol="0">
            <a:spAutoFit/>
          </a:bodyPr>
          <a:lstStyle/>
          <a:p>
            <a:r>
              <a:rPr lang="en-NZ" sz="4000" b="1" i="1" dirty="0">
                <a:latin typeface="Arial" panose="020B0604020202020204" pitchFamily="34" charset="0"/>
                <a:cs typeface="Arial" panose="020B0604020202020204" pitchFamily="34" charset="0"/>
              </a:rPr>
              <a:t>Research in the Antarctic and the </a:t>
            </a:r>
          </a:p>
          <a:p>
            <a:r>
              <a:rPr lang="en-NZ" sz="4000" b="1" i="1" dirty="0">
                <a:latin typeface="Arial" panose="020B0604020202020204" pitchFamily="34" charset="0"/>
                <a:cs typeface="Arial" panose="020B0604020202020204" pitchFamily="34" charset="0"/>
              </a:rPr>
              <a:t>Southern Ocean</a:t>
            </a:r>
            <a:endParaRPr lang="en-NZ" sz="4000" b="1" i="1" dirty="0"/>
          </a:p>
        </p:txBody>
      </p:sp>
      <p:sp>
        <p:nvSpPr>
          <p:cNvPr id="11" name="Footer Placeholder 10"/>
          <p:cNvSpPr>
            <a:spLocks noGrp="1"/>
          </p:cNvSpPr>
          <p:nvPr>
            <p:ph type="ftr" sz="quarter" idx="11"/>
          </p:nvPr>
        </p:nvSpPr>
        <p:spPr>
          <a:xfrm>
            <a:off x="2048892" y="6404333"/>
            <a:ext cx="4114800" cy="365125"/>
          </a:xfrm>
        </p:spPr>
        <p:txBody>
          <a:bodyPr/>
          <a:lstStyle/>
          <a:p>
            <a:r>
              <a:rPr lang="en-NZ"/>
              <a:t>U3A Timaru -15 July 2024</a:t>
            </a:r>
            <a:endParaRPr lang="en-NZ" dirty="0"/>
          </a:p>
        </p:txBody>
      </p:sp>
    </p:spTree>
    <p:extLst>
      <p:ext uri="{BB962C8B-B14F-4D97-AF65-F5344CB8AC3E}">
        <p14:creationId xmlns:p14="http://schemas.microsoft.com/office/powerpoint/2010/main" val="2606902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4038600" y="6391837"/>
            <a:ext cx="4114800" cy="365125"/>
          </a:xfrm>
        </p:spPr>
        <p:txBody>
          <a:bodyPr/>
          <a:lstStyle/>
          <a:p>
            <a:r>
              <a:rPr lang="en-NZ"/>
              <a:t>U3A Timaru -15 July 2024</a:t>
            </a:r>
          </a:p>
        </p:txBody>
      </p:sp>
      <p:sp>
        <p:nvSpPr>
          <p:cNvPr id="2" name="TextBox 1"/>
          <p:cNvSpPr txBox="1"/>
          <p:nvPr/>
        </p:nvSpPr>
        <p:spPr>
          <a:xfrm>
            <a:off x="806215" y="456961"/>
            <a:ext cx="10713309" cy="1569660"/>
          </a:xfrm>
          <a:prstGeom prst="rect">
            <a:avLst/>
          </a:prstGeom>
          <a:noFill/>
        </p:spPr>
        <p:txBody>
          <a:bodyPr wrap="square" rtlCol="0">
            <a:spAutoFit/>
          </a:bodyPr>
          <a:lstStyle/>
          <a:p>
            <a:r>
              <a:rPr lang="en-NZ" sz="3200" b="1" i="1" dirty="0">
                <a:solidFill>
                  <a:srgbClr val="7030A0"/>
                </a:solidFill>
              </a:rPr>
              <a:t>From single expedition events to international coordinated collaboration to answer complex earth science questions</a:t>
            </a:r>
          </a:p>
        </p:txBody>
      </p:sp>
      <p:grpSp>
        <p:nvGrpSpPr>
          <p:cNvPr id="13" name="Group 12"/>
          <p:cNvGrpSpPr/>
          <p:nvPr/>
        </p:nvGrpSpPr>
        <p:grpSpPr>
          <a:xfrm>
            <a:off x="807468" y="2704965"/>
            <a:ext cx="10577064" cy="3233046"/>
            <a:chOff x="1632455" y="2963130"/>
            <a:chExt cx="10577064" cy="3233046"/>
          </a:xfrm>
        </p:grpSpPr>
        <p:sp>
          <p:nvSpPr>
            <p:cNvPr id="5" name="TextBox 4"/>
            <p:cNvSpPr txBox="1"/>
            <p:nvPr/>
          </p:nvSpPr>
          <p:spPr>
            <a:xfrm>
              <a:off x="1632455" y="4197401"/>
              <a:ext cx="4438257" cy="1569660"/>
            </a:xfrm>
            <a:prstGeom prst="rect">
              <a:avLst/>
            </a:prstGeom>
            <a:noFill/>
          </p:spPr>
          <p:txBody>
            <a:bodyPr wrap="square" rtlCol="0">
              <a:spAutoFit/>
            </a:bodyPr>
            <a:lstStyle/>
            <a:p>
              <a:pPr marL="285750" indent="-285750">
                <a:buFont typeface="Arial" panose="020B0604020202020204" pitchFamily="34" charset="0"/>
                <a:buChar char="•"/>
              </a:pPr>
              <a:r>
                <a:rPr lang="en-NZ" sz="3200" b="1" dirty="0">
                  <a:solidFill>
                    <a:srgbClr val="0070C0"/>
                  </a:solidFill>
                </a:rPr>
                <a:t>Science questions</a:t>
              </a:r>
            </a:p>
            <a:p>
              <a:endParaRPr lang="en-NZ" sz="3200" b="1" dirty="0">
                <a:solidFill>
                  <a:srgbClr val="0070C0"/>
                </a:solidFill>
              </a:endParaRPr>
            </a:p>
            <a:p>
              <a:pPr marL="285750" indent="-285750">
                <a:buFont typeface="Arial" panose="020B0604020202020204" pitchFamily="34" charset="0"/>
                <a:buChar char="•"/>
              </a:pPr>
              <a:r>
                <a:rPr lang="en-NZ" sz="3200" b="1" dirty="0">
                  <a:solidFill>
                    <a:srgbClr val="0070C0"/>
                  </a:solidFill>
                </a:rPr>
                <a:t>Economic interests</a:t>
              </a:r>
            </a:p>
          </p:txBody>
        </p:sp>
        <p:sp>
          <p:nvSpPr>
            <p:cNvPr id="6" name="Rectangle 5"/>
            <p:cNvSpPr/>
            <p:nvPr/>
          </p:nvSpPr>
          <p:spPr>
            <a:xfrm>
              <a:off x="7034491" y="4134073"/>
              <a:ext cx="5175028" cy="2062103"/>
            </a:xfrm>
            <a:prstGeom prst="rect">
              <a:avLst/>
            </a:prstGeom>
          </p:spPr>
          <p:txBody>
            <a:bodyPr wrap="square">
              <a:spAutoFit/>
            </a:bodyPr>
            <a:lstStyle/>
            <a:p>
              <a:pPr marL="742950" lvl="1" indent="-285750">
                <a:buFont typeface="Arial" panose="020B0604020202020204" pitchFamily="34" charset="0"/>
                <a:buChar char="•"/>
              </a:pPr>
              <a:r>
                <a:rPr lang="en-NZ" sz="3200" b="1" dirty="0">
                  <a:solidFill>
                    <a:srgbClr val="0070C0"/>
                  </a:solidFill>
                </a:rPr>
                <a:t>Technical innovations</a:t>
              </a:r>
            </a:p>
            <a:p>
              <a:pPr marL="742950" lvl="1" indent="-285750">
                <a:buFont typeface="Arial" panose="020B0604020202020204" pitchFamily="34" charset="0"/>
                <a:buChar char="•"/>
              </a:pPr>
              <a:endParaRPr lang="en-NZ" sz="3200" b="1" dirty="0">
                <a:solidFill>
                  <a:srgbClr val="0070C0"/>
                </a:solidFill>
              </a:endParaRPr>
            </a:p>
            <a:p>
              <a:pPr marL="742950" lvl="1" indent="-285750">
                <a:buFont typeface="Arial" panose="020B0604020202020204" pitchFamily="34" charset="0"/>
                <a:buChar char="•"/>
              </a:pPr>
              <a:r>
                <a:rPr lang="en-NZ" sz="3200" b="1" dirty="0">
                  <a:solidFill>
                    <a:srgbClr val="0070C0"/>
                  </a:solidFill>
                </a:rPr>
                <a:t>Political interests - Geopolitics</a:t>
              </a:r>
            </a:p>
          </p:txBody>
        </p:sp>
        <p:sp>
          <p:nvSpPr>
            <p:cNvPr id="12" name="TextBox 11"/>
            <p:cNvSpPr txBox="1"/>
            <p:nvPr/>
          </p:nvSpPr>
          <p:spPr>
            <a:xfrm>
              <a:off x="4567385" y="2963130"/>
              <a:ext cx="4840941" cy="707886"/>
            </a:xfrm>
            <a:prstGeom prst="rect">
              <a:avLst/>
            </a:prstGeom>
            <a:noFill/>
          </p:spPr>
          <p:txBody>
            <a:bodyPr wrap="square" rtlCol="0">
              <a:spAutoFit/>
            </a:bodyPr>
            <a:lstStyle/>
            <a:p>
              <a:r>
                <a:rPr lang="en-NZ" sz="4000" b="1" dirty="0">
                  <a:solidFill>
                    <a:srgbClr val="0070C0"/>
                  </a:solidFill>
                </a:rPr>
                <a:t>Combination of: </a:t>
              </a:r>
            </a:p>
          </p:txBody>
        </p:sp>
      </p:grpSp>
      <p:sp>
        <p:nvSpPr>
          <p:cNvPr id="7" name="Curved Left Arrow 6"/>
          <p:cNvSpPr/>
          <p:nvPr/>
        </p:nvSpPr>
        <p:spPr>
          <a:xfrm rot="13281631">
            <a:off x="5198114" y="3776483"/>
            <a:ext cx="740060" cy="121615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14" name="Curved Left Arrow 13"/>
          <p:cNvSpPr/>
          <p:nvPr/>
        </p:nvSpPr>
        <p:spPr>
          <a:xfrm rot="2414705">
            <a:off x="5797110" y="4412396"/>
            <a:ext cx="731520" cy="121615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Tree>
    <p:extLst>
      <p:ext uri="{BB962C8B-B14F-4D97-AF65-F5344CB8AC3E}">
        <p14:creationId xmlns:p14="http://schemas.microsoft.com/office/powerpoint/2010/main" val="37729409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4660" y="266699"/>
            <a:ext cx="8120841" cy="6156613"/>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8542135" y="550479"/>
            <a:ext cx="3415205" cy="3539430"/>
          </a:xfrm>
          <a:prstGeom prst="rect">
            <a:avLst/>
          </a:prstGeom>
          <a:noFill/>
        </p:spPr>
        <p:txBody>
          <a:bodyPr wrap="square" rtlCol="0">
            <a:spAutoFit/>
          </a:bodyPr>
          <a:lstStyle/>
          <a:p>
            <a:r>
              <a:rPr lang="en-NZ" sz="2800" b="1" dirty="0">
                <a:latin typeface="Arial" panose="020B0604020202020204" pitchFamily="34" charset="0"/>
                <a:cs typeface="Arial" panose="020B0604020202020204" pitchFamily="34" charset="0"/>
              </a:rPr>
              <a:t>68</a:t>
            </a:r>
            <a:r>
              <a:rPr lang="en-NZ" sz="2800" dirty="0">
                <a:latin typeface="Arial" panose="020B0604020202020204" pitchFamily="34" charset="0"/>
                <a:cs typeface="Arial" panose="020B0604020202020204" pitchFamily="34" charset="0"/>
              </a:rPr>
              <a:t> </a:t>
            </a:r>
            <a:r>
              <a:rPr lang="en-NZ" sz="2800" b="1" dirty="0">
                <a:latin typeface="Arial" panose="020B0604020202020204" pitchFamily="34" charset="0"/>
                <a:cs typeface="Arial" panose="020B0604020202020204" pitchFamily="34" charset="0"/>
              </a:rPr>
              <a:t>stations</a:t>
            </a:r>
            <a:r>
              <a:rPr lang="en-NZ" sz="2800" dirty="0">
                <a:latin typeface="Arial" panose="020B0604020202020204" pitchFamily="34" charset="0"/>
                <a:cs typeface="Arial" panose="020B0604020202020204" pitchFamily="34" charset="0"/>
              </a:rPr>
              <a:t> so far in the Antarctic</a:t>
            </a:r>
          </a:p>
          <a:p>
            <a:endParaRPr lang="en-NZ"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NZ" sz="2800" dirty="0">
                <a:latin typeface="Arial" panose="020B0604020202020204" pitchFamily="34" charset="0"/>
                <a:cs typeface="Arial" panose="020B0604020202020204" pitchFamily="34" charset="0"/>
              </a:rPr>
              <a:t>32 all year-round stations</a:t>
            </a:r>
          </a:p>
          <a:p>
            <a:endParaRPr lang="en-NZ"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NZ" sz="2800" dirty="0">
                <a:latin typeface="Arial" panose="020B0604020202020204" pitchFamily="34" charset="0"/>
                <a:cs typeface="Arial" panose="020B0604020202020204" pitchFamily="34" charset="0"/>
              </a:rPr>
              <a:t>34 seasonal stations</a:t>
            </a:r>
          </a:p>
        </p:txBody>
      </p:sp>
      <p:sp>
        <p:nvSpPr>
          <p:cNvPr id="3" name="Rectangle 2"/>
          <p:cNvSpPr/>
          <p:nvPr/>
        </p:nvSpPr>
        <p:spPr>
          <a:xfrm>
            <a:off x="9093922" y="5334955"/>
            <a:ext cx="2606565" cy="646331"/>
          </a:xfrm>
          <a:prstGeom prst="rect">
            <a:avLst/>
          </a:prstGeom>
        </p:spPr>
        <p:txBody>
          <a:bodyPr wrap="square">
            <a:spAutoFit/>
          </a:bodyPr>
          <a:lstStyle/>
          <a:p>
            <a:r>
              <a:rPr lang="en-NZ" sz="1200" dirty="0">
                <a:latin typeface="Arial" panose="020B0604020202020204" pitchFamily="34" charset="0"/>
                <a:cs typeface="Arial" panose="020B0604020202020204" pitchFamily="34" charset="0"/>
                <a:hlinkClick r:id="rId4"/>
              </a:rPr>
              <a:t>https://www.comnap.aq/Members/Shared%20Documents/COMNAP_Antarctic_Station_Catalogue.pdf</a:t>
            </a:r>
            <a:r>
              <a:rPr lang="en-NZ" sz="1200" dirty="0">
                <a:latin typeface="Arial" panose="020B0604020202020204" pitchFamily="34" charset="0"/>
                <a:cs typeface="Arial" panose="020B0604020202020204" pitchFamily="34" charset="0"/>
              </a:rPr>
              <a:t> </a:t>
            </a:r>
          </a:p>
        </p:txBody>
      </p:sp>
      <p:sp>
        <p:nvSpPr>
          <p:cNvPr id="5" name="Footer Placeholder 4">
            <a:extLst>
              <a:ext uri="{FF2B5EF4-FFF2-40B4-BE49-F238E27FC236}">
                <a16:creationId xmlns:a16="http://schemas.microsoft.com/office/drawing/2014/main" id="{1BF41708-2237-00D6-7F0A-82E432846A08}"/>
              </a:ext>
            </a:extLst>
          </p:cNvPr>
          <p:cNvSpPr>
            <a:spLocks noGrp="1"/>
          </p:cNvSpPr>
          <p:nvPr>
            <p:ph type="ftr" sz="quarter" idx="11"/>
          </p:nvPr>
        </p:nvSpPr>
        <p:spPr>
          <a:xfrm>
            <a:off x="4038600" y="6492875"/>
            <a:ext cx="4114800" cy="365125"/>
          </a:xfrm>
        </p:spPr>
        <p:txBody>
          <a:bodyPr/>
          <a:lstStyle/>
          <a:p>
            <a:r>
              <a:rPr lang="en-NZ"/>
              <a:t>U3A Timaru -15 July 2024</a:t>
            </a:r>
            <a:endParaRPr lang="en-NZ" dirty="0"/>
          </a:p>
        </p:txBody>
      </p:sp>
    </p:spTree>
    <p:extLst>
      <p:ext uri="{BB962C8B-B14F-4D97-AF65-F5344CB8AC3E}">
        <p14:creationId xmlns:p14="http://schemas.microsoft.com/office/powerpoint/2010/main" val="26946056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F79136-57EF-0857-2714-A762D0ED5D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40521" y="0"/>
            <a:ext cx="6858000" cy="6858000"/>
          </a:xfrm>
          <a:prstGeom prst="rect">
            <a:avLst/>
          </a:prstGeom>
          <a:ln>
            <a:noFill/>
          </a:ln>
          <a:effectLst>
            <a:softEdge rad="112500"/>
          </a:effectLst>
        </p:spPr>
      </p:pic>
      <p:sp>
        <p:nvSpPr>
          <p:cNvPr id="4" name="TextBox 3">
            <a:extLst>
              <a:ext uri="{FF2B5EF4-FFF2-40B4-BE49-F238E27FC236}">
                <a16:creationId xmlns:a16="http://schemas.microsoft.com/office/drawing/2014/main" id="{1320A3A3-4461-4953-03F0-80FAE63A59FA}"/>
              </a:ext>
            </a:extLst>
          </p:cNvPr>
          <p:cNvSpPr txBox="1"/>
          <p:nvPr/>
        </p:nvSpPr>
        <p:spPr>
          <a:xfrm>
            <a:off x="9049140" y="6268484"/>
            <a:ext cx="2387288" cy="507831"/>
          </a:xfrm>
          <a:prstGeom prst="rect">
            <a:avLst/>
          </a:prstGeom>
          <a:noFill/>
        </p:spPr>
        <p:txBody>
          <a:bodyPr wrap="square">
            <a:spAutoFit/>
          </a:bodyPr>
          <a:lstStyle/>
          <a:p>
            <a:r>
              <a:rPr lang="en-NZ" sz="900" dirty="0">
                <a:latin typeface="Arial" panose="020B0604020202020204" pitchFamily="34" charset="0"/>
                <a:cs typeface="Arial" panose="020B0604020202020204" pitchFamily="34" charset="0"/>
                <a:hlinkClick r:id="rId3"/>
              </a:rPr>
              <a:t>https://www.linkedin.com/posts/alvinfsc_antarctica-the-confusing-continent-activity-7159682112411865088-lTRd/</a:t>
            </a:r>
            <a:r>
              <a:rPr lang="en-NZ" sz="900" dirty="0">
                <a:latin typeface="Arial" panose="020B0604020202020204" pitchFamily="34" charset="0"/>
                <a:cs typeface="Arial" panose="020B0604020202020204" pitchFamily="34" charset="0"/>
              </a:rPr>
              <a:t> </a:t>
            </a:r>
          </a:p>
        </p:txBody>
      </p:sp>
      <p:sp>
        <p:nvSpPr>
          <p:cNvPr id="3" name="Footer Placeholder 2">
            <a:extLst>
              <a:ext uri="{FF2B5EF4-FFF2-40B4-BE49-F238E27FC236}">
                <a16:creationId xmlns:a16="http://schemas.microsoft.com/office/drawing/2014/main" id="{EC65EAF2-7480-98F8-ADA8-FBF1C2F20F5F}"/>
              </a:ext>
            </a:extLst>
          </p:cNvPr>
          <p:cNvSpPr>
            <a:spLocks noGrp="1"/>
          </p:cNvSpPr>
          <p:nvPr>
            <p:ph type="ftr" sz="quarter" idx="11"/>
          </p:nvPr>
        </p:nvSpPr>
        <p:spPr>
          <a:xfrm>
            <a:off x="87385" y="6411190"/>
            <a:ext cx="2353136" cy="365125"/>
          </a:xfrm>
        </p:spPr>
        <p:txBody>
          <a:bodyPr/>
          <a:lstStyle/>
          <a:p>
            <a:r>
              <a:rPr lang="en-NZ"/>
              <a:t>U3A Timaru -15 July 2024</a:t>
            </a:r>
            <a:endParaRPr lang="en-NZ" dirty="0"/>
          </a:p>
        </p:txBody>
      </p:sp>
      <p:pic>
        <p:nvPicPr>
          <p:cNvPr id="6" name="Picture 5" descr="A cartoon face with white gloves">
            <a:extLst>
              <a:ext uri="{FF2B5EF4-FFF2-40B4-BE49-F238E27FC236}">
                <a16:creationId xmlns:a16="http://schemas.microsoft.com/office/drawing/2014/main" id="{2BB10D38-1E23-CE06-6B48-F834212A19DA}"/>
              </a:ext>
            </a:extLst>
          </p:cNvPr>
          <p:cNvPicPr>
            <a:picLocks noChangeAspect="1"/>
          </p:cNvPicPr>
          <p:nvPr/>
        </p:nvPicPr>
        <p:blipFill rotWithShape="1">
          <a:blip r:embed="rId4">
            <a:extLst>
              <a:ext uri="{28A0092B-C50C-407E-A947-70E740481C1C}">
                <a14:useLocalDpi xmlns:a14="http://schemas.microsoft.com/office/drawing/2010/main"/>
              </a:ext>
            </a:extLst>
          </a:blip>
          <a:srcRect l="8417" t="7797" r="11591" b="14659"/>
          <a:stretch/>
        </p:blipFill>
        <p:spPr>
          <a:xfrm rot="1507934">
            <a:off x="9596900" y="1597723"/>
            <a:ext cx="1897210" cy="1499368"/>
          </a:xfrm>
          <a:prstGeom prst="ellipse">
            <a:avLst/>
          </a:prstGeom>
          <a:ln>
            <a:noFill/>
          </a:ln>
          <a:effectLst>
            <a:softEdge rad="112500"/>
          </a:effectLst>
        </p:spPr>
      </p:pic>
    </p:spTree>
    <p:extLst>
      <p:ext uri="{BB962C8B-B14F-4D97-AF65-F5344CB8AC3E}">
        <p14:creationId xmlns:p14="http://schemas.microsoft.com/office/powerpoint/2010/main" val="19682676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eberg in the water with blue sky and clouds">
            <a:extLst>
              <a:ext uri="{FF2B5EF4-FFF2-40B4-BE49-F238E27FC236}">
                <a16:creationId xmlns:a16="http://schemas.microsoft.com/office/drawing/2014/main" id="{A4315B8D-06E7-A93A-A032-1895FE4FE1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6496"/>
            <a:ext cx="12192000" cy="6850554"/>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295398" y="113942"/>
            <a:ext cx="1764627" cy="2129637"/>
          </a:xfrm>
          <a:prstGeom prst="ellipse">
            <a:avLst/>
          </a:prstGeom>
          <a:ln>
            <a:noFill/>
          </a:ln>
          <a:effectLst>
            <a:softEdge rad="112500"/>
          </a:effectLst>
        </p:spPr>
      </p:pic>
      <p:sp>
        <p:nvSpPr>
          <p:cNvPr id="5" name="TextBox 4"/>
          <p:cNvSpPr txBox="1"/>
          <p:nvPr/>
        </p:nvSpPr>
        <p:spPr>
          <a:xfrm>
            <a:off x="594805" y="6436281"/>
            <a:ext cx="1491538" cy="307777"/>
          </a:xfrm>
          <a:prstGeom prst="rect">
            <a:avLst/>
          </a:prstGeom>
          <a:noFill/>
        </p:spPr>
        <p:txBody>
          <a:bodyPr wrap="square" rtlCol="0">
            <a:spAutoFit/>
          </a:bodyPr>
          <a:lstStyle/>
          <a:p>
            <a:r>
              <a:rPr lang="en-NZ" sz="1400" dirty="0">
                <a:solidFill>
                  <a:schemeClr val="bg1">
                    <a:lumMod val="65000"/>
                  </a:schemeClr>
                </a:solidFill>
                <a:latin typeface="Arial" panose="020B0604020202020204" pitchFamily="34" charset="0"/>
                <a:cs typeface="Arial" panose="020B0604020202020204" pitchFamily="34" charset="0"/>
              </a:rPr>
              <a:t>©Ursula Rack</a:t>
            </a:r>
          </a:p>
        </p:txBody>
      </p:sp>
      <p:sp>
        <p:nvSpPr>
          <p:cNvPr id="3" name="Footer Placeholder 2">
            <a:extLst>
              <a:ext uri="{FF2B5EF4-FFF2-40B4-BE49-F238E27FC236}">
                <a16:creationId xmlns:a16="http://schemas.microsoft.com/office/drawing/2014/main" id="{009730B6-C4FD-B459-B9BC-314DEA7E9FB5}"/>
              </a:ext>
            </a:extLst>
          </p:cNvPr>
          <p:cNvSpPr>
            <a:spLocks noGrp="1"/>
          </p:cNvSpPr>
          <p:nvPr>
            <p:ph type="ftr" sz="quarter" idx="11"/>
          </p:nvPr>
        </p:nvSpPr>
        <p:spPr/>
        <p:txBody>
          <a:bodyPr/>
          <a:lstStyle/>
          <a:p>
            <a:r>
              <a:rPr lang="en-NZ"/>
              <a:t>U3A Timaru -15 July 2024</a:t>
            </a:r>
          </a:p>
        </p:txBody>
      </p:sp>
      <p:sp>
        <p:nvSpPr>
          <p:cNvPr id="8" name="TextBox 7"/>
          <p:cNvSpPr txBox="1"/>
          <p:nvPr/>
        </p:nvSpPr>
        <p:spPr>
          <a:xfrm>
            <a:off x="8614298" y="6308079"/>
            <a:ext cx="3445727" cy="369332"/>
          </a:xfrm>
          <a:prstGeom prst="rect">
            <a:avLst/>
          </a:prstGeom>
          <a:noFill/>
        </p:spPr>
        <p:txBody>
          <a:bodyPr wrap="square" rtlCol="0">
            <a:spAutoFit/>
          </a:bodyPr>
          <a:lstStyle/>
          <a:p>
            <a:r>
              <a:rPr lang="en-NZ" dirty="0">
                <a:solidFill>
                  <a:schemeClr val="accent1">
                    <a:lumMod val="60000"/>
                    <a:lumOff val="40000"/>
                  </a:schemeClr>
                </a:solidFill>
                <a:latin typeface="Arial" panose="020B0604020202020204" pitchFamily="34" charset="0"/>
                <a:cs typeface="Arial" panose="020B0604020202020204" pitchFamily="34" charset="0"/>
              </a:rPr>
              <a:t>Ursula.rack@canterbury.ac.nz</a:t>
            </a:r>
          </a:p>
        </p:txBody>
      </p:sp>
      <p:sp>
        <p:nvSpPr>
          <p:cNvPr id="10" name="TextBox 9">
            <a:extLst>
              <a:ext uri="{FF2B5EF4-FFF2-40B4-BE49-F238E27FC236}">
                <a16:creationId xmlns:a16="http://schemas.microsoft.com/office/drawing/2014/main" id="{409D9AF6-9D65-EC58-7EEA-1BC1386CB8A9}"/>
              </a:ext>
            </a:extLst>
          </p:cNvPr>
          <p:cNvSpPr txBox="1"/>
          <p:nvPr/>
        </p:nvSpPr>
        <p:spPr>
          <a:xfrm>
            <a:off x="0" y="6400412"/>
            <a:ext cx="2225350" cy="276999"/>
          </a:xfrm>
          <a:prstGeom prst="rect">
            <a:avLst/>
          </a:prstGeom>
          <a:solidFill>
            <a:schemeClr val="bg1">
              <a:lumMod val="85000"/>
              <a:alpha val="36000"/>
            </a:schemeClr>
          </a:solidFill>
        </p:spPr>
        <p:txBody>
          <a:bodyPr wrap="square" rtlCol="0">
            <a:spAutoFit/>
          </a:bodyPr>
          <a:lstStyle/>
          <a:p>
            <a:r>
              <a:rPr lang="en-NZ" sz="1200" b="1" dirty="0">
                <a:latin typeface="Arial" panose="020B0604020202020204" pitchFamily="34" charset="0"/>
                <a:cs typeface="Arial" panose="020B0604020202020204" pitchFamily="34" charset="0"/>
              </a:rPr>
              <a:t>©Ursula Rack, January 2024</a:t>
            </a:r>
          </a:p>
        </p:txBody>
      </p:sp>
    </p:spTree>
    <p:extLst>
      <p:ext uri="{BB962C8B-B14F-4D97-AF65-F5344CB8AC3E}">
        <p14:creationId xmlns:p14="http://schemas.microsoft.com/office/powerpoint/2010/main" val="2007909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Kart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37733" y="50746"/>
            <a:ext cx="9540552" cy="6858000"/>
          </a:xfrm>
          <a:prstGeom prst="rect">
            <a:avLst/>
          </a:prstGeom>
          <a:ln>
            <a:noFill/>
          </a:ln>
          <a:effectLst>
            <a:softEdge rad="112500"/>
          </a:effectLst>
        </p:spPr>
      </p:pic>
      <p:grpSp>
        <p:nvGrpSpPr>
          <p:cNvPr id="13" name="Group 12">
            <a:extLst>
              <a:ext uri="{FF2B5EF4-FFF2-40B4-BE49-F238E27FC236}">
                <a16:creationId xmlns:a16="http://schemas.microsoft.com/office/drawing/2014/main" id="{7543A1F7-01BA-921F-B191-0FF8D45F59C3}"/>
              </a:ext>
            </a:extLst>
          </p:cNvPr>
          <p:cNvGrpSpPr/>
          <p:nvPr/>
        </p:nvGrpSpPr>
        <p:grpSpPr>
          <a:xfrm>
            <a:off x="2235987" y="538529"/>
            <a:ext cx="8575704" cy="6370217"/>
            <a:chOff x="1635096" y="411584"/>
            <a:chExt cx="8575704" cy="6370217"/>
          </a:xfrm>
        </p:grpSpPr>
        <p:sp>
          <p:nvSpPr>
            <p:cNvPr id="23" name="Rectangular Callout 22"/>
            <p:cNvSpPr/>
            <p:nvPr/>
          </p:nvSpPr>
          <p:spPr>
            <a:xfrm>
              <a:off x="1809749" y="2491849"/>
              <a:ext cx="1449053" cy="646112"/>
            </a:xfrm>
            <a:prstGeom prst="wedgeRectCallout">
              <a:avLst>
                <a:gd name="adj1" fmla="val 130214"/>
                <a:gd name="adj2" fmla="val -33795"/>
              </a:avLst>
            </a:prstGeom>
            <a:solidFill>
              <a:schemeClr val="bg1">
                <a:lumMod val="95000"/>
                <a:alpha val="51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NZ"/>
            </a:p>
          </p:txBody>
        </p:sp>
        <p:sp>
          <p:nvSpPr>
            <p:cNvPr id="3" name="Slide Number Placeholder 22"/>
            <p:cNvSpPr txBox="1">
              <a:spLocks/>
            </p:cNvSpPr>
            <p:nvPr/>
          </p:nvSpPr>
          <p:spPr>
            <a:xfrm>
              <a:off x="9448800" y="6416676"/>
              <a:ext cx="762000" cy="365125"/>
            </a:xfrm>
            <a:prstGeom prst="rect">
              <a:avLst/>
            </a:prstGeom>
          </p:spPr>
          <p:txBody>
            <a:bodyPr anchor="ctr"/>
            <a:lstStyle/>
            <a:p>
              <a:pPr algn="r" fontAlgn="auto">
                <a:spcBef>
                  <a:spcPts val="0"/>
                </a:spcBef>
                <a:spcAft>
                  <a:spcPts val="0"/>
                </a:spcAft>
                <a:defRPr/>
              </a:pPr>
              <a:fld id="{ACA7949D-A8D2-4CB2-9CD7-4AD089A6EA30}" type="slidenum">
                <a:rPr lang="en-NZ" sz="1200">
                  <a:solidFill>
                    <a:schemeClr val="tx1">
                      <a:tint val="75000"/>
                    </a:schemeClr>
                  </a:solidFill>
                  <a:latin typeface="+mn-lt"/>
                </a:rPr>
                <a:pPr algn="r" fontAlgn="auto">
                  <a:spcBef>
                    <a:spcPts val="0"/>
                  </a:spcBef>
                  <a:spcAft>
                    <a:spcPts val="0"/>
                  </a:spcAft>
                  <a:defRPr/>
                </a:pPr>
                <a:t>6</a:t>
              </a:fld>
              <a:endParaRPr lang="en-NZ" sz="1200">
                <a:solidFill>
                  <a:schemeClr val="tx1">
                    <a:tint val="75000"/>
                  </a:schemeClr>
                </a:solidFill>
                <a:latin typeface="+mn-lt"/>
              </a:endParaRPr>
            </a:p>
          </p:txBody>
        </p:sp>
        <p:sp>
          <p:nvSpPr>
            <p:cNvPr id="5" name="AutoShape 6"/>
            <p:cNvSpPr>
              <a:spLocks noChangeArrowheads="1"/>
            </p:cNvSpPr>
            <p:nvPr/>
          </p:nvSpPr>
          <p:spPr bwMode="auto">
            <a:xfrm>
              <a:off x="5231904" y="1124744"/>
              <a:ext cx="1371600" cy="517178"/>
            </a:xfrm>
            <a:prstGeom prst="wedgeRectCallout">
              <a:avLst>
                <a:gd name="adj1" fmla="val -26751"/>
                <a:gd name="adj2" fmla="val 246387"/>
              </a:avLst>
            </a:prstGeom>
            <a:solidFill>
              <a:schemeClr val="bg1">
                <a:lumMod val="95000"/>
                <a:alpha val="51000"/>
              </a:schemeClr>
            </a:solidFill>
            <a:ln w="28575">
              <a:solidFill>
                <a:srgbClr val="00B0F0">
                  <a:alpha val="56000"/>
                </a:srgbClr>
              </a:solidFill>
              <a:miter lim="800000"/>
              <a:headEnd/>
              <a:tailEnd/>
            </a:ln>
            <a:effectLst/>
          </p:spPr>
          <p:txBody>
            <a:bodyPr/>
            <a:lstStyle/>
            <a:p>
              <a:pPr algn="ctr" fontAlgn="auto">
                <a:lnSpc>
                  <a:spcPct val="70000"/>
                </a:lnSpc>
                <a:spcBef>
                  <a:spcPct val="20000"/>
                </a:spcBef>
                <a:spcAft>
                  <a:spcPts val="0"/>
                </a:spcAft>
                <a:defRPr/>
              </a:pPr>
              <a:r>
                <a:rPr lang="de-DE" b="1" dirty="0">
                  <a:latin typeface="Arial" pitchFamily="34" charset="0"/>
                  <a:cs typeface="Arial" pitchFamily="34" charset="0"/>
                </a:rPr>
                <a:t>Filchner</a:t>
              </a:r>
            </a:p>
            <a:p>
              <a:pPr algn="ctr" fontAlgn="auto">
                <a:lnSpc>
                  <a:spcPct val="70000"/>
                </a:lnSpc>
                <a:spcBef>
                  <a:spcPct val="20000"/>
                </a:spcBef>
                <a:spcAft>
                  <a:spcPts val="0"/>
                </a:spcAft>
                <a:defRPr/>
              </a:pPr>
              <a:r>
                <a:rPr lang="de-DE" dirty="0">
                  <a:latin typeface="Arial" pitchFamily="34" charset="0"/>
                  <a:cs typeface="Arial" pitchFamily="34" charset="0"/>
                </a:rPr>
                <a:t> </a:t>
              </a:r>
              <a:r>
                <a:rPr lang="de-DE" b="1" dirty="0">
                  <a:latin typeface="Arial" pitchFamily="34" charset="0"/>
                  <a:cs typeface="Arial" pitchFamily="34" charset="0"/>
                </a:rPr>
                <a:t>1911-1912</a:t>
              </a:r>
            </a:p>
          </p:txBody>
        </p:sp>
        <p:sp>
          <p:nvSpPr>
            <p:cNvPr id="6" name="AutoShape 7"/>
            <p:cNvSpPr>
              <a:spLocks noChangeArrowheads="1"/>
            </p:cNvSpPr>
            <p:nvPr/>
          </p:nvSpPr>
          <p:spPr bwMode="auto">
            <a:xfrm>
              <a:off x="8507289" y="3175181"/>
              <a:ext cx="1598240" cy="500632"/>
            </a:xfrm>
            <a:prstGeom prst="wedgeRectCallout">
              <a:avLst>
                <a:gd name="adj1" fmla="val -96116"/>
                <a:gd name="adj2" fmla="val 2421"/>
              </a:avLst>
            </a:prstGeom>
            <a:solidFill>
              <a:schemeClr val="bg1">
                <a:lumMod val="95000"/>
                <a:alpha val="51000"/>
              </a:schemeClr>
            </a:solidFill>
            <a:ln w="19050">
              <a:solidFill>
                <a:srgbClr val="C00000">
                  <a:alpha val="60001"/>
                </a:srgbClr>
              </a:solidFill>
              <a:miter lim="800000"/>
              <a:headEnd/>
              <a:tailEnd/>
            </a:ln>
            <a:effectLst/>
          </p:spPr>
          <p:txBody>
            <a:bodyPr/>
            <a:lstStyle/>
            <a:p>
              <a:pPr algn="ctr" fontAlgn="auto">
                <a:lnSpc>
                  <a:spcPct val="70000"/>
                </a:lnSpc>
                <a:spcBef>
                  <a:spcPct val="20000"/>
                </a:spcBef>
                <a:spcAft>
                  <a:spcPts val="0"/>
                </a:spcAft>
                <a:defRPr/>
              </a:pPr>
              <a:r>
                <a:rPr lang="de-DE" b="1" dirty="0">
                  <a:latin typeface="Arial" pitchFamily="34" charset="0"/>
                  <a:cs typeface="Arial" pitchFamily="34" charset="0"/>
                </a:rPr>
                <a:t>Drygalski </a:t>
              </a:r>
            </a:p>
            <a:p>
              <a:pPr algn="ctr" fontAlgn="auto">
                <a:lnSpc>
                  <a:spcPct val="70000"/>
                </a:lnSpc>
                <a:spcBef>
                  <a:spcPct val="20000"/>
                </a:spcBef>
                <a:spcAft>
                  <a:spcPts val="0"/>
                </a:spcAft>
                <a:defRPr/>
              </a:pPr>
              <a:r>
                <a:rPr lang="de-DE" b="1" dirty="0">
                  <a:latin typeface="Arial" pitchFamily="34" charset="0"/>
                  <a:cs typeface="Arial" pitchFamily="34" charset="0"/>
                </a:rPr>
                <a:t>1901-1903</a:t>
              </a:r>
            </a:p>
          </p:txBody>
        </p:sp>
        <p:sp>
          <p:nvSpPr>
            <p:cNvPr id="8" name="Rectangular Callout 7"/>
            <p:cNvSpPr/>
            <p:nvPr/>
          </p:nvSpPr>
          <p:spPr>
            <a:xfrm>
              <a:off x="3747432" y="756748"/>
              <a:ext cx="1500189" cy="646112"/>
            </a:xfrm>
            <a:prstGeom prst="wedgeRectCallout">
              <a:avLst>
                <a:gd name="adj1" fmla="val 54673"/>
                <a:gd name="adj2" fmla="val 235869"/>
              </a:avLst>
            </a:prstGeom>
            <a:solidFill>
              <a:schemeClr val="bg1">
                <a:lumMod val="95000"/>
                <a:alpha val="51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NZ" dirty="0">
                <a:latin typeface="Arial" pitchFamily="34" charset="0"/>
                <a:cs typeface="Arial" pitchFamily="34" charset="0"/>
              </a:endParaRPr>
            </a:p>
          </p:txBody>
        </p:sp>
        <p:sp>
          <p:nvSpPr>
            <p:cNvPr id="25609" name="TextBox 35"/>
            <p:cNvSpPr txBox="1">
              <a:spLocks noChangeArrowheads="1"/>
            </p:cNvSpPr>
            <p:nvPr/>
          </p:nvSpPr>
          <p:spPr bwMode="auto">
            <a:xfrm>
              <a:off x="3831571" y="785026"/>
              <a:ext cx="14160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NZ" altLang="en-US" b="1" dirty="0">
                  <a:cs typeface="Arial" charset="0"/>
                </a:rPr>
                <a:t>Shackleton</a:t>
              </a:r>
            </a:p>
            <a:p>
              <a:pPr eaLnBrk="1" hangingPunct="1"/>
              <a:r>
                <a:rPr lang="en-NZ" altLang="en-US" b="1" dirty="0">
                  <a:cs typeface="Arial" charset="0"/>
                </a:rPr>
                <a:t> 1914-1917</a:t>
              </a:r>
            </a:p>
          </p:txBody>
        </p:sp>
        <p:sp>
          <p:nvSpPr>
            <p:cNvPr id="10" name="Rectangular Callout 9"/>
            <p:cNvSpPr/>
            <p:nvPr/>
          </p:nvSpPr>
          <p:spPr>
            <a:xfrm>
              <a:off x="2661580" y="4202613"/>
              <a:ext cx="1368153" cy="642937"/>
            </a:xfrm>
            <a:prstGeom prst="wedgeRectCallout">
              <a:avLst>
                <a:gd name="adj1" fmla="val 173493"/>
                <a:gd name="adj2" fmla="val -100874"/>
              </a:avLst>
            </a:prstGeom>
            <a:solidFill>
              <a:schemeClr val="bg1">
                <a:lumMod val="85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NZ"/>
            </a:p>
          </p:txBody>
        </p:sp>
        <p:sp>
          <p:nvSpPr>
            <p:cNvPr id="11" name="TextBox 10"/>
            <p:cNvSpPr txBox="1"/>
            <p:nvPr/>
          </p:nvSpPr>
          <p:spPr>
            <a:xfrm>
              <a:off x="2661581" y="4202613"/>
              <a:ext cx="1368152" cy="646550"/>
            </a:xfrm>
            <a:prstGeom prst="rect">
              <a:avLst/>
            </a:prstGeom>
            <a:solidFill>
              <a:schemeClr val="bg2">
                <a:alpha val="22000"/>
              </a:schemeClr>
            </a:solidFill>
            <a:ln>
              <a:solidFill>
                <a:srgbClr val="92D050"/>
              </a:solidFill>
            </a:ln>
          </p:spPr>
          <p:txBody>
            <a:bodyPr wrap="square">
              <a:spAutoFit/>
            </a:bodyPr>
            <a:lstStyle/>
            <a:p>
              <a:pPr algn="ctr" fontAlgn="auto">
                <a:spcBef>
                  <a:spcPts val="0"/>
                </a:spcBef>
                <a:spcAft>
                  <a:spcPts val="0"/>
                </a:spcAft>
                <a:defRPr/>
              </a:pPr>
              <a:r>
                <a:rPr lang="en-NZ" b="1" dirty="0" err="1">
                  <a:latin typeface="Arial" pitchFamily="34" charset="0"/>
                  <a:cs typeface="Arial" pitchFamily="34" charset="0"/>
                </a:rPr>
                <a:t>Shirase</a:t>
              </a:r>
              <a:r>
                <a:rPr lang="en-NZ" b="1" dirty="0">
                  <a:latin typeface="Arial" pitchFamily="34" charset="0"/>
                  <a:cs typeface="Arial" pitchFamily="34" charset="0"/>
                </a:rPr>
                <a:t> 1911-1912</a:t>
              </a:r>
            </a:p>
          </p:txBody>
        </p:sp>
        <p:sp>
          <p:nvSpPr>
            <p:cNvPr id="12" name="Rectangular Callout 11"/>
            <p:cNvSpPr/>
            <p:nvPr/>
          </p:nvSpPr>
          <p:spPr>
            <a:xfrm>
              <a:off x="3269863" y="3480863"/>
              <a:ext cx="1227663" cy="646113"/>
            </a:xfrm>
            <a:prstGeom prst="wedgeRectCallout">
              <a:avLst>
                <a:gd name="adj1" fmla="val 49175"/>
                <a:gd name="adj2" fmla="val -195452"/>
              </a:avLst>
            </a:prstGeom>
            <a:solidFill>
              <a:schemeClr val="bg1">
                <a:lumMod val="95000"/>
                <a:alpha val="51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NZ" dirty="0"/>
            </a:p>
          </p:txBody>
        </p:sp>
        <p:sp>
          <p:nvSpPr>
            <p:cNvPr id="25613" name="TextBox 79"/>
            <p:cNvSpPr txBox="1">
              <a:spLocks noChangeArrowheads="1"/>
            </p:cNvSpPr>
            <p:nvPr/>
          </p:nvSpPr>
          <p:spPr bwMode="auto">
            <a:xfrm>
              <a:off x="3269863" y="3477589"/>
              <a:ext cx="12924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NZ" altLang="en-US" b="1" dirty="0" err="1">
                  <a:cs typeface="Arial" charset="0"/>
                </a:rPr>
                <a:t>Gerlache</a:t>
              </a:r>
              <a:r>
                <a:rPr lang="en-NZ" altLang="en-US" b="1" dirty="0">
                  <a:cs typeface="Arial" charset="0"/>
                </a:rPr>
                <a:t> 1897-1899</a:t>
              </a:r>
            </a:p>
          </p:txBody>
        </p:sp>
        <p:sp>
          <p:nvSpPr>
            <p:cNvPr id="14" name="Rectangular Callout 13"/>
            <p:cNvSpPr/>
            <p:nvPr/>
          </p:nvSpPr>
          <p:spPr>
            <a:xfrm>
              <a:off x="2084264" y="449757"/>
              <a:ext cx="1285875" cy="571500"/>
            </a:xfrm>
            <a:prstGeom prst="wedgeRectCallout">
              <a:avLst>
                <a:gd name="adj1" fmla="val 113543"/>
                <a:gd name="adj2" fmla="val 209806"/>
              </a:avLst>
            </a:prstGeom>
            <a:solidFill>
              <a:schemeClr val="bg1">
                <a:lumMod val="95000"/>
                <a:alpha val="51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NZ"/>
            </a:p>
          </p:txBody>
        </p:sp>
        <p:sp>
          <p:nvSpPr>
            <p:cNvPr id="25615" name="TextBox 81"/>
            <p:cNvSpPr txBox="1">
              <a:spLocks noChangeArrowheads="1"/>
            </p:cNvSpPr>
            <p:nvPr/>
          </p:nvSpPr>
          <p:spPr bwMode="auto">
            <a:xfrm>
              <a:off x="2084264" y="411584"/>
              <a:ext cx="13588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NZ" altLang="en-US" b="1" dirty="0">
                  <a:cs typeface="Arial" charset="0"/>
                </a:rPr>
                <a:t>Bruce </a:t>
              </a:r>
            </a:p>
            <a:p>
              <a:pPr eaLnBrk="1" hangingPunct="1"/>
              <a:r>
                <a:rPr lang="en-NZ" altLang="en-US" b="1" dirty="0">
                  <a:cs typeface="Arial" charset="0"/>
                </a:rPr>
                <a:t>1902-1905</a:t>
              </a:r>
            </a:p>
          </p:txBody>
        </p:sp>
        <p:sp>
          <p:nvSpPr>
            <p:cNvPr id="16" name="Rectangular Callout 15"/>
            <p:cNvSpPr/>
            <p:nvPr/>
          </p:nvSpPr>
          <p:spPr>
            <a:xfrm flipH="1">
              <a:off x="1809750" y="1785939"/>
              <a:ext cx="1785938" cy="582449"/>
            </a:xfrm>
            <a:prstGeom prst="wedgeRectCallout">
              <a:avLst>
                <a:gd name="adj1" fmla="val -105557"/>
                <a:gd name="adj2" fmla="val 72808"/>
              </a:avLst>
            </a:prstGeom>
            <a:solidFill>
              <a:schemeClr val="bg1">
                <a:lumMod val="95000"/>
                <a:alpha val="51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NZ" dirty="0">
                <a:latin typeface="Arial" pitchFamily="34" charset="0"/>
                <a:cs typeface="Arial" pitchFamily="34" charset="0"/>
              </a:endParaRPr>
            </a:p>
          </p:txBody>
        </p:sp>
        <p:sp>
          <p:nvSpPr>
            <p:cNvPr id="25617" name="TextBox 83"/>
            <p:cNvSpPr txBox="1">
              <a:spLocks noChangeArrowheads="1"/>
            </p:cNvSpPr>
            <p:nvPr/>
          </p:nvSpPr>
          <p:spPr bwMode="auto">
            <a:xfrm>
              <a:off x="1809750" y="1782381"/>
              <a:ext cx="1785938" cy="6461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NZ" altLang="en-US" b="1" dirty="0" err="1">
                  <a:cs typeface="Arial" charset="0"/>
                </a:rPr>
                <a:t>Nordenskj</a:t>
              </a:r>
              <a:r>
                <a:rPr lang="en-US" altLang="en-US" b="1" dirty="0">
                  <a:cs typeface="Arial" charset="0"/>
                </a:rPr>
                <a:t>ö</a:t>
              </a:r>
              <a:r>
                <a:rPr lang="en-NZ" altLang="en-US" b="1" dirty="0" err="1">
                  <a:cs typeface="Arial" charset="0"/>
                </a:rPr>
                <a:t>ld</a:t>
              </a:r>
              <a:endParaRPr lang="en-NZ" altLang="en-US" b="1" dirty="0">
                <a:cs typeface="Arial" charset="0"/>
              </a:endParaRPr>
            </a:p>
            <a:p>
              <a:pPr eaLnBrk="1" hangingPunct="1"/>
              <a:r>
                <a:rPr lang="en-NZ" altLang="en-US" b="1" dirty="0">
                  <a:cs typeface="Arial" charset="0"/>
                </a:rPr>
                <a:t> 1902-1904</a:t>
              </a:r>
            </a:p>
          </p:txBody>
        </p:sp>
        <p:sp>
          <p:nvSpPr>
            <p:cNvPr id="18" name="Rectangular Callout 17"/>
            <p:cNvSpPr/>
            <p:nvPr/>
          </p:nvSpPr>
          <p:spPr>
            <a:xfrm>
              <a:off x="7310438" y="4714875"/>
              <a:ext cx="1428750" cy="642938"/>
            </a:xfrm>
            <a:prstGeom prst="wedgeRectCallout">
              <a:avLst>
                <a:gd name="adj1" fmla="val -75214"/>
                <a:gd name="adj2" fmla="val -91105"/>
              </a:avLst>
            </a:prstGeom>
            <a:solidFill>
              <a:schemeClr val="bg1">
                <a:lumMod val="95000"/>
                <a:alpha val="51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NZ"/>
            </a:p>
          </p:txBody>
        </p:sp>
        <p:sp>
          <p:nvSpPr>
            <p:cNvPr id="25619" name="TextBox 85"/>
            <p:cNvSpPr txBox="1">
              <a:spLocks noChangeArrowheads="1"/>
            </p:cNvSpPr>
            <p:nvPr/>
          </p:nvSpPr>
          <p:spPr bwMode="auto">
            <a:xfrm>
              <a:off x="7381876" y="4714876"/>
              <a:ext cx="1357313" cy="646113"/>
            </a:xfrm>
            <a:prstGeom prst="rect">
              <a:avLst/>
            </a:prstGeom>
            <a:noFill/>
            <a:ln w="9525">
              <a:solidFill>
                <a:schemeClr val="accent3">
                  <a:lumMod val="75000"/>
                </a:schemeClr>
              </a:solidFill>
              <a:miter lim="800000"/>
              <a:headEnd/>
              <a:tailEnd/>
            </a:ln>
          </p:spPr>
          <p:txBody>
            <a:bodyPr>
              <a:spAutoFit/>
            </a:bodyPr>
            <a:lstStyle/>
            <a:p>
              <a:pPr>
                <a:defRPr/>
              </a:pPr>
              <a:r>
                <a:rPr lang="en-NZ" b="1">
                  <a:cs typeface="Arial" charset="0"/>
                </a:rPr>
                <a:t>Mawson 1911-1912</a:t>
              </a:r>
            </a:p>
          </p:txBody>
        </p:sp>
        <p:sp>
          <p:nvSpPr>
            <p:cNvPr id="20" name="Rectangular Callout 19"/>
            <p:cNvSpPr/>
            <p:nvPr/>
          </p:nvSpPr>
          <p:spPr>
            <a:xfrm>
              <a:off x="2524125" y="5286375"/>
              <a:ext cx="1714500" cy="571500"/>
            </a:xfrm>
            <a:prstGeom prst="wedgeRectCallout">
              <a:avLst>
                <a:gd name="adj1" fmla="val 150970"/>
                <a:gd name="adj2" fmla="val -242184"/>
              </a:avLst>
            </a:prstGeom>
            <a:solidFill>
              <a:schemeClr val="bg1">
                <a:lumMod val="95000"/>
                <a:alpha val="51000"/>
              </a:schemeClr>
            </a:solidFill>
            <a:ln>
              <a:solidFill>
                <a:srgbClr val="625DC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NZ"/>
            </a:p>
          </p:txBody>
        </p:sp>
        <p:sp>
          <p:nvSpPr>
            <p:cNvPr id="25621" name="TextBox 87"/>
            <p:cNvSpPr txBox="1">
              <a:spLocks noChangeArrowheads="1"/>
            </p:cNvSpPr>
            <p:nvPr/>
          </p:nvSpPr>
          <p:spPr bwMode="auto">
            <a:xfrm>
              <a:off x="2524125" y="5286376"/>
              <a:ext cx="178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NZ" altLang="en-US" b="1" dirty="0" err="1">
                  <a:cs typeface="Arial" charset="0"/>
                </a:rPr>
                <a:t>Borchgrevink</a:t>
              </a:r>
              <a:r>
                <a:rPr lang="en-NZ" altLang="en-US" b="1" dirty="0">
                  <a:cs typeface="Arial" charset="0"/>
                </a:rPr>
                <a:t> </a:t>
              </a:r>
            </a:p>
            <a:p>
              <a:pPr eaLnBrk="1" hangingPunct="1"/>
              <a:r>
                <a:rPr lang="en-NZ" altLang="en-US" b="1" dirty="0">
                  <a:cs typeface="Arial" charset="0"/>
                </a:rPr>
                <a:t>1898-1900</a:t>
              </a:r>
            </a:p>
          </p:txBody>
        </p:sp>
        <p:sp>
          <p:nvSpPr>
            <p:cNvPr id="22" name="TextBox 79"/>
            <p:cNvSpPr txBox="1">
              <a:spLocks noChangeArrowheads="1"/>
            </p:cNvSpPr>
            <p:nvPr/>
          </p:nvSpPr>
          <p:spPr bwMode="auto">
            <a:xfrm>
              <a:off x="1798688" y="2504931"/>
              <a:ext cx="1460115" cy="646331"/>
            </a:xfrm>
            <a:prstGeom prst="rect">
              <a:avLst/>
            </a:prstGeom>
            <a:solidFill>
              <a:schemeClr val="bg2">
                <a:alpha val="54000"/>
              </a:schemeClr>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NZ" altLang="en-US" b="1" dirty="0">
                  <a:cs typeface="Arial" charset="0"/>
                </a:rPr>
                <a:t>Charcot </a:t>
              </a:r>
            </a:p>
            <a:p>
              <a:pPr algn="ctr" eaLnBrk="1" hangingPunct="1"/>
              <a:r>
                <a:rPr lang="en-NZ" altLang="en-US" b="1" dirty="0">
                  <a:cs typeface="Arial" charset="0"/>
                </a:rPr>
                <a:t>1903-1905</a:t>
              </a:r>
            </a:p>
          </p:txBody>
        </p:sp>
        <p:sp>
          <p:nvSpPr>
            <p:cNvPr id="9" name="Rectangular Callout 8"/>
            <p:cNvSpPr/>
            <p:nvPr/>
          </p:nvSpPr>
          <p:spPr>
            <a:xfrm>
              <a:off x="1811411" y="2477717"/>
              <a:ext cx="1458452" cy="631965"/>
            </a:xfrm>
            <a:prstGeom prst="wedgeRectCallout">
              <a:avLst>
                <a:gd name="adj1" fmla="val 129145"/>
                <a:gd name="adj2" fmla="val -29425"/>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5" name="Rectangular Callout 24"/>
            <p:cNvSpPr/>
            <p:nvPr/>
          </p:nvSpPr>
          <p:spPr>
            <a:xfrm>
              <a:off x="6746535" y="5534819"/>
              <a:ext cx="1500189" cy="646112"/>
            </a:xfrm>
            <a:prstGeom prst="wedgeRectCallout">
              <a:avLst>
                <a:gd name="adj1" fmla="val -63308"/>
                <a:gd name="adj2" fmla="val -281538"/>
              </a:avLst>
            </a:prstGeom>
            <a:solidFill>
              <a:schemeClr val="bg1">
                <a:lumMod val="95000"/>
                <a:alpha val="51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NZ" altLang="en-US" b="1" dirty="0">
                  <a:solidFill>
                    <a:schemeClr val="tx1"/>
                  </a:solidFill>
                  <a:latin typeface="Arial" panose="020B0604020202020204" pitchFamily="34" charset="0"/>
                  <a:cs typeface="Arial" panose="020B0604020202020204" pitchFamily="34" charset="0"/>
                </a:rPr>
                <a:t>Shackleton</a:t>
              </a:r>
            </a:p>
            <a:p>
              <a:r>
                <a:rPr lang="en-NZ" altLang="en-US" b="1" dirty="0">
                  <a:solidFill>
                    <a:schemeClr val="tx1"/>
                  </a:solidFill>
                  <a:latin typeface="Arial" panose="020B0604020202020204" pitchFamily="34" charset="0"/>
                  <a:cs typeface="Arial" panose="020B0604020202020204" pitchFamily="34" charset="0"/>
                </a:rPr>
                <a:t> 1907-1909</a:t>
              </a:r>
            </a:p>
          </p:txBody>
        </p:sp>
        <p:sp>
          <p:nvSpPr>
            <p:cNvPr id="7" name="AutoShape 8"/>
            <p:cNvSpPr>
              <a:spLocks noChangeArrowheads="1"/>
            </p:cNvSpPr>
            <p:nvPr/>
          </p:nvSpPr>
          <p:spPr bwMode="auto">
            <a:xfrm>
              <a:off x="4881563" y="4941168"/>
              <a:ext cx="1934517" cy="416644"/>
            </a:xfrm>
            <a:prstGeom prst="wedgeRectCallout">
              <a:avLst>
                <a:gd name="adj1" fmla="val 13898"/>
                <a:gd name="adj2" fmla="val -357771"/>
              </a:avLst>
            </a:prstGeom>
            <a:solidFill>
              <a:schemeClr val="bg1">
                <a:lumMod val="95000"/>
                <a:alpha val="51000"/>
              </a:schemeClr>
            </a:solidFill>
            <a:ln w="28575">
              <a:solidFill>
                <a:srgbClr val="00B0F0">
                  <a:alpha val="59000"/>
                </a:srgbClr>
              </a:solidFill>
              <a:miter lim="800000"/>
              <a:headEnd/>
              <a:tailEnd/>
            </a:ln>
            <a:effectLst/>
          </p:spPr>
          <p:txBody>
            <a:bodyPr/>
            <a:lstStyle/>
            <a:p>
              <a:pPr algn="ctr" fontAlgn="auto">
                <a:lnSpc>
                  <a:spcPct val="70000"/>
                </a:lnSpc>
                <a:spcBef>
                  <a:spcPct val="15000"/>
                </a:spcBef>
                <a:spcAft>
                  <a:spcPts val="0"/>
                </a:spcAft>
                <a:defRPr/>
              </a:pPr>
              <a:r>
                <a:rPr lang="de-DE" sz="1600" b="1" dirty="0">
                  <a:solidFill>
                    <a:srgbClr val="7030A0"/>
                  </a:solidFill>
                  <a:latin typeface="Arial" pitchFamily="34" charset="0"/>
                  <a:cs typeface="Arial" pitchFamily="34" charset="0"/>
                </a:rPr>
                <a:t>Scott/Amundsen</a:t>
              </a:r>
            </a:p>
            <a:p>
              <a:pPr algn="ctr" fontAlgn="auto">
                <a:lnSpc>
                  <a:spcPct val="70000"/>
                </a:lnSpc>
                <a:spcBef>
                  <a:spcPct val="15000"/>
                </a:spcBef>
                <a:spcAft>
                  <a:spcPts val="0"/>
                </a:spcAft>
                <a:defRPr/>
              </a:pPr>
              <a:r>
                <a:rPr lang="de-DE" sz="1600" b="1" dirty="0">
                  <a:solidFill>
                    <a:srgbClr val="7030A0"/>
                  </a:solidFill>
                  <a:latin typeface="Arial" pitchFamily="34" charset="0"/>
                  <a:cs typeface="Arial" pitchFamily="34" charset="0"/>
                </a:rPr>
                <a:t> 1911/12</a:t>
              </a:r>
            </a:p>
          </p:txBody>
        </p:sp>
        <p:sp>
          <p:nvSpPr>
            <p:cNvPr id="26" name="AutoShape 7"/>
            <p:cNvSpPr>
              <a:spLocks noChangeArrowheads="1"/>
            </p:cNvSpPr>
            <p:nvPr/>
          </p:nvSpPr>
          <p:spPr bwMode="auto">
            <a:xfrm>
              <a:off x="8246724" y="4015295"/>
              <a:ext cx="1598240" cy="500632"/>
            </a:xfrm>
            <a:prstGeom prst="wedgeRectCallout">
              <a:avLst>
                <a:gd name="adj1" fmla="val -173556"/>
                <a:gd name="adj2" fmla="val -86136"/>
              </a:avLst>
            </a:prstGeom>
            <a:solidFill>
              <a:schemeClr val="bg1">
                <a:lumMod val="95000"/>
                <a:alpha val="51000"/>
              </a:schemeClr>
            </a:solidFill>
            <a:ln w="19050">
              <a:solidFill>
                <a:srgbClr val="C00000">
                  <a:alpha val="60001"/>
                </a:srgbClr>
              </a:solidFill>
              <a:miter lim="800000"/>
              <a:headEnd/>
              <a:tailEnd/>
            </a:ln>
            <a:effectLst/>
          </p:spPr>
          <p:txBody>
            <a:bodyPr/>
            <a:lstStyle/>
            <a:p>
              <a:pPr algn="ctr" fontAlgn="auto">
                <a:lnSpc>
                  <a:spcPct val="70000"/>
                </a:lnSpc>
                <a:spcBef>
                  <a:spcPct val="20000"/>
                </a:spcBef>
                <a:spcAft>
                  <a:spcPts val="0"/>
                </a:spcAft>
                <a:defRPr/>
              </a:pPr>
              <a:r>
                <a:rPr lang="de-DE" b="1" dirty="0">
                  <a:latin typeface="Arial" pitchFamily="34" charset="0"/>
                  <a:cs typeface="Arial" pitchFamily="34" charset="0"/>
                </a:rPr>
                <a:t>Scott</a:t>
              </a:r>
            </a:p>
            <a:p>
              <a:pPr algn="ctr" fontAlgn="auto">
                <a:lnSpc>
                  <a:spcPct val="70000"/>
                </a:lnSpc>
                <a:spcBef>
                  <a:spcPct val="20000"/>
                </a:spcBef>
                <a:spcAft>
                  <a:spcPts val="0"/>
                </a:spcAft>
                <a:defRPr/>
              </a:pPr>
              <a:r>
                <a:rPr lang="de-DE" b="1" dirty="0">
                  <a:latin typeface="Arial" pitchFamily="34" charset="0"/>
                  <a:cs typeface="Arial" pitchFamily="34" charset="0"/>
                </a:rPr>
                <a:t>1901-1903</a:t>
              </a:r>
            </a:p>
          </p:txBody>
        </p:sp>
        <p:sp>
          <p:nvSpPr>
            <p:cNvPr id="27" name="Rectangular Callout 26"/>
            <p:cNvSpPr/>
            <p:nvPr/>
          </p:nvSpPr>
          <p:spPr>
            <a:xfrm>
              <a:off x="1635096" y="3218496"/>
              <a:ext cx="1447392" cy="656078"/>
            </a:xfrm>
            <a:prstGeom prst="wedgeRectCallout">
              <a:avLst>
                <a:gd name="adj1" fmla="val 139004"/>
                <a:gd name="adj2" fmla="val -136059"/>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1" name="TextBox 79"/>
            <p:cNvSpPr txBox="1">
              <a:spLocks noChangeArrowheads="1"/>
            </p:cNvSpPr>
            <p:nvPr/>
          </p:nvSpPr>
          <p:spPr bwMode="auto">
            <a:xfrm>
              <a:off x="1698563" y="3204079"/>
              <a:ext cx="1385715" cy="646331"/>
            </a:xfrm>
            <a:prstGeom prst="rect">
              <a:avLst/>
            </a:prstGeom>
            <a:solidFill>
              <a:schemeClr val="bg2">
                <a:alpha val="54000"/>
              </a:schemeClr>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NZ" altLang="en-US" b="1" dirty="0">
                  <a:cs typeface="Arial" charset="0"/>
                </a:rPr>
                <a:t>Charcot </a:t>
              </a:r>
            </a:p>
            <a:p>
              <a:pPr algn="ctr" eaLnBrk="1" hangingPunct="1"/>
              <a:r>
                <a:rPr lang="en-NZ" altLang="en-US" b="1" dirty="0">
                  <a:cs typeface="Arial" charset="0"/>
                </a:rPr>
                <a:t>1908-1910</a:t>
              </a:r>
            </a:p>
          </p:txBody>
        </p:sp>
      </p:grpSp>
      <p:sp>
        <p:nvSpPr>
          <p:cNvPr id="15" name="Footer Placeholder 14"/>
          <p:cNvSpPr>
            <a:spLocks noGrp="1"/>
          </p:cNvSpPr>
          <p:nvPr>
            <p:ph type="ftr" sz="quarter" idx="11"/>
          </p:nvPr>
        </p:nvSpPr>
        <p:spPr>
          <a:xfrm rot="16200000">
            <a:off x="9523204" y="3045135"/>
            <a:ext cx="4114800" cy="365125"/>
          </a:xfrm>
        </p:spPr>
        <p:txBody>
          <a:bodyPr/>
          <a:lstStyle/>
          <a:p>
            <a:r>
              <a:rPr lang="en-NZ"/>
              <a:t>U3A Timaru -15 July 2024</a:t>
            </a:r>
            <a:endParaRPr lang="en-NZ" dirty="0"/>
          </a:p>
        </p:txBody>
      </p:sp>
      <p:sp>
        <p:nvSpPr>
          <p:cNvPr id="2" name="TextBox 1">
            <a:extLst>
              <a:ext uri="{FF2B5EF4-FFF2-40B4-BE49-F238E27FC236}">
                <a16:creationId xmlns:a16="http://schemas.microsoft.com/office/drawing/2014/main" id="{E589AD46-2CF8-2847-E0B3-35164EE3A54F}"/>
              </a:ext>
            </a:extLst>
          </p:cNvPr>
          <p:cNvSpPr txBox="1"/>
          <p:nvPr/>
        </p:nvSpPr>
        <p:spPr>
          <a:xfrm rot="17394957">
            <a:off x="-1127279" y="2730924"/>
            <a:ext cx="4602690" cy="830997"/>
          </a:xfrm>
          <a:prstGeom prst="rect">
            <a:avLst/>
          </a:prstGeom>
          <a:noFill/>
        </p:spPr>
        <p:txBody>
          <a:bodyPr wrap="square" rtlCol="0">
            <a:spAutoFit/>
          </a:bodyPr>
          <a:lstStyle/>
          <a:p>
            <a:pPr algn="ctr"/>
            <a:r>
              <a:rPr lang="en-NZ" sz="2400" b="1" dirty="0"/>
              <a:t>Expeditions of the Heroic Era </a:t>
            </a:r>
          </a:p>
          <a:p>
            <a:pPr algn="ctr"/>
            <a:r>
              <a:rPr lang="en-NZ" sz="2400" b="1" dirty="0"/>
              <a:t>1897 – 1917/22</a:t>
            </a:r>
          </a:p>
        </p:txBody>
      </p:sp>
    </p:spTree>
    <p:extLst>
      <p:ext uri="{BB962C8B-B14F-4D97-AF65-F5344CB8AC3E}">
        <p14:creationId xmlns:p14="http://schemas.microsoft.com/office/powerpoint/2010/main" val="4117363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Box 2"/>
          <p:cNvSpPr txBox="1">
            <a:spLocks noChangeArrowheads="1"/>
          </p:cNvSpPr>
          <p:nvPr/>
        </p:nvSpPr>
        <p:spPr bwMode="auto">
          <a:xfrm>
            <a:off x="403224" y="373584"/>
            <a:ext cx="38163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NZ" altLang="en-US" sz="4000" b="1" i="1" dirty="0"/>
              <a:t>Beginnings</a:t>
            </a:r>
          </a:p>
        </p:txBody>
      </p:sp>
      <p:sp>
        <p:nvSpPr>
          <p:cNvPr id="7173" name="Rectangle 2"/>
          <p:cNvSpPr>
            <a:spLocks noChangeArrowheads="1"/>
          </p:cNvSpPr>
          <p:nvPr/>
        </p:nvSpPr>
        <p:spPr bwMode="auto">
          <a:xfrm>
            <a:off x="403224" y="1348569"/>
            <a:ext cx="6075953" cy="4585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altLang="en-US" sz="2400" dirty="0"/>
              <a:t>The name </a:t>
            </a:r>
            <a:r>
              <a:rPr lang="en-US" altLang="en-US" sz="2400" i="1" dirty="0"/>
              <a:t>Antarctica: </a:t>
            </a:r>
          </a:p>
          <a:p>
            <a:pPr marL="342900" indent="-342900" algn="just" eaLnBrk="1" hangingPunct="1">
              <a:buFont typeface="Arial" panose="020B0604020202020204" pitchFamily="34" charset="0"/>
              <a:buChar char="•"/>
            </a:pPr>
            <a:r>
              <a:rPr lang="en-US" altLang="en-US" sz="2400" dirty="0"/>
              <a:t>Romanized  version of the Greek compound word </a:t>
            </a:r>
            <a:r>
              <a:rPr lang="en-US" altLang="en-US" sz="2400" i="1" dirty="0" err="1"/>
              <a:t>ἀντ</a:t>
            </a:r>
            <a:r>
              <a:rPr lang="en-US" altLang="en-US" sz="2400" i="1" dirty="0"/>
              <a:t>αρκτική</a:t>
            </a:r>
            <a:r>
              <a:rPr lang="en-US" altLang="en-US" sz="2400" dirty="0"/>
              <a:t> (</a:t>
            </a:r>
            <a:r>
              <a:rPr lang="en-US" altLang="en-US" sz="2400" i="1" dirty="0"/>
              <a:t>antarktiké</a:t>
            </a:r>
            <a:r>
              <a:rPr lang="en-US" altLang="en-US" sz="2400" dirty="0"/>
              <a:t>), feminine of </a:t>
            </a:r>
            <a:r>
              <a:rPr lang="en-US" altLang="en-US" sz="2400" i="1" dirty="0"/>
              <a:t>ἀνταρκτικός</a:t>
            </a:r>
            <a:r>
              <a:rPr lang="en-US" altLang="en-US" sz="2400" dirty="0"/>
              <a:t> (</a:t>
            </a:r>
            <a:r>
              <a:rPr lang="en-US" altLang="en-US" sz="2400" i="1" dirty="0"/>
              <a:t>antarktikos</a:t>
            </a:r>
            <a:r>
              <a:rPr lang="en-US" altLang="en-US" sz="2400" dirty="0"/>
              <a:t>) =</a:t>
            </a:r>
            <a:r>
              <a:rPr lang="en-US" altLang="en-US" sz="2400" baseline="30000" dirty="0"/>
              <a:t> </a:t>
            </a:r>
            <a:r>
              <a:rPr lang="en-US" altLang="en-US" sz="2400" dirty="0"/>
              <a:t>"</a:t>
            </a:r>
            <a:r>
              <a:rPr lang="en-US" altLang="en-US" sz="2400" b="1" dirty="0"/>
              <a:t>opposite to the Arctic</a:t>
            </a:r>
            <a:r>
              <a:rPr lang="en-US" altLang="en-US" sz="2400" dirty="0"/>
              <a:t>", "opposite to the North". </a:t>
            </a:r>
          </a:p>
          <a:p>
            <a:pPr marL="342900" indent="-342900" algn="just" eaLnBrk="1" hangingPunct="1">
              <a:buFont typeface="Arial" panose="020B0604020202020204" pitchFamily="34" charset="0"/>
              <a:buChar char="•"/>
            </a:pPr>
            <a:r>
              <a:rPr lang="en-US" altLang="en-US" sz="2400" dirty="0"/>
              <a:t>No evidence that the word was used in ancient Greek writing. </a:t>
            </a:r>
          </a:p>
          <a:p>
            <a:pPr algn="just" eaLnBrk="1" hangingPunct="1"/>
            <a:r>
              <a:rPr lang="en-US" altLang="en-US" sz="1400" dirty="0"/>
              <a:t>(see: </a:t>
            </a:r>
            <a:r>
              <a:rPr lang="en-US" altLang="en-US" sz="1400" dirty="0" err="1"/>
              <a:t>Hince</a:t>
            </a:r>
            <a:r>
              <a:rPr lang="en-US" altLang="en-US" sz="1400" dirty="0"/>
              <a:t>, Bernadette: </a:t>
            </a:r>
            <a:r>
              <a:rPr lang="en-US" altLang="en-US" sz="1400" i="1" dirty="0"/>
              <a:t>The Antarctic Dictionary</a:t>
            </a:r>
            <a:r>
              <a:rPr lang="en-US" altLang="en-US" sz="1400" dirty="0"/>
              <a:t>, Collinwood, 2000, p 6)  </a:t>
            </a:r>
          </a:p>
          <a:p>
            <a:pPr algn="just" eaLnBrk="1" hangingPunct="1"/>
            <a:endParaRPr lang="en-US" altLang="en-US" sz="1400" dirty="0"/>
          </a:p>
          <a:p>
            <a:pPr marL="285750" indent="-285750" algn="just" eaLnBrk="1" hangingPunct="1">
              <a:buFont typeface="Arial" panose="020B0604020202020204" pitchFamily="34" charset="0"/>
              <a:buChar char="•"/>
            </a:pPr>
            <a:r>
              <a:rPr lang="en-US" altLang="en-US" sz="2400" dirty="0"/>
              <a:t>Idea: to balance the earth, there must be a counterpart in the South</a:t>
            </a:r>
          </a:p>
          <a:p>
            <a:pPr marL="285750" indent="-285750" algn="just" eaLnBrk="1" hangingPunct="1">
              <a:buFont typeface="Arial" panose="020B0604020202020204" pitchFamily="34" charset="0"/>
              <a:buChar char="•"/>
            </a:pPr>
            <a:r>
              <a:rPr lang="en-US" altLang="en-US" sz="2400" dirty="0"/>
              <a:t>Land full of special creatures and riches</a:t>
            </a:r>
            <a:endParaRPr lang="en-NZ" altLang="en-US" sz="2400" dirty="0"/>
          </a:p>
        </p:txBody>
      </p:sp>
      <p:pic>
        <p:nvPicPr>
          <p:cNvPr id="7175"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400136">
            <a:off x="6835709" y="1336202"/>
            <a:ext cx="4238964" cy="31771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oter Placeholder 2">
            <a:extLst>
              <a:ext uri="{FF2B5EF4-FFF2-40B4-BE49-F238E27FC236}">
                <a16:creationId xmlns:a16="http://schemas.microsoft.com/office/drawing/2014/main" id="{C50BA0BD-3FD2-5280-1BAC-AF70D24100FD}"/>
              </a:ext>
            </a:extLst>
          </p:cNvPr>
          <p:cNvSpPr>
            <a:spLocks noGrp="1"/>
          </p:cNvSpPr>
          <p:nvPr>
            <p:ph type="ftr" sz="quarter" idx="11"/>
          </p:nvPr>
        </p:nvSpPr>
        <p:spPr/>
        <p:txBody>
          <a:bodyPr/>
          <a:lstStyle/>
          <a:p>
            <a:r>
              <a:rPr lang="en-NZ"/>
              <a:t>U3A Timaru -15 July 2024</a:t>
            </a:r>
          </a:p>
        </p:txBody>
      </p:sp>
    </p:spTree>
    <p:extLst>
      <p:ext uri="{BB962C8B-B14F-4D97-AF65-F5344CB8AC3E}">
        <p14:creationId xmlns:p14="http://schemas.microsoft.com/office/powerpoint/2010/main" val="4136200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9699" y="942667"/>
            <a:ext cx="8040583" cy="5596245"/>
          </a:xfrm>
          <a:prstGeom prst="rect">
            <a:avLst/>
          </a:prstGeom>
          <a:ln>
            <a:noFill/>
          </a:ln>
          <a:effectLst>
            <a:softEdge rad="112500"/>
          </a:effectLst>
        </p:spPr>
      </p:pic>
      <p:sp>
        <p:nvSpPr>
          <p:cNvPr id="4" name="Rectangle 3"/>
          <p:cNvSpPr/>
          <p:nvPr/>
        </p:nvSpPr>
        <p:spPr>
          <a:xfrm>
            <a:off x="9198823" y="907835"/>
            <a:ext cx="2657818" cy="1569660"/>
          </a:xfrm>
          <a:prstGeom prst="rect">
            <a:avLst/>
          </a:prstGeom>
        </p:spPr>
        <p:txBody>
          <a:bodyPr wrap="square">
            <a:spAutoFit/>
          </a:bodyPr>
          <a:lstStyle/>
          <a:p>
            <a:pPr algn="ctr"/>
            <a:r>
              <a:rPr lang="en-NZ" sz="2400" dirty="0">
                <a:latin typeface="Arial" panose="020B0604020202020204" pitchFamily="34" charset="0"/>
                <a:cs typeface="Arial" panose="020B0604020202020204" pitchFamily="34" charset="0"/>
              </a:rPr>
              <a:t>The </a:t>
            </a:r>
            <a:r>
              <a:rPr lang="en-NZ" sz="2400" dirty="0" err="1">
                <a:latin typeface="Arial" panose="020B0604020202020204" pitchFamily="34" charset="0"/>
                <a:cs typeface="Arial" panose="020B0604020202020204" pitchFamily="34" charset="0"/>
              </a:rPr>
              <a:t>Oronce</a:t>
            </a:r>
            <a:r>
              <a:rPr lang="en-NZ" sz="2400" dirty="0">
                <a:latin typeface="Arial" panose="020B0604020202020204" pitchFamily="34" charset="0"/>
                <a:cs typeface="Arial" panose="020B0604020202020204" pitchFamily="34" charset="0"/>
              </a:rPr>
              <a:t> </a:t>
            </a:r>
            <a:r>
              <a:rPr lang="en-NZ" sz="2400" dirty="0" err="1">
                <a:latin typeface="Arial" panose="020B0604020202020204" pitchFamily="34" charset="0"/>
                <a:cs typeface="Arial" panose="020B0604020202020204" pitchFamily="34" charset="0"/>
              </a:rPr>
              <a:t>Finé</a:t>
            </a:r>
            <a:r>
              <a:rPr lang="en-NZ" sz="2400" dirty="0">
                <a:latin typeface="Arial" panose="020B0604020202020204" pitchFamily="34" charset="0"/>
                <a:cs typeface="Arial" panose="020B0604020202020204" pitchFamily="34" charset="0"/>
              </a:rPr>
              <a:t> map published in 1531 includes Terra Australis. </a:t>
            </a: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b="26863"/>
          <a:stretch/>
        </p:blipFill>
        <p:spPr>
          <a:xfrm>
            <a:off x="9198823" y="3579517"/>
            <a:ext cx="1923568" cy="2133128"/>
          </a:xfrm>
          <a:prstGeom prst="ellipse">
            <a:avLst/>
          </a:prstGeom>
          <a:ln>
            <a:noFill/>
          </a:ln>
          <a:effectLst>
            <a:softEdge rad="112500"/>
          </a:effectLst>
        </p:spPr>
      </p:pic>
      <p:sp>
        <p:nvSpPr>
          <p:cNvPr id="7" name="TextBox 6"/>
          <p:cNvSpPr txBox="1"/>
          <p:nvPr/>
        </p:nvSpPr>
        <p:spPr>
          <a:xfrm>
            <a:off x="9422184" y="5673443"/>
            <a:ext cx="1817714" cy="707886"/>
          </a:xfrm>
          <a:prstGeom prst="rect">
            <a:avLst/>
          </a:prstGeom>
          <a:noFill/>
        </p:spPr>
        <p:txBody>
          <a:bodyPr wrap="square" rtlCol="0">
            <a:spAutoFit/>
          </a:bodyPr>
          <a:lstStyle/>
          <a:p>
            <a:r>
              <a:rPr lang="en-NZ" sz="2000" dirty="0" err="1">
                <a:latin typeface="Arial" panose="020B0604020202020204" pitchFamily="34" charset="0"/>
                <a:cs typeface="Arial" panose="020B0604020202020204" pitchFamily="34" charset="0"/>
              </a:rPr>
              <a:t>Oronce</a:t>
            </a:r>
            <a:r>
              <a:rPr lang="en-NZ" sz="2000" dirty="0">
                <a:latin typeface="Arial" panose="020B0604020202020204" pitchFamily="34" charset="0"/>
                <a:cs typeface="Arial" panose="020B0604020202020204" pitchFamily="34" charset="0"/>
              </a:rPr>
              <a:t> </a:t>
            </a:r>
            <a:r>
              <a:rPr lang="en-NZ" sz="2000" dirty="0" err="1">
                <a:latin typeface="Arial" panose="020B0604020202020204" pitchFamily="34" charset="0"/>
                <a:cs typeface="Arial" panose="020B0604020202020204" pitchFamily="34" charset="0"/>
              </a:rPr>
              <a:t>Finé</a:t>
            </a:r>
            <a:endParaRPr lang="en-NZ" sz="2000" dirty="0">
              <a:latin typeface="Arial" panose="020B0604020202020204" pitchFamily="34" charset="0"/>
              <a:cs typeface="Arial" panose="020B0604020202020204" pitchFamily="34" charset="0"/>
            </a:endParaRPr>
          </a:p>
          <a:p>
            <a:r>
              <a:rPr lang="en-NZ" sz="2000" dirty="0">
                <a:latin typeface="Arial" panose="020B0604020202020204" pitchFamily="34" charset="0"/>
                <a:cs typeface="Arial" panose="020B0604020202020204" pitchFamily="34" charset="0"/>
              </a:rPr>
              <a:t>1494 – 1555</a:t>
            </a:r>
          </a:p>
        </p:txBody>
      </p:sp>
      <p:cxnSp>
        <p:nvCxnSpPr>
          <p:cNvPr id="8" name="Straight Arrow Connector 7"/>
          <p:cNvCxnSpPr/>
          <p:nvPr/>
        </p:nvCxnSpPr>
        <p:spPr>
          <a:xfrm flipH="1">
            <a:off x="7179907" y="2519601"/>
            <a:ext cx="3528392" cy="59058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7274DA61-43D4-BF14-F580-E9A6DF5C4353}"/>
              </a:ext>
            </a:extLst>
          </p:cNvPr>
          <p:cNvSpPr>
            <a:spLocks noGrp="1"/>
          </p:cNvSpPr>
          <p:nvPr>
            <p:ph type="ftr" sz="quarter" idx="11"/>
          </p:nvPr>
        </p:nvSpPr>
        <p:spPr/>
        <p:txBody>
          <a:bodyPr/>
          <a:lstStyle/>
          <a:p>
            <a:r>
              <a:rPr lang="en-NZ"/>
              <a:t>U3A Timaru -15 July 2024</a:t>
            </a:r>
          </a:p>
        </p:txBody>
      </p:sp>
      <p:sp>
        <p:nvSpPr>
          <p:cNvPr id="2" name="TextBox 1">
            <a:extLst>
              <a:ext uri="{FF2B5EF4-FFF2-40B4-BE49-F238E27FC236}">
                <a16:creationId xmlns:a16="http://schemas.microsoft.com/office/drawing/2014/main" id="{32975784-1CB2-52EE-7158-26F72AF3BAA6}"/>
              </a:ext>
            </a:extLst>
          </p:cNvPr>
          <p:cNvSpPr txBox="1"/>
          <p:nvPr/>
        </p:nvSpPr>
        <p:spPr>
          <a:xfrm>
            <a:off x="1063765" y="234781"/>
            <a:ext cx="8560526" cy="707886"/>
          </a:xfrm>
          <a:prstGeom prst="rect">
            <a:avLst/>
          </a:prstGeom>
          <a:noFill/>
        </p:spPr>
        <p:txBody>
          <a:bodyPr wrap="square" rtlCol="0">
            <a:spAutoFit/>
          </a:bodyPr>
          <a:lstStyle/>
          <a:p>
            <a:r>
              <a:rPr lang="en-NZ" sz="4000" b="1" dirty="0">
                <a:solidFill>
                  <a:schemeClr val="accent1">
                    <a:lumMod val="50000"/>
                  </a:schemeClr>
                </a:solidFill>
              </a:rPr>
              <a:t>Ideas of the continent and maps</a:t>
            </a:r>
          </a:p>
        </p:txBody>
      </p:sp>
    </p:spTree>
    <p:extLst>
      <p:ext uri="{BB962C8B-B14F-4D97-AF65-F5344CB8AC3E}">
        <p14:creationId xmlns:p14="http://schemas.microsoft.com/office/powerpoint/2010/main" val="3650263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5459" y="0"/>
            <a:ext cx="5384089" cy="6738854"/>
          </a:xfrm>
          <a:prstGeom prst="rect">
            <a:avLst/>
          </a:prstGeom>
          <a:ln>
            <a:noFill/>
          </a:ln>
          <a:effectLst>
            <a:softEdge rad="112500"/>
          </a:effectLst>
        </p:spPr>
      </p:pic>
      <p:sp>
        <p:nvSpPr>
          <p:cNvPr id="4" name="Rectangle 3"/>
          <p:cNvSpPr/>
          <p:nvPr/>
        </p:nvSpPr>
        <p:spPr>
          <a:xfrm>
            <a:off x="275931" y="6355566"/>
            <a:ext cx="4572000" cy="338554"/>
          </a:xfrm>
          <a:prstGeom prst="rect">
            <a:avLst/>
          </a:prstGeom>
        </p:spPr>
        <p:txBody>
          <a:bodyPr>
            <a:spAutoFit/>
          </a:bodyPr>
          <a:lstStyle/>
          <a:p>
            <a:r>
              <a:rPr lang="en-NZ" sz="800" dirty="0"/>
              <a:t>https://archaeologynewsnetwork.blogspot.co.nz/2016/12/17th-century-chimney-map-restored-at.html#oYPUT84o8ckbAltZ.97</a:t>
            </a:r>
          </a:p>
        </p:txBody>
      </p:sp>
      <p:sp>
        <p:nvSpPr>
          <p:cNvPr id="6" name="TextBox 5"/>
          <p:cNvSpPr txBox="1"/>
          <p:nvPr/>
        </p:nvSpPr>
        <p:spPr>
          <a:xfrm>
            <a:off x="5575438" y="1258668"/>
            <a:ext cx="6315616" cy="4716676"/>
          </a:xfrm>
          <a:prstGeom prst="rect">
            <a:avLst/>
          </a:prstGeom>
          <a:noFill/>
        </p:spPr>
        <p:txBody>
          <a:bodyPr wrap="square" rtlCol="0">
            <a:spAutoFit/>
          </a:bodyPr>
          <a:lstStyle/>
          <a:p>
            <a:r>
              <a:rPr lang="en-NZ" sz="3600" dirty="0">
                <a:latin typeface="Arial" panose="020B0604020202020204" pitchFamily="34" charset="0"/>
                <a:cs typeface="Arial" panose="020B0604020202020204" pitchFamily="34" charset="0"/>
              </a:rPr>
              <a:t>“</a:t>
            </a:r>
            <a:r>
              <a:rPr lang="en-NZ" sz="3600" b="1" dirty="0">
                <a:latin typeface="Arial" panose="020B0604020202020204" pitchFamily="34" charset="0"/>
                <a:cs typeface="Arial" panose="020B0604020202020204" pitchFamily="34" charset="0"/>
              </a:rPr>
              <a:t>Map in the chimney</a:t>
            </a:r>
            <a:r>
              <a:rPr lang="en-NZ" sz="3600" dirty="0">
                <a:latin typeface="Arial" panose="020B0604020202020204" pitchFamily="34" charset="0"/>
                <a:cs typeface="Arial" panose="020B0604020202020204" pitchFamily="34" charset="0"/>
              </a:rPr>
              <a:t>” </a:t>
            </a:r>
          </a:p>
          <a:p>
            <a:r>
              <a:rPr lang="en-NZ" sz="2400" dirty="0">
                <a:latin typeface="Arial" panose="020B0604020202020204" pitchFamily="34" charset="0"/>
                <a:cs typeface="Arial" panose="020B0604020202020204" pitchFamily="34" charset="0"/>
              </a:rPr>
              <a:t>17</a:t>
            </a:r>
            <a:r>
              <a:rPr lang="en-NZ" sz="2400" baseline="30000" dirty="0">
                <a:latin typeface="Arial" panose="020B0604020202020204" pitchFamily="34" charset="0"/>
                <a:cs typeface="Arial" panose="020B0604020202020204" pitchFamily="34" charset="0"/>
              </a:rPr>
              <a:t>th</a:t>
            </a:r>
            <a:r>
              <a:rPr lang="en-NZ" sz="2400" dirty="0">
                <a:latin typeface="Arial" panose="020B0604020202020204" pitchFamily="34" charset="0"/>
                <a:cs typeface="Arial" panose="020B0604020202020204" pitchFamily="34" charset="0"/>
              </a:rPr>
              <a:t> century</a:t>
            </a:r>
          </a:p>
          <a:p>
            <a:r>
              <a:rPr lang="en-NZ" sz="2400" dirty="0">
                <a:latin typeface="Arial" panose="020B0604020202020204" pitchFamily="34" charset="0"/>
                <a:cs typeface="Arial" panose="020B0604020202020204" pitchFamily="34" charset="0"/>
              </a:rPr>
              <a:t>To see on the 1,60 – 2 m map:</a:t>
            </a:r>
          </a:p>
          <a:p>
            <a:r>
              <a:rPr lang="en-NZ" sz="10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NZ" sz="2000" dirty="0">
                <a:latin typeface="Arial" panose="020B0604020202020204" pitchFamily="34" charset="0"/>
                <a:cs typeface="Arial" panose="020B0604020202020204" pitchFamily="34" charset="0"/>
              </a:rPr>
              <a:t>Battles in the Indian Ocean</a:t>
            </a:r>
          </a:p>
          <a:p>
            <a:pPr marL="285750" indent="-285750">
              <a:buFont typeface="Arial" panose="020B0604020202020204" pitchFamily="34" charset="0"/>
              <a:buChar char="•"/>
            </a:pPr>
            <a:r>
              <a:rPr lang="en-NZ" sz="2000" b="1" i="1" dirty="0">
                <a:latin typeface="Arial" panose="020B0604020202020204" pitchFamily="34" charset="0"/>
                <a:cs typeface="Arial" panose="020B0604020202020204" pitchFamily="34" charset="0"/>
              </a:rPr>
              <a:t>Status </a:t>
            </a:r>
            <a:r>
              <a:rPr lang="en-NZ" sz="2000" dirty="0">
                <a:latin typeface="Arial" panose="020B0604020202020204" pitchFamily="34" charset="0"/>
                <a:cs typeface="Arial" panose="020B0604020202020204" pitchFamily="34" charset="0"/>
              </a:rPr>
              <a:t>of </a:t>
            </a:r>
            <a:r>
              <a:rPr lang="en-NZ" sz="2000" b="1" i="1" dirty="0">
                <a:latin typeface="Arial" panose="020B0604020202020204" pitchFamily="34" charset="0"/>
                <a:cs typeface="Arial" panose="020B0604020202020204" pitchFamily="34" charset="0"/>
              </a:rPr>
              <a:t>colonial </a:t>
            </a:r>
            <a:r>
              <a:rPr lang="en-NZ" sz="2000" dirty="0">
                <a:latin typeface="Arial" panose="020B0604020202020204" pitchFamily="34" charset="0"/>
                <a:cs typeface="Arial" panose="020B0604020202020204" pitchFamily="34" charset="0"/>
              </a:rPr>
              <a:t>ambitions from the Dutch</a:t>
            </a:r>
          </a:p>
          <a:p>
            <a:pPr marL="285750" indent="-285750">
              <a:buFont typeface="Arial" panose="020B0604020202020204" pitchFamily="34" charset="0"/>
              <a:buChar char="•"/>
            </a:pPr>
            <a:r>
              <a:rPr lang="en-NZ" sz="2000" dirty="0">
                <a:latin typeface="Arial" panose="020B0604020202020204" pitchFamily="34" charset="0"/>
                <a:cs typeface="Arial" panose="020B0604020202020204" pitchFamily="34" charset="0"/>
              </a:rPr>
              <a:t>Cruelties in South and Middle Americas by the Spanish occupants – </a:t>
            </a:r>
            <a:r>
              <a:rPr lang="en-NZ" sz="2000" b="1" i="1" dirty="0">
                <a:latin typeface="Arial" panose="020B0604020202020204" pitchFamily="34" charset="0"/>
                <a:cs typeface="Arial" panose="020B0604020202020204" pitchFamily="34" charset="0"/>
              </a:rPr>
              <a:t>propaganda</a:t>
            </a:r>
          </a:p>
          <a:p>
            <a:pPr marL="285750" indent="-285750">
              <a:buFont typeface="Arial" panose="020B0604020202020204" pitchFamily="34" charset="0"/>
              <a:buChar char="•"/>
            </a:pPr>
            <a:r>
              <a:rPr lang="en-NZ" sz="2000" dirty="0">
                <a:latin typeface="Arial" panose="020B0604020202020204" pitchFamily="34" charset="0"/>
                <a:cs typeface="Arial" panose="020B0604020202020204" pitchFamily="34" charset="0"/>
              </a:rPr>
              <a:t>Slave trade</a:t>
            </a:r>
          </a:p>
          <a:p>
            <a:endParaRPr lang="en-NZ" sz="1050" dirty="0">
              <a:latin typeface="Arial" panose="020B0604020202020204" pitchFamily="34" charset="0"/>
              <a:cs typeface="Arial" panose="020B0604020202020204" pitchFamily="34" charset="0"/>
            </a:endParaRPr>
          </a:p>
          <a:p>
            <a:r>
              <a:rPr lang="en-NZ" sz="2400" b="1" dirty="0">
                <a:solidFill>
                  <a:srgbClr val="C00000"/>
                </a:solidFill>
                <a:latin typeface="Arial" panose="020B0604020202020204" pitchFamily="34" charset="0"/>
                <a:cs typeface="Arial" panose="020B0604020202020204" pitchFamily="34" charset="0"/>
              </a:rPr>
              <a:t>Purpose</a:t>
            </a:r>
            <a:r>
              <a:rPr lang="en-NZ" sz="2400" b="1" dirty="0">
                <a:latin typeface="Arial" panose="020B0604020202020204" pitchFamily="34" charset="0"/>
                <a:cs typeface="Arial" panose="020B0604020202020204" pitchFamily="34" charset="0"/>
              </a:rPr>
              <a:t> of historic maps in general</a:t>
            </a:r>
            <a:r>
              <a:rPr lang="en-NZ" sz="2400" dirty="0">
                <a:latin typeface="Arial" panose="020B0604020202020204" pitchFamily="34" charset="0"/>
                <a:cs typeface="Arial" panose="020B0604020202020204" pitchFamily="34" charset="0"/>
              </a:rPr>
              <a:t>:</a:t>
            </a:r>
          </a:p>
          <a:p>
            <a:r>
              <a:rPr lang="en-NZ" sz="2400" dirty="0">
                <a:latin typeface="Arial" panose="020B0604020202020204" pitchFamily="34" charset="0"/>
                <a:cs typeface="Arial" panose="020B0604020202020204" pitchFamily="34" charset="0"/>
              </a:rPr>
              <a:t>Display and show status, power and ambitions to </a:t>
            </a:r>
            <a:r>
              <a:rPr lang="en-NZ" sz="2400" b="1" dirty="0">
                <a:solidFill>
                  <a:srgbClr val="C00000"/>
                </a:solidFill>
                <a:latin typeface="Arial" panose="020B0604020202020204" pitchFamily="34" charset="0"/>
                <a:cs typeface="Arial" panose="020B0604020202020204" pitchFamily="34" charset="0"/>
              </a:rPr>
              <a:t>demonstrate the message not the accuracy </a:t>
            </a:r>
          </a:p>
        </p:txBody>
      </p:sp>
      <p:sp>
        <p:nvSpPr>
          <p:cNvPr id="5" name="Footer Placeholder 4">
            <a:extLst>
              <a:ext uri="{FF2B5EF4-FFF2-40B4-BE49-F238E27FC236}">
                <a16:creationId xmlns:a16="http://schemas.microsoft.com/office/drawing/2014/main" id="{04FB171D-8702-BCDC-AE87-C52D08DCF8F6}"/>
              </a:ext>
            </a:extLst>
          </p:cNvPr>
          <p:cNvSpPr>
            <a:spLocks noGrp="1"/>
          </p:cNvSpPr>
          <p:nvPr>
            <p:ph type="ftr" sz="quarter" idx="11"/>
          </p:nvPr>
        </p:nvSpPr>
        <p:spPr>
          <a:xfrm>
            <a:off x="5471736" y="6328995"/>
            <a:ext cx="4114800" cy="365125"/>
          </a:xfrm>
        </p:spPr>
        <p:txBody>
          <a:bodyPr/>
          <a:lstStyle/>
          <a:p>
            <a:r>
              <a:rPr lang="en-NZ" dirty="0"/>
              <a:t>U3A Timaru -15 July 2024</a:t>
            </a:r>
          </a:p>
        </p:txBody>
      </p:sp>
      <p:sp>
        <p:nvSpPr>
          <p:cNvPr id="2" name="TextBox 1">
            <a:extLst>
              <a:ext uri="{FF2B5EF4-FFF2-40B4-BE49-F238E27FC236}">
                <a16:creationId xmlns:a16="http://schemas.microsoft.com/office/drawing/2014/main" id="{0CABC673-04BB-6B6B-6B98-AA36863FD435}"/>
              </a:ext>
            </a:extLst>
          </p:cNvPr>
          <p:cNvSpPr txBox="1"/>
          <p:nvPr/>
        </p:nvSpPr>
        <p:spPr>
          <a:xfrm>
            <a:off x="6682454" y="197131"/>
            <a:ext cx="4258491" cy="707886"/>
          </a:xfrm>
          <a:prstGeom prst="rect">
            <a:avLst/>
          </a:prstGeom>
          <a:noFill/>
        </p:spPr>
        <p:txBody>
          <a:bodyPr wrap="square" rtlCol="0">
            <a:spAutoFit/>
          </a:bodyPr>
          <a:lstStyle/>
          <a:p>
            <a:r>
              <a:rPr lang="en-NZ" sz="4000" b="1" dirty="0">
                <a:solidFill>
                  <a:schemeClr val="accent1">
                    <a:lumMod val="50000"/>
                  </a:schemeClr>
                </a:solidFill>
              </a:rPr>
              <a:t>Map – message</a:t>
            </a:r>
          </a:p>
        </p:txBody>
      </p:sp>
    </p:spTree>
    <p:extLst>
      <p:ext uri="{BB962C8B-B14F-4D97-AF65-F5344CB8AC3E}">
        <p14:creationId xmlns:p14="http://schemas.microsoft.com/office/powerpoint/2010/main" val="243449263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1293</TotalTime>
  <Words>6118</Words>
  <Application>Microsoft Macintosh PowerPoint</Application>
  <PresentationFormat>Widescreen</PresentationFormat>
  <Paragraphs>629</Paragraphs>
  <Slides>52</Slides>
  <Notes>32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52</vt:i4>
      </vt:variant>
    </vt:vector>
  </HeadingPairs>
  <TitlesOfParts>
    <vt:vector size="59" baseType="lpstr">
      <vt:lpstr>ＭＳ Ｐゴシック</vt:lpstr>
      <vt:lpstr>Arial</vt:lpstr>
      <vt:lpstr>Calibri</vt:lpstr>
      <vt:lpstr>Courier New</vt:lpstr>
      <vt:lpstr>Tahoma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Expeditions during the “Heroic Era“</vt:lpstr>
      <vt:lpstr>PowerPoint Presentation</vt:lpstr>
      <vt:lpstr>PowerPoint Presentation</vt:lpstr>
      <vt:lpstr>PowerPoint Presentation</vt:lpstr>
      <vt:lpstr>PowerPoint Presentation</vt:lpstr>
      <vt:lpstr>The Larsen Ice Shelf</vt:lpstr>
      <vt:lpstr>Northern Larsen Ice Shelf: retreat and collapse</vt:lpstr>
      <vt:lpstr>PowerPoint Presentation</vt:lpstr>
      <vt:lpstr>PowerPoint Presentation</vt:lpstr>
      <vt:lpstr>PowerPoint Presentation</vt:lpstr>
      <vt:lpstr>PowerPoint Presentation</vt:lpstr>
      <vt:lpstr>PowerPoint Presentation</vt:lpstr>
      <vt:lpstr>The Antarctic Convergence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Canterbury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Ursula Rack</dc:creator>
  <cp:lastModifiedBy>Bob and Mary Cumming</cp:lastModifiedBy>
  <cp:revision>121</cp:revision>
  <cp:lastPrinted>2024-07-15T04:58:34Z</cp:lastPrinted>
  <dcterms:created xsi:type="dcterms:W3CDTF">2017-11-23T05:17:20Z</dcterms:created>
  <dcterms:modified xsi:type="dcterms:W3CDTF">2024-07-15T04:58:54Z</dcterms:modified>
</cp:coreProperties>
</file>