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363" r:id="rId5"/>
    <p:sldId id="437" r:id="rId6"/>
    <p:sldId id="269" r:id="rId7"/>
    <p:sldId id="377" r:id="rId8"/>
    <p:sldId id="380" r:id="rId9"/>
    <p:sldId id="444" r:id="rId10"/>
    <p:sldId id="803" r:id="rId11"/>
    <p:sldId id="446" r:id="rId12"/>
    <p:sldId id="407" r:id="rId13"/>
    <p:sldId id="462" r:id="rId14"/>
    <p:sldId id="439" r:id="rId15"/>
    <p:sldId id="448" r:id="rId16"/>
    <p:sldId id="456" r:id="rId17"/>
    <p:sldId id="445" r:id="rId18"/>
    <p:sldId id="397" r:id="rId19"/>
    <p:sldId id="418" r:id="rId20"/>
    <p:sldId id="360" r:id="rId21"/>
    <p:sldId id="351" r:id="rId22"/>
    <p:sldId id="271" r:id="rId23"/>
    <p:sldId id="804" r:id="rId24"/>
    <p:sldId id="276" r:id="rId25"/>
    <p:sldId id="802" r:id="rId26"/>
    <p:sldId id="458" r:id="rId27"/>
    <p:sldId id="465" r:id="rId28"/>
    <p:sldId id="463" r:id="rId29"/>
    <p:sldId id="464" r:id="rId30"/>
    <p:sldId id="466" r:id="rId31"/>
    <p:sldId id="261" r:id="rId32"/>
    <p:sldId id="754" r:id="rId33"/>
    <p:sldId id="794" r:id="rId34"/>
    <p:sldId id="801" r:id="rId35"/>
    <p:sldId id="793" r:id="rId36"/>
    <p:sldId id="714" r:id="rId37"/>
    <p:sldId id="799" r:id="rId38"/>
    <p:sldId id="761" r:id="rId39"/>
    <p:sldId id="790" r:id="rId40"/>
    <p:sldId id="763" r:id="rId41"/>
    <p:sldId id="762" r:id="rId42"/>
    <p:sldId id="792" r:id="rId43"/>
    <p:sldId id="726" r:id="rId44"/>
    <p:sldId id="797" r:id="rId45"/>
    <p:sldId id="800" r:id="rId46"/>
    <p:sldId id="272" r:id="rId47"/>
  </p:sldIdLst>
  <p:sldSz cx="12188825" cy="6858000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58DC87-4BA8-4A2B-93EB-282009F77FED}" v="2" dt="2024-06-30T05:58:24.115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>
      <p:cViewPr varScale="1">
        <p:scale>
          <a:sx n="159" d="100"/>
          <a:sy n="159" d="100"/>
        </p:scale>
        <p:origin x="2664" y="13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7/2/2024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7/2/2024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037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868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285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F39C146-12A2-4F58-A221-799BAE4C17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E3D526B2-F805-4097-9EB9-B960193573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086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DB275C0D-A2D3-4499-AA19-57CCC7C446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6B8C8F00-B759-4F8E-8561-3C7DC5A147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4425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302D7-E819-4894-94BD-A198B2EA734D}" type="slidenum">
              <a:rPr lang="en-NZ" smtClean="0"/>
              <a:pPr>
                <a:defRPr/>
              </a:pPr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79424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B527F-8B97-46EB-B1A0-3B16F6D7DF67}" type="slidenum">
              <a:rPr lang="en-NZ" smtClean="0"/>
              <a:t>43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459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7/2/2024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7/2/2024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7/2/2024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162" y="228600"/>
            <a:ext cx="10360501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162" y="1828800"/>
            <a:ext cx="5078677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828800"/>
            <a:ext cx="5078677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162" y="3962400"/>
            <a:ext cx="5078677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3962400"/>
            <a:ext cx="5078677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6595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228600"/>
            <a:ext cx="10360501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28800"/>
            <a:ext cx="507867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828800"/>
            <a:ext cx="5078677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3962400"/>
            <a:ext cx="5078677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8197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7/2/2024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7/2/2024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7/2/2024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7/2/2024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7/2/2024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7/2/2024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7/2/2024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/>
              <a:pPr/>
              <a:t>7/2/2024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image" Target="../media/image36.png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3892" y="404664"/>
            <a:ext cx="8458200" cy="3200400"/>
          </a:xfrm>
        </p:spPr>
        <p:txBody>
          <a:bodyPr>
            <a:normAutofit/>
          </a:bodyPr>
          <a:lstStyle/>
          <a:p>
            <a:r>
              <a:rPr lang="en-NZ" b="1" dirty="0"/>
              <a:t>Stress, rhythms and the brain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NZ" dirty="0"/>
              <a:t>Professor Richard Porter</a:t>
            </a:r>
          </a:p>
          <a:p>
            <a:r>
              <a:rPr lang="en-NZ" dirty="0"/>
              <a:t>Head of Department </a:t>
            </a:r>
          </a:p>
          <a:p>
            <a:endParaRPr lang="en-NZ" dirty="0"/>
          </a:p>
          <a:p>
            <a:r>
              <a:rPr lang="en-NZ" dirty="0"/>
              <a:t>Department of Psychological Medicine</a:t>
            </a:r>
          </a:p>
          <a:p>
            <a:r>
              <a:rPr lang="en-NZ" dirty="0"/>
              <a:t>University of Otago, Christchurch</a:t>
            </a:r>
          </a:p>
          <a:p>
            <a:endParaRPr lang="en-NZ" dirty="0"/>
          </a:p>
          <a:p>
            <a:r>
              <a:rPr lang="en-NZ" dirty="0"/>
              <a:t>Consultant Psychiatrist,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Whatu</a:t>
            </a:r>
            <a:r>
              <a:rPr lang="en-NZ" dirty="0"/>
              <a:t> Ora</a:t>
            </a:r>
          </a:p>
          <a:p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16FB4-C7D9-4788-9118-DB8C6076B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2804" y="5334000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9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DC090-4D95-4455-A6ED-1DC9519D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D84D0-527D-4409-8BBD-67FE452BDF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53F89-289F-45D4-AB3C-A3D461BD79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166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44" name="Object 4"/>
          <p:cNvGraphicFramePr>
            <a:graphicFrameLocks noChangeAspect="1"/>
          </p:cNvGraphicFramePr>
          <p:nvPr/>
        </p:nvGraphicFramePr>
        <p:xfrm>
          <a:off x="2184400" y="1"/>
          <a:ext cx="7713662" cy="653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Project" r:id="rId2" imgW="7714440" imgH="6537960" progId="Prism.Document">
                  <p:embed/>
                </p:oleObj>
              </mc:Choice>
              <mc:Fallback>
                <p:oleObj name="Prism Project" r:id="rId2" imgW="7714440" imgH="6537960" progId="Prism.Document">
                  <p:embed/>
                  <p:pic>
                    <p:nvPicPr>
                      <p:cNvPr id="163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1"/>
                        <a:ext cx="7713662" cy="653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4" descr="Seahorse Fact Sheet | Blog | Nature | PBS">
            <a:extLst>
              <a:ext uri="{FF2B5EF4-FFF2-40B4-BE49-F238E27FC236}">
                <a16:creationId xmlns:a16="http://schemas.microsoft.com/office/drawing/2014/main" id="{0C97CCA4-283A-C1D1-E055-2D73EC060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2843" y="3779"/>
            <a:ext cx="2205981" cy="205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96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F0C791-61F1-4197-B1E7-1AC37D203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613" y="1676400"/>
            <a:ext cx="8991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981" y="130069"/>
            <a:ext cx="10148133" cy="65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32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ngAL10">
            <a:extLst>
              <a:ext uri="{FF2B5EF4-FFF2-40B4-BE49-F238E27FC236}">
                <a16:creationId xmlns:a16="http://schemas.microsoft.com/office/drawing/2014/main" id="{9D6548C8-B546-4091-AE0B-6F7CACCE2B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2004" y="107875"/>
            <a:ext cx="6696744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 descr="ARCHAEOLOGY OF PULSES, NUTS &amp; GRAINS - Almond - Chef's Mandala">
            <a:extLst>
              <a:ext uri="{FF2B5EF4-FFF2-40B4-BE49-F238E27FC236}">
                <a16:creationId xmlns:a16="http://schemas.microsoft.com/office/drawing/2014/main" id="{BF08F655-570E-2CB2-4A9D-9686E2F8B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3556" y="31677"/>
            <a:ext cx="3095268" cy="188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86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3071" y="334183"/>
            <a:ext cx="2088606" cy="10078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sz="1799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933071" y="419979"/>
            <a:ext cx="2088606" cy="8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NZ" altLang="en-US" sz="1799" b="1" dirty="0">
                <a:solidFill>
                  <a:schemeClr val="bg2"/>
                </a:solidFill>
              </a:rPr>
              <a:t>Threat</a:t>
            </a:r>
            <a:br>
              <a:rPr lang="en-NZ" altLang="en-US" sz="1799" dirty="0">
                <a:solidFill>
                  <a:schemeClr val="bg2"/>
                </a:solidFill>
              </a:rPr>
            </a:br>
            <a:r>
              <a:rPr lang="en-NZ" altLang="en-US" sz="1400" dirty="0">
                <a:solidFill>
                  <a:schemeClr val="bg2"/>
                </a:solidFill>
              </a:rPr>
              <a:t>(Ground Shakes,</a:t>
            </a:r>
          </a:p>
          <a:p>
            <a:pPr algn="ctr" eaLnBrk="1" hangingPunct="1"/>
            <a:r>
              <a:rPr lang="en-NZ" altLang="en-US" sz="1400" dirty="0">
                <a:solidFill>
                  <a:schemeClr val="bg2"/>
                </a:solidFill>
              </a:rPr>
              <a:t>Angry face)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59673" y="1916507"/>
            <a:ext cx="2088606" cy="100779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sz="1799"/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4788240" y="2021255"/>
            <a:ext cx="2088606" cy="79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NZ" altLang="en-US" sz="1799" b="1">
                <a:solidFill>
                  <a:schemeClr val="bg2"/>
                </a:solidFill>
              </a:rPr>
              <a:t>Thalamus</a:t>
            </a:r>
            <a:br>
              <a:rPr lang="en-NZ" altLang="en-US" sz="1799" b="1">
                <a:solidFill>
                  <a:schemeClr val="bg2"/>
                </a:solidFill>
              </a:rPr>
            </a:br>
            <a:r>
              <a:rPr lang="en-NZ" altLang="en-US" sz="1400" b="1">
                <a:solidFill>
                  <a:schemeClr val="bg2"/>
                </a:solidFill>
              </a:rPr>
              <a:t>(</a:t>
            </a:r>
            <a:r>
              <a:rPr lang="en-NZ" altLang="en-US" sz="1400">
                <a:solidFill>
                  <a:schemeClr val="bg2"/>
                </a:solidFill>
              </a:rPr>
              <a:t>Integrates Sensory Information)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59673" y="3654368"/>
            <a:ext cx="2088606" cy="10078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sz="1799"/>
          </a:p>
        </p:txBody>
      </p:sp>
      <p:sp>
        <p:nvSpPr>
          <p:cNvPr id="12" name="Rounded Rectangle 11"/>
          <p:cNvSpPr/>
          <p:nvPr/>
        </p:nvSpPr>
        <p:spPr>
          <a:xfrm>
            <a:off x="4664447" y="477021"/>
            <a:ext cx="2880562" cy="720537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sz="1799"/>
          </a:p>
        </p:txBody>
      </p:sp>
      <p:sp>
        <p:nvSpPr>
          <p:cNvPr id="9227" name="TextBox 12"/>
          <p:cNvSpPr txBox="1">
            <a:spLocks noChangeArrowheads="1"/>
          </p:cNvSpPr>
          <p:nvPr/>
        </p:nvSpPr>
        <p:spPr bwMode="auto">
          <a:xfrm>
            <a:off x="4641574" y="526032"/>
            <a:ext cx="3023400" cy="64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NZ" altLang="en-US" sz="1799" dirty="0">
                <a:solidFill>
                  <a:schemeClr val="bg2"/>
                </a:solidFill>
              </a:rPr>
              <a:t>Body Senses the Shaking</a:t>
            </a:r>
          </a:p>
          <a:p>
            <a:pPr algn="ctr" eaLnBrk="1" hangingPunct="1"/>
            <a:r>
              <a:rPr lang="en-NZ" altLang="en-US" sz="1799" dirty="0">
                <a:solidFill>
                  <a:schemeClr val="bg2"/>
                </a:solidFill>
              </a:rPr>
              <a:t>Eyes see the angry face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-1060829" y="5206280"/>
            <a:ext cx="260015" cy="23037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sz="1799" dirty="0"/>
          </a:p>
        </p:txBody>
      </p:sp>
      <p:sp>
        <p:nvSpPr>
          <p:cNvPr id="16" name="Rounded Rectangle 15"/>
          <p:cNvSpPr/>
          <p:nvPr/>
        </p:nvSpPr>
        <p:spPr>
          <a:xfrm>
            <a:off x="4759672" y="5601511"/>
            <a:ext cx="2088606" cy="100779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sz="1799"/>
          </a:p>
        </p:txBody>
      </p:sp>
      <p:sp>
        <p:nvSpPr>
          <p:cNvPr id="9231" name="TextBox 16"/>
          <p:cNvSpPr txBox="1">
            <a:spLocks noChangeArrowheads="1"/>
          </p:cNvSpPr>
          <p:nvPr/>
        </p:nvSpPr>
        <p:spPr bwMode="auto">
          <a:xfrm>
            <a:off x="4735712" y="5601511"/>
            <a:ext cx="2087018" cy="79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NZ" altLang="en-US" sz="1799" b="1" dirty="0">
                <a:solidFill>
                  <a:schemeClr val="bg2"/>
                </a:solidFill>
              </a:rPr>
              <a:t>Stress Response</a:t>
            </a:r>
          </a:p>
          <a:p>
            <a:pPr algn="ctr" eaLnBrk="1" hangingPunct="1"/>
            <a:r>
              <a:rPr lang="en-NZ" altLang="en-US" sz="1400" dirty="0">
                <a:solidFill>
                  <a:schemeClr val="bg2"/>
                </a:solidFill>
              </a:rPr>
              <a:t>(Action + Hormonal Response)</a:t>
            </a:r>
          </a:p>
        </p:txBody>
      </p:sp>
      <p:cxnSp>
        <p:nvCxnSpPr>
          <p:cNvPr id="3" name="Straight Arrow Connector 2"/>
          <p:cNvCxnSpPr>
            <a:stCxn id="4" idx="3"/>
            <a:endCxn id="12" idx="1"/>
          </p:cNvCxnSpPr>
          <p:nvPr/>
        </p:nvCxnSpPr>
        <p:spPr>
          <a:xfrm>
            <a:off x="4021677" y="837288"/>
            <a:ext cx="64277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6" idx="0"/>
          </p:cNvCxnSpPr>
          <p:nvPr/>
        </p:nvCxnSpPr>
        <p:spPr>
          <a:xfrm>
            <a:off x="5802388" y="1197556"/>
            <a:ext cx="1588" cy="7189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5832543" y="2774291"/>
            <a:ext cx="0" cy="7300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2"/>
            <a:endCxn id="16" idx="0"/>
          </p:cNvCxnSpPr>
          <p:nvPr/>
        </p:nvCxnSpPr>
        <p:spPr>
          <a:xfrm flipH="1">
            <a:off x="5803975" y="4662168"/>
            <a:ext cx="1" cy="9393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848278" y="3933694"/>
            <a:ext cx="104589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022064" y="4365381"/>
            <a:ext cx="104589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4024852" y="3933694"/>
            <a:ext cx="66877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024852" y="4365381"/>
            <a:ext cx="73482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>
            <a:off x="2783749" y="3213158"/>
            <a:ext cx="6159484" cy="417404"/>
          </a:xfrm>
          <a:custGeom>
            <a:avLst/>
            <a:gdLst>
              <a:gd name="connsiteX0" fmla="*/ 6161103 w 6161103"/>
              <a:gd name="connsiteY0" fmla="*/ 417250 h 417250"/>
              <a:gd name="connsiteX1" fmla="*/ 3027286 w 6161103"/>
              <a:gd name="connsiteY1" fmla="*/ 0 h 417250"/>
              <a:gd name="connsiteX2" fmla="*/ 0 w 6161103"/>
              <a:gd name="connsiteY2" fmla="*/ 417250 h 41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1103" h="417250">
                <a:moveTo>
                  <a:pt x="6161103" y="417250"/>
                </a:moveTo>
                <a:cubicBezTo>
                  <a:pt x="5107619" y="208625"/>
                  <a:pt x="4054136" y="0"/>
                  <a:pt x="3027286" y="0"/>
                </a:cubicBezTo>
                <a:cubicBezTo>
                  <a:pt x="2000436" y="0"/>
                  <a:pt x="1000218" y="208625"/>
                  <a:pt x="0" y="41725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sz="1799"/>
          </a:p>
        </p:txBody>
      </p:sp>
      <p:sp>
        <p:nvSpPr>
          <p:cNvPr id="5" name="TextBox 4"/>
          <p:cNvSpPr txBox="1"/>
          <p:nvPr/>
        </p:nvSpPr>
        <p:spPr>
          <a:xfrm>
            <a:off x="1218675" y="5145416"/>
            <a:ext cx="258724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NZ" dirty="0" err="1">
                <a:solidFill>
                  <a:srgbClr val="FF0000"/>
                </a:solidFill>
              </a:rPr>
              <a:t>Ilhan</a:t>
            </a:r>
            <a:r>
              <a:rPr lang="en-NZ" dirty="0">
                <a:solidFill>
                  <a:srgbClr val="FF0000"/>
                </a:solidFill>
              </a:rPr>
              <a:t> -Prefrontal cortex</a:t>
            </a: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3629" y="3519570"/>
            <a:ext cx="2339723" cy="155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32543" y="4915499"/>
            <a:ext cx="125955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NZ" dirty="0">
                <a:solidFill>
                  <a:srgbClr val="FF0000"/>
                </a:solidFill>
              </a:rPr>
              <a:t>Andy Amygdala</a:t>
            </a:r>
          </a:p>
        </p:txBody>
      </p:sp>
      <p:pic>
        <p:nvPicPr>
          <p:cNvPr id="1032" name="Picture 8" descr="Air Traffic Controll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004" y="1555781"/>
            <a:ext cx="2082592" cy="138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96207" y="1704146"/>
            <a:ext cx="172297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NZ" dirty="0">
                <a:solidFill>
                  <a:srgbClr val="FF0000"/>
                </a:solidFill>
              </a:rPr>
              <a:t>Tom Thalamus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5637662" y="7849643"/>
            <a:ext cx="2075206" cy="981965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sz="1799"/>
          </a:p>
        </p:txBody>
      </p:sp>
      <p:pic>
        <p:nvPicPr>
          <p:cNvPr id="36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9066" y="3195149"/>
            <a:ext cx="1723738" cy="209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6393" y="5314037"/>
            <a:ext cx="226908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NZ" dirty="0">
                <a:solidFill>
                  <a:srgbClr val="FF0000"/>
                </a:solidFill>
              </a:rPr>
              <a:t>Harry Hippocampus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92E633B-AE1B-4BA8-8BD5-F354877AB9ED}"/>
              </a:ext>
            </a:extLst>
          </p:cNvPr>
          <p:cNvCxnSpPr/>
          <p:nvPr/>
        </p:nvCxnSpPr>
        <p:spPr>
          <a:xfrm flipH="1">
            <a:off x="2998068" y="2021255"/>
            <a:ext cx="1760936" cy="117389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72EC1F-A259-45BE-B377-41C3DED8E9FA}"/>
              </a:ext>
            </a:extLst>
          </p:cNvPr>
          <p:cNvCxnSpPr>
            <a:endCxn id="36" idx="0"/>
          </p:cNvCxnSpPr>
          <p:nvPr/>
        </p:nvCxnSpPr>
        <p:spPr>
          <a:xfrm>
            <a:off x="6848278" y="2021255"/>
            <a:ext cx="1912657" cy="117389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Minnesota Representative Ilhan Omar speaks during the Democratic Farmer Labor (DFL) Party endorsement convention in Minneapolis, Minnesota, June 17, 2018. ">
            <a:extLst>
              <a:ext uri="{FF2B5EF4-FFF2-40B4-BE49-F238E27FC236}">
                <a16:creationId xmlns:a16="http://schemas.microsoft.com/office/drawing/2014/main" id="{F923DA55-8F31-4C42-ADDF-176F9447F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490" y="3223133"/>
            <a:ext cx="3322140" cy="187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90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3071" y="334183"/>
            <a:ext cx="2088606" cy="10078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sz="1799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946490" y="473334"/>
            <a:ext cx="2088606" cy="86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NZ" altLang="en-US" sz="1799" b="1" dirty="0">
                <a:solidFill>
                  <a:schemeClr val="bg2"/>
                </a:solidFill>
              </a:rPr>
              <a:t>Psychological </a:t>
            </a:r>
          </a:p>
          <a:p>
            <a:pPr algn="ctr" eaLnBrk="1" hangingPunct="1"/>
            <a:r>
              <a:rPr lang="en-NZ" altLang="en-US" sz="1799" b="1" dirty="0">
                <a:solidFill>
                  <a:schemeClr val="bg2"/>
                </a:solidFill>
              </a:rPr>
              <a:t>Stresses</a:t>
            </a:r>
            <a:br>
              <a:rPr lang="en-NZ" altLang="en-US" sz="1799" dirty="0">
                <a:solidFill>
                  <a:schemeClr val="bg2"/>
                </a:solidFill>
              </a:rPr>
            </a:br>
            <a:endParaRPr lang="en-NZ" altLang="en-US" sz="1400" dirty="0">
              <a:solidFill>
                <a:schemeClr val="bg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58307" y="2047059"/>
            <a:ext cx="1564591" cy="86582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sz="1799"/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9595320" y="4365121"/>
            <a:ext cx="7593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NZ" altLang="en-US" sz="1400" dirty="0">
              <a:solidFill>
                <a:schemeClr val="bg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59673" y="3654368"/>
            <a:ext cx="2088606" cy="10078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sz="1799"/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4759673" y="3862275"/>
            <a:ext cx="2087018" cy="5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NZ" altLang="en-US" sz="1799" b="1">
                <a:solidFill>
                  <a:schemeClr val="bg2"/>
                </a:solidFill>
              </a:rPr>
              <a:t>Amygdala</a:t>
            </a:r>
          </a:p>
          <a:p>
            <a:pPr algn="ctr" eaLnBrk="1" hangingPunct="1"/>
            <a:r>
              <a:rPr lang="en-NZ" altLang="en-US" sz="1400">
                <a:solidFill>
                  <a:schemeClr val="bg2"/>
                </a:solidFill>
              </a:rPr>
              <a:t>(Fear/Fight/Flight)</a:t>
            </a: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15629589" y="5317963"/>
            <a:ext cx="476939" cy="289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NZ" altLang="en-US" sz="1799" b="1" dirty="0">
                <a:solidFill>
                  <a:schemeClr val="bg2"/>
                </a:solidFill>
              </a:rPr>
              <a:t>Hippocampus</a:t>
            </a:r>
            <a:br>
              <a:rPr lang="en-NZ" altLang="en-US" sz="1799" dirty="0">
                <a:solidFill>
                  <a:schemeClr val="bg2"/>
                </a:solidFill>
              </a:rPr>
            </a:br>
            <a:r>
              <a:rPr lang="en-NZ" altLang="en-US" sz="1400" dirty="0">
                <a:solidFill>
                  <a:schemeClr val="bg2"/>
                </a:solidFill>
              </a:rPr>
              <a:t>(Memory)</a:t>
            </a:r>
            <a:endParaRPr lang="en-NZ" altLang="en-US" sz="1400" b="1" dirty="0">
              <a:solidFill>
                <a:schemeClr val="bg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64447" y="477021"/>
            <a:ext cx="2880562" cy="720537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sz="1799"/>
          </a:p>
        </p:txBody>
      </p:sp>
      <p:sp>
        <p:nvSpPr>
          <p:cNvPr id="9227" name="TextBox 12"/>
          <p:cNvSpPr txBox="1">
            <a:spLocks noChangeArrowheads="1"/>
          </p:cNvSpPr>
          <p:nvPr/>
        </p:nvSpPr>
        <p:spPr bwMode="auto">
          <a:xfrm>
            <a:off x="4634293" y="619857"/>
            <a:ext cx="3023400" cy="36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NZ" altLang="en-US" sz="1799" dirty="0">
                <a:solidFill>
                  <a:schemeClr val="bg2"/>
                </a:solidFill>
              </a:rPr>
              <a:t>Sensory experiences</a:t>
            </a:r>
          </a:p>
        </p:txBody>
      </p:sp>
      <p:sp>
        <p:nvSpPr>
          <p:cNvPr id="9229" name="TextBox 14"/>
          <p:cNvSpPr txBox="1">
            <a:spLocks noChangeArrowheads="1"/>
          </p:cNvSpPr>
          <p:nvPr/>
        </p:nvSpPr>
        <p:spPr bwMode="auto">
          <a:xfrm>
            <a:off x="3702034" y="7816127"/>
            <a:ext cx="2361683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NZ" altLang="en-US" sz="1799" b="1" dirty="0">
                <a:solidFill>
                  <a:schemeClr val="bg2"/>
                </a:solidFill>
              </a:rPr>
              <a:t>Pre- Frontal Cortex</a:t>
            </a:r>
            <a:br>
              <a:rPr lang="en-NZ" altLang="en-US" sz="1799" b="1" dirty="0">
                <a:solidFill>
                  <a:schemeClr val="bg2"/>
                </a:solidFill>
              </a:rPr>
            </a:br>
            <a:r>
              <a:rPr lang="en-NZ" altLang="en-US" sz="1400" dirty="0">
                <a:solidFill>
                  <a:schemeClr val="bg2"/>
                </a:solidFill>
              </a:rPr>
              <a:t>(Conscious Processing)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21677" y="5543825"/>
            <a:ext cx="3743972" cy="1292870"/>
          </a:xfrm>
          <a:prstGeom prst="round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sz="1799"/>
          </a:p>
        </p:txBody>
      </p:sp>
      <p:sp>
        <p:nvSpPr>
          <p:cNvPr id="9231" name="TextBox 16"/>
          <p:cNvSpPr txBox="1">
            <a:spLocks noChangeArrowheads="1"/>
          </p:cNvSpPr>
          <p:nvPr/>
        </p:nvSpPr>
        <p:spPr bwMode="auto">
          <a:xfrm>
            <a:off x="4828780" y="5586500"/>
            <a:ext cx="2087018" cy="92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NZ" altLang="en-US" sz="1799" b="1" dirty="0">
                <a:solidFill>
                  <a:schemeClr val="bg2"/>
                </a:solidFill>
              </a:rPr>
              <a:t>Stress Response</a:t>
            </a:r>
          </a:p>
          <a:p>
            <a:pPr algn="ctr" eaLnBrk="1" hangingPunct="1"/>
            <a:r>
              <a:rPr lang="en-NZ" altLang="en-US" sz="1200" dirty="0">
                <a:solidFill>
                  <a:schemeClr val="bg2"/>
                </a:solidFill>
              </a:rPr>
              <a:t>Cortisol, adrenalin, Changes in perception, rumination</a:t>
            </a:r>
          </a:p>
        </p:txBody>
      </p:sp>
      <p:cxnSp>
        <p:nvCxnSpPr>
          <p:cNvPr id="3" name="Straight Arrow Connector 2"/>
          <p:cNvCxnSpPr>
            <a:stCxn id="4" idx="3"/>
            <a:endCxn id="12" idx="1"/>
          </p:cNvCxnSpPr>
          <p:nvPr/>
        </p:nvCxnSpPr>
        <p:spPr>
          <a:xfrm>
            <a:off x="4021677" y="837288"/>
            <a:ext cx="64277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5677008" y="1186131"/>
            <a:ext cx="0" cy="3742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5848819" y="2561315"/>
            <a:ext cx="23471" cy="7979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8" idx="2"/>
            <a:endCxn id="16" idx="0"/>
          </p:cNvCxnSpPr>
          <p:nvPr/>
        </p:nvCxnSpPr>
        <p:spPr>
          <a:xfrm>
            <a:off x="5803976" y="4662168"/>
            <a:ext cx="89687" cy="88165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750596" y="3862275"/>
            <a:ext cx="104589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 flipH="1">
            <a:off x="2959662" y="4156779"/>
            <a:ext cx="1223074" cy="186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Image result for ramb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2736" y="3353494"/>
            <a:ext cx="3566271" cy="200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Air Traffic Controller">
            <a:extLst>
              <a:ext uri="{FF2B5EF4-FFF2-40B4-BE49-F238E27FC236}">
                <a16:creationId xmlns:a16="http://schemas.microsoft.com/office/drawing/2014/main" id="{2F1300ED-E0FC-4EBB-B542-133538326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673" y="1564228"/>
            <a:ext cx="2082592" cy="138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Related image">
            <a:extLst>
              <a:ext uri="{FF2B5EF4-FFF2-40B4-BE49-F238E27FC236}">
                <a16:creationId xmlns:a16="http://schemas.microsoft.com/office/drawing/2014/main" id="{8C4503A9-DE4A-478D-84E0-E56C3360E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6669" y="3505306"/>
            <a:ext cx="979183" cy="118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9143AF-646A-407D-BAE4-94B682741D74}"/>
              </a:ext>
            </a:extLst>
          </p:cNvPr>
          <p:cNvSpPr txBox="1"/>
          <p:nvPr/>
        </p:nvSpPr>
        <p:spPr>
          <a:xfrm>
            <a:off x="6894287" y="1819434"/>
            <a:ext cx="63081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NZ" dirty="0">
                <a:solidFill>
                  <a:srgbClr val="FF0000"/>
                </a:solidFill>
              </a:rPr>
              <a:t>Tom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155617-F5E6-4A59-AE1D-8E6D8571BD5A}"/>
              </a:ext>
            </a:extLst>
          </p:cNvPr>
          <p:cNvSpPr txBox="1"/>
          <p:nvPr/>
        </p:nvSpPr>
        <p:spPr>
          <a:xfrm>
            <a:off x="8935386" y="4697172"/>
            <a:ext cx="76174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NZ" dirty="0">
                <a:solidFill>
                  <a:srgbClr val="FF0000"/>
                </a:solidFill>
              </a:rPr>
              <a:t>Harry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E83DE2-5800-42E7-A3F2-E8454FF8BB7C}"/>
              </a:ext>
            </a:extLst>
          </p:cNvPr>
          <p:cNvSpPr txBox="1"/>
          <p:nvPr/>
        </p:nvSpPr>
        <p:spPr>
          <a:xfrm>
            <a:off x="1495943" y="4921614"/>
            <a:ext cx="68800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NZ" dirty="0" err="1">
                <a:solidFill>
                  <a:srgbClr val="FF0000"/>
                </a:solidFill>
              </a:rPr>
              <a:t>Ilhan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1EA9EE-C59D-4FD2-9EA6-EBD61467EC3D}"/>
              </a:ext>
            </a:extLst>
          </p:cNvPr>
          <p:cNvSpPr txBox="1"/>
          <p:nvPr/>
        </p:nvSpPr>
        <p:spPr>
          <a:xfrm>
            <a:off x="6967134" y="4750798"/>
            <a:ext cx="91723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NZ" dirty="0">
                <a:solidFill>
                  <a:srgbClr val="FF0000"/>
                </a:solidFill>
              </a:rPr>
              <a:t>Rambo</a:t>
            </a:r>
          </a:p>
        </p:txBody>
      </p:sp>
      <p:pic>
        <p:nvPicPr>
          <p:cNvPr id="5122" name="Picture 2" descr="Minnesota Representative Ilhan Omar speaks during the Democratic Farmer Labor (DFL) Party endorsement convention in Minneapolis, Minnesota, June 17, 2018. ">
            <a:extLst>
              <a:ext uri="{FF2B5EF4-FFF2-40B4-BE49-F238E27FC236}">
                <a16:creationId xmlns:a16="http://schemas.microsoft.com/office/drawing/2014/main" id="{24FE1736-E1E5-422C-92A6-57D68E4D4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9568" y="3278241"/>
            <a:ext cx="2823853" cy="15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05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3" name="Object 15">
            <a:extLst>
              <a:ext uri="{FF2B5EF4-FFF2-40B4-BE49-F238E27FC236}">
                <a16:creationId xmlns:a16="http://schemas.microsoft.com/office/drawing/2014/main" id="{A7B079E5-A02F-4411-BB56-F18D7FEE408F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81526" y="260351"/>
          <a:ext cx="2701925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048426" imgH="3048426" progId="PBrush">
                  <p:embed/>
                </p:oleObj>
              </mc:Choice>
              <mc:Fallback>
                <p:oleObj name="Bitmap Image" r:id="rId3" imgW="3048426" imgH="3048426" progId="PBrush">
                  <p:embed/>
                  <p:pic>
                    <p:nvPicPr>
                      <p:cNvPr id="25603" name="Object 15">
                        <a:extLst>
                          <a:ext uri="{FF2B5EF4-FFF2-40B4-BE49-F238E27FC236}">
                            <a16:creationId xmlns:a16="http://schemas.microsoft.com/office/drawing/2014/main" id="{A7B079E5-A02F-4411-BB56-F18D7FEE408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6" y="260351"/>
                        <a:ext cx="2701925" cy="270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16">
            <a:extLst>
              <a:ext uri="{FF2B5EF4-FFF2-40B4-BE49-F238E27FC236}">
                <a16:creationId xmlns:a16="http://schemas.microsoft.com/office/drawing/2014/main" id="{D07FFFAF-E5D1-4933-BD44-F3717DFD23F1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01801" y="260350"/>
          <a:ext cx="2700337" cy="2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3048426" imgH="3048426" progId="PBrush">
                  <p:embed/>
                </p:oleObj>
              </mc:Choice>
              <mc:Fallback>
                <p:oleObj name="Bitmap Image" r:id="rId5" imgW="3048426" imgH="3048426" progId="PBrush">
                  <p:embed/>
                  <p:pic>
                    <p:nvPicPr>
                      <p:cNvPr id="25604" name="Object 16">
                        <a:extLst>
                          <a:ext uri="{FF2B5EF4-FFF2-40B4-BE49-F238E27FC236}">
                            <a16:creationId xmlns:a16="http://schemas.microsoft.com/office/drawing/2014/main" id="{D07FFFAF-E5D1-4933-BD44-F3717DFD23F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1" y="260350"/>
                        <a:ext cx="2700337" cy="27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5" name="Picture 13" descr="angAL10">
            <a:extLst>
              <a:ext uri="{FF2B5EF4-FFF2-40B4-BE49-F238E27FC236}">
                <a16:creationId xmlns:a16="http://schemas.microsoft.com/office/drawing/2014/main" id="{AC14D829-B04E-4689-8B2C-9EBA06B79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362" y="258763"/>
            <a:ext cx="27019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6" name="Object 17">
            <a:extLst>
              <a:ext uri="{FF2B5EF4-FFF2-40B4-BE49-F238E27FC236}">
                <a16:creationId xmlns:a16="http://schemas.microsoft.com/office/drawing/2014/main" id="{AF528B4D-4656-4D6E-9E38-0D46FCDC72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30362" y="3429000"/>
          <a:ext cx="2808288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3048426" imgH="3048426" progId="PBrush">
                  <p:embed/>
                </p:oleObj>
              </mc:Choice>
              <mc:Fallback>
                <p:oleObj name="Bitmap Image" r:id="rId8" imgW="3048426" imgH="3048426" progId="PBrush">
                  <p:embed/>
                  <p:pic>
                    <p:nvPicPr>
                      <p:cNvPr id="25606" name="Object 17">
                        <a:extLst>
                          <a:ext uri="{FF2B5EF4-FFF2-40B4-BE49-F238E27FC236}">
                            <a16:creationId xmlns:a16="http://schemas.microsoft.com/office/drawing/2014/main" id="{AF528B4D-4656-4D6E-9E38-0D46FCDC72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2" y="3429000"/>
                        <a:ext cx="2808288" cy="280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18">
            <a:extLst>
              <a:ext uri="{FF2B5EF4-FFF2-40B4-BE49-F238E27FC236}">
                <a16:creationId xmlns:a16="http://schemas.microsoft.com/office/drawing/2014/main" id="{450E212F-2F1A-4293-AEC2-9B12F82DD9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34275" y="3500438"/>
          <a:ext cx="2786062" cy="278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2857899" imgH="2857899" progId="PBrush">
                  <p:embed/>
                </p:oleObj>
              </mc:Choice>
              <mc:Fallback>
                <p:oleObj name="Bitmap Image" r:id="rId10" imgW="2857899" imgH="2857899" progId="PBrush">
                  <p:embed/>
                  <p:pic>
                    <p:nvPicPr>
                      <p:cNvPr id="25607" name="Object 18">
                        <a:extLst>
                          <a:ext uri="{FF2B5EF4-FFF2-40B4-BE49-F238E27FC236}">
                            <a16:creationId xmlns:a16="http://schemas.microsoft.com/office/drawing/2014/main" id="{450E212F-2F1A-4293-AEC2-9B12F82DD9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4275" y="3500438"/>
                        <a:ext cx="2786062" cy="278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Text Box 22">
            <a:extLst>
              <a:ext uri="{FF2B5EF4-FFF2-40B4-BE49-F238E27FC236}">
                <a16:creationId xmlns:a16="http://schemas.microsoft.com/office/drawing/2014/main" id="{AAD67D00-AD6C-4FDA-8BE9-7894FBD83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3573464"/>
            <a:ext cx="212109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Disgust</a:t>
            </a:r>
          </a:p>
          <a:p>
            <a:pPr eaLnBrk="1" hangingPunct="1"/>
            <a:r>
              <a:rPr lang="en-US" altLang="en-US" sz="3200"/>
              <a:t>Fear</a:t>
            </a:r>
          </a:p>
          <a:p>
            <a:pPr eaLnBrk="1" hangingPunct="1"/>
            <a:r>
              <a:rPr lang="en-US" altLang="en-US" sz="3200"/>
              <a:t>Happiness</a:t>
            </a:r>
          </a:p>
          <a:p>
            <a:pPr eaLnBrk="1" hangingPunct="1"/>
            <a:r>
              <a:rPr lang="en-US" altLang="en-US" sz="3200"/>
              <a:t>Sadness</a:t>
            </a:r>
          </a:p>
          <a:p>
            <a:pPr eaLnBrk="1" hangingPunct="1"/>
            <a:r>
              <a:rPr lang="en-US" altLang="en-US" sz="3200"/>
              <a:t>Anger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>
            <a:extLst>
              <a:ext uri="{FF2B5EF4-FFF2-40B4-BE49-F238E27FC236}">
                <a16:creationId xmlns:a16="http://schemas.microsoft.com/office/drawing/2014/main" id="{6D9E33E9-89C1-47CD-9F94-E70C99F98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NZ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928CB-13C9-4820-AB8F-45C29D4C3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8" y="0"/>
            <a:ext cx="5747151" cy="12671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0747C2-9CD1-4DF5-93CE-D6F2AAE81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979" y="327384"/>
            <a:ext cx="5603846" cy="61239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7B87D5A-638D-4148-A83D-A8FA2937BC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958508" y="1772816"/>
            <a:ext cx="4116841" cy="3710574"/>
          </a:xfrm>
          <a:prstGeom prst="rect">
            <a:avLst/>
          </a:prstGeom>
        </p:spPr>
      </p:pic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8581AC46-BDE2-4D1A-BCDA-826C8B61F163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981844" y="2052136"/>
          <a:ext cx="5391839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616000" imgH="3600000" progId="">
                  <p:embed/>
                </p:oleObj>
              </mc:Choice>
              <mc:Fallback>
                <p:oleObj r:id="rId6" imgW="5616000" imgH="3600000" progId="">
                  <p:embed/>
                  <p:pic>
                    <p:nvPicPr>
                      <p:cNvPr id="9" name="Object 7">
                        <a:extLst>
                          <a:ext uri="{FF2B5EF4-FFF2-40B4-BE49-F238E27FC236}">
                            <a16:creationId xmlns:a16="http://schemas.microsoft.com/office/drawing/2014/main" id="{8581AC46-BDE2-4D1A-BCDA-826C8B61F1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844" y="2052136"/>
                        <a:ext cx="5391839" cy="3456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186310" y="630545"/>
            <a:ext cx="8227457" cy="114270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NZ" sz="4799" dirty="0">
                <a:solidFill>
                  <a:schemeClr val="accent3">
                    <a:lumMod val="50000"/>
                  </a:schemeClr>
                </a:solidFill>
              </a:rPr>
              <a:t>Effects of earthquake related stress on Cognitive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321" y="1999754"/>
            <a:ext cx="8227457" cy="452478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NZ" sz="3599" dirty="0"/>
              <a:t>Study conducted over 3 years (2012-2015)</a:t>
            </a:r>
          </a:p>
          <a:p>
            <a:pPr>
              <a:defRPr/>
            </a:pPr>
            <a:r>
              <a:rPr lang="en-NZ" sz="3599" dirty="0"/>
              <a:t>3 groups:</a:t>
            </a:r>
          </a:p>
          <a:p>
            <a:pPr lvl="1">
              <a:defRPr/>
            </a:pPr>
            <a:r>
              <a:rPr lang="en-NZ" sz="3599" dirty="0"/>
              <a:t>PTSD patients(n = 28)</a:t>
            </a:r>
          </a:p>
          <a:p>
            <a:pPr lvl="1">
              <a:defRPr/>
            </a:pPr>
            <a:r>
              <a:rPr lang="en-NZ" sz="3599" dirty="0"/>
              <a:t>Earthquake-exposed controls (moderate to high exposure to traumatic events)  (n = 89)</a:t>
            </a:r>
          </a:p>
          <a:p>
            <a:pPr lvl="1">
              <a:defRPr/>
            </a:pPr>
            <a:r>
              <a:rPr lang="en-NZ" sz="3599" i="1" dirty="0"/>
              <a:t>Historical non-exposed controls (n = 50)</a:t>
            </a:r>
          </a:p>
          <a:p>
            <a:pPr lvl="1">
              <a:defRPr/>
            </a:pPr>
            <a:endParaRPr lang="en-NZ" sz="3599" i="1" dirty="0"/>
          </a:p>
          <a:p>
            <a:pPr marL="457063" lvl="1" indent="0">
              <a:buNone/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8151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3962" y="1412875"/>
            <a:ext cx="72009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22412" y="404813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NZ" altLang="en-US" sz="3600" dirty="0">
                <a:solidFill>
                  <a:srgbClr val="002060"/>
                </a:solidFill>
              </a:rPr>
              <a:t>Evolution of the brain</a:t>
            </a:r>
            <a:endParaRPr lang="en-GB" alt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7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083689-555F-1716-283F-EEF108AB0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092" y="404664"/>
            <a:ext cx="8743005" cy="4587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D49BBF-6E0E-739E-177E-DF6A2C263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69530" cy="121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3603" y="44815"/>
            <a:ext cx="184618" cy="36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 sz="1799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965564-1F1D-48A4-8EAF-4F93E4C9C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1"/>
            <a:ext cx="3765261" cy="1781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084CAD-3FB3-4CF8-AD18-B3EF8CFB5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012" y="1988840"/>
            <a:ext cx="9622799" cy="460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1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1328-64FA-44DF-AAC7-5F03D080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4348B608">
            <a:hlinkClick r:id="" action="ppaction://media"/>
            <a:extLst>
              <a:ext uri="{FF2B5EF4-FFF2-40B4-BE49-F238E27FC236}">
                <a16:creationId xmlns:a16="http://schemas.microsoft.com/office/drawing/2014/main" id="{956B1E97-A260-4CAD-86C4-B2D6CDEB87A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4012" y="1181100"/>
            <a:ext cx="7377113" cy="4495800"/>
          </a:xfrm>
        </p:spPr>
      </p:pic>
    </p:spTree>
    <p:extLst>
      <p:ext uri="{BB962C8B-B14F-4D97-AF65-F5344CB8AC3E}">
        <p14:creationId xmlns:p14="http://schemas.microsoft.com/office/powerpoint/2010/main" val="11378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AB8BC9-351B-4696-A6A0-AC93120B2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315" y="246005"/>
            <a:ext cx="6656369" cy="66119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6204A9-FC2E-42B9-A329-C6576E7E0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01678" cy="1628800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D1BC5B4E-4C68-4728-B601-374A9AAD4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5780" y="2852936"/>
            <a:ext cx="3634323" cy="2448272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809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85B69-972B-4D36-A777-870403CAE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482" y="373968"/>
            <a:ext cx="9433047" cy="894792"/>
          </a:xfrm>
        </p:spPr>
        <p:txBody>
          <a:bodyPr>
            <a:normAutofit/>
          </a:bodyPr>
          <a:lstStyle/>
          <a:p>
            <a:r>
              <a:rPr lang="en-NZ" sz="4400" dirty="0"/>
              <a:t>Does this last forever?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83494-0FD0-4BCF-A4CB-0724D2CD4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8-9 years post earthquake</a:t>
            </a:r>
          </a:p>
          <a:p>
            <a:r>
              <a:rPr lang="en-NZ" dirty="0"/>
              <a:t>59 “resilient” people</a:t>
            </a:r>
          </a:p>
          <a:p>
            <a:r>
              <a:rPr lang="en-NZ" dirty="0"/>
              <a:t>61 people living in Dunedin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4B6A6-1120-4337-93C2-3850D2F0B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660" y="2492896"/>
            <a:ext cx="2857500" cy="3238500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7A507A2B-78F1-49AF-8BCF-031D33B30049}"/>
              </a:ext>
            </a:extLst>
          </p:cNvPr>
          <p:cNvSpPr/>
          <p:nvPr/>
        </p:nvSpPr>
        <p:spPr>
          <a:xfrm>
            <a:off x="10347855" y="3789040"/>
            <a:ext cx="283061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0D574C7-4640-4F09-8E77-01025C03A49D}"/>
              </a:ext>
            </a:extLst>
          </p:cNvPr>
          <p:cNvSpPr/>
          <p:nvPr/>
        </p:nvSpPr>
        <p:spPr>
          <a:xfrm>
            <a:off x="9758675" y="4725144"/>
            <a:ext cx="132606" cy="21602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</p:spTree>
    <p:extLst>
      <p:ext uri="{BB962C8B-B14F-4D97-AF65-F5344CB8AC3E}">
        <p14:creationId xmlns:p14="http://schemas.microsoft.com/office/powerpoint/2010/main" val="318704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AFC475-074F-4832-B514-BB3E215A381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47700" y="1628799"/>
            <a:ext cx="10552371" cy="4968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30BA8D-6EEA-42B4-8D0D-F657D9BD3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524" y="13109"/>
            <a:ext cx="4496499" cy="629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043E29-261E-49B4-8385-E36631E5E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48" y="1109"/>
            <a:ext cx="6886501" cy="14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5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938032-C070-4E01-9D44-3E3BE2C62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72" y="3140968"/>
            <a:ext cx="11737517" cy="938014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5CAA5218-4EE6-40C4-9760-8DED1E6AB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7788" y="188640"/>
            <a:ext cx="3634323" cy="2448272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A3EACF-A012-4200-AA9F-893C48FC1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276" y="4869160"/>
            <a:ext cx="6886501" cy="14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1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AFE37-40B3-4F02-9E57-F4C04AED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400" dirty="0">
                <a:solidFill>
                  <a:srgbClr val="0070C0"/>
                </a:solidFill>
              </a:rPr>
              <a:t>Take 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70136-1AD6-4BDA-91D2-C601E2A7E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3600" dirty="0"/>
              <a:t>Acute stress causes flight fight areas of the brain to take over </a:t>
            </a:r>
          </a:p>
          <a:p>
            <a:r>
              <a:rPr lang="en-NZ" sz="3600" dirty="0"/>
              <a:t>Longer term that is not adaptive and potentially has serious mental health consequences</a:t>
            </a:r>
          </a:p>
          <a:p>
            <a:r>
              <a:rPr lang="en-NZ" sz="3600" dirty="0"/>
              <a:t>Post earthquake this appears to have reversed for most people</a:t>
            </a:r>
          </a:p>
        </p:txBody>
      </p:sp>
    </p:spTree>
    <p:extLst>
      <p:ext uri="{BB962C8B-B14F-4D97-AF65-F5344CB8AC3E}">
        <p14:creationId xmlns:p14="http://schemas.microsoft.com/office/powerpoint/2010/main" val="10088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106" y="1601728"/>
            <a:ext cx="8576007" cy="443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2CE6D4-6243-4771-BC26-AB748BF7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Z" dirty="0"/>
              <a:t>What sets your body     				rhythm?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743DD-7F3F-41A0-8B37-2EE91FC3C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NZ" dirty="0"/>
          </a:p>
          <a:p>
            <a:r>
              <a:rPr lang="en-NZ" sz="6000" dirty="0"/>
              <a:t>LIGHT (especially blue light) </a:t>
            </a:r>
          </a:p>
          <a:p>
            <a:r>
              <a:rPr lang="en-NZ" sz="3600" dirty="0"/>
              <a:t>Social information </a:t>
            </a:r>
          </a:p>
          <a:p>
            <a:r>
              <a:rPr lang="en-NZ" sz="3600" dirty="0"/>
              <a:t>Local circadian oscillators (rhythm is near 24h) – CLOCK genes</a:t>
            </a:r>
          </a:p>
          <a:p>
            <a:r>
              <a:rPr lang="en-NZ" sz="3600" dirty="0"/>
              <a:t>Sleep homeostasis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4473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himpsect1">
            <a:extLst>
              <a:ext uri="{FF2B5EF4-FFF2-40B4-BE49-F238E27FC236}">
                <a16:creationId xmlns:a16="http://schemas.microsoft.com/office/drawing/2014/main" id="{42A2BECD-C3E7-4BAB-922C-E225D6AB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7987" y="2511426"/>
            <a:ext cx="2725738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YELMONGOOSEsect1">
            <a:extLst>
              <a:ext uri="{FF2B5EF4-FFF2-40B4-BE49-F238E27FC236}">
                <a16:creationId xmlns:a16="http://schemas.microsoft.com/office/drawing/2014/main" id="{75C5D915-2E53-4C22-8AFE-D5B7CCB35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112" y="188913"/>
            <a:ext cx="26924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mierkat">
            <a:extLst>
              <a:ext uri="{FF2B5EF4-FFF2-40B4-BE49-F238E27FC236}">
                <a16:creationId xmlns:a16="http://schemas.microsoft.com/office/drawing/2014/main" id="{FCEC4348-D6F5-47EE-8585-7FCC4FC08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9863" y="260351"/>
            <a:ext cx="2447925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himp1">
            <a:extLst>
              <a:ext uri="{FF2B5EF4-FFF2-40B4-BE49-F238E27FC236}">
                <a16:creationId xmlns:a16="http://schemas.microsoft.com/office/drawing/2014/main" id="{4AF493F6-B3DD-46B7-885C-AD47AC2A7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304" y="2457450"/>
            <a:ext cx="24479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uman Brain Cross-section | White matter, Human brain, Gray matters">
            <a:extLst>
              <a:ext uri="{FF2B5EF4-FFF2-40B4-BE49-F238E27FC236}">
                <a16:creationId xmlns:a16="http://schemas.microsoft.com/office/drawing/2014/main" id="{1EA44887-3082-463A-8043-7A09FA181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112" y="4857920"/>
            <a:ext cx="2741613" cy="16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oris Johnson: Hairstyle Guru – Murdock London">
            <a:extLst>
              <a:ext uri="{FF2B5EF4-FFF2-40B4-BE49-F238E27FC236}">
                <a16:creationId xmlns:a16="http://schemas.microsoft.com/office/drawing/2014/main" id="{FFDD8060-2189-4457-BC7D-7950357DE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092" y="4533172"/>
            <a:ext cx="1548358" cy="206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7AABE3-FB93-4EA7-A22A-29DFB249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972" y="980728"/>
            <a:ext cx="7771827" cy="2825131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6E941ACB-72C6-4C7C-94F9-5A3913DAE5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421" y="4223688"/>
            <a:ext cx="4922877" cy="254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E9733A6-F2C4-BEBA-DAFE-86C3CE2B7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/>
          <a:p>
            <a:r>
              <a:rPr lang="en-US" dirty="0"/>
              <a:t>Changes with aging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D0E300E-D899-B276-9073-B799FD6EB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/>
          <a:lstStyle/>
          <a:p>
            <a:r>
              <a:rPr lang="en-US" dirty="0"/>
              <a:t>Yellowing of the lens</a:t>
            </a:r>
          </a:p>
          <a:p>
            <a:r>
              <a:rPr lang="en-US" dirty="0"/>
              <a:t>Cataracts</a:t>
            </a:r>
          </a:p>
          <a:p>
            <a:r>
              <a:rPr lang="en-US" dirty="0"/>
              <a:t>Reduced fluctuation of all bodily functions</a:t>
            </a:r>
          </a:p>
          <a:p>
            <a:r>
              <a:rPr lang="en-US" dirty="0"/>
              <a:t>Change to “</a:t>
            </a:r>
            <a:r>
              <a:rPr lang="en-US" dirty="0" err="1"/>
              <a:t>morningness</a:t>
            </a:r>
            <a:r>
              <a:rPr lang="en-US" dirty="0"/>
              <a:t>”</a:t>
            </a:r>
          </a:p>
          <a:p>
            <a:r>
              <a:rPr lang="en-US" dirty="0"/>
              <a:t>Less sleep, dreamless sleep, more awakenings, harder getting to sleep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C07A82-63B5-FDDE-1B83-6B2431F93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684" y="1676401"/>
            <a:ext cx="4508718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673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3693A3-DA91-4F69-A04A-60F978DD45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669" y="182308"/>
            <a:ext cx="4465122" cy="296932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F72A357-6295-442C-A3E3-B1C992F3E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2641" y="3835730"/>
            <a:ext cx="4840846" cy="283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20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o description available.">
            <a:extLst>
              <a:ext uri="{FF2B5EF4-FFF2-40B4-BE49-F238E27FC236}">
                <a16:creationId xmlns:a16="http://schemas.microsoft.com/office/drawing/2014/main" id="{FEBEE19A-64E3-4BE6-9F5F-E9D126320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493" y="1531917"/>
            <a:ext cx="7590024" cy="46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5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F618CF-A134-4E07-AC46-DB427911DABA}"/>
              </a:ext>
            </a:extLst>
          </p:cNvPr>
          <p:cNvSpPr/>
          <p:nvPr/>
        </p:nvSpPr>
        <p:spPr>
          <a:xfrm>
            <a:off x="4805762" y="2567686"/>
            <a:ext cx="2267339" cy="615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350" dirty="0"/>
              <a:t>Inter-personal Stress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DA9DE8-9A59-48AF-8888-5C6C7A1777FA}"/>
              </a:ext>
            </a:extLst>
          </p:cNvPr>
          <p:cNvSpPr/>
          <p:nvPr/>
        </p:nvSpPr>
        <p:spPr>
          <a:xfrm>
            <a:off x="7382465" y="3061610"/>
            <a:ext cx="1749490" cy="123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350" dirty="0"/>
              <a:t>Sleep Loss</a:t>
            </a:r>
          </a:p>
          <a:p>
            <a:pPr algn="ctr"/>
            <a:r>
              <a:rPr lang="en-NZ" sz="1350" dirty="0"/>
              <a:t>Disruption of Circadian Rhythm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5DE167-FE16-4895-9A5E-AF146C9B59BD}"/>
              </a:ext>
            </a:extLst>
          </p:cNvPr>
          <p:cNvSpPr/>
          <p:nvPr/>
        </p:nvSpPr>
        <p:spPr>
          <a:xfrm>
            <a:off x="4905371" y="4587892"/>
            <a:ext cx="2267339" cy="615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350" dirty="0"/>
              <a:t>Lower Mood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6F9E65-2339-43BB-8696-6122D035C728}"/>
              </a:ext>
            </a:extLst>
          </p:cNvPr>
          <p:cNvSpPr/>
          <p:nvPr/>
        </p:nvSpPr>
        <p:spPr>
          <a:xfrm>
            <a:off x="2659582" y="3203316"/>
            <a:ext cx="1749490" cy="1005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350" dirty="0"/>
              <a:t>Poorer Coping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99CCE5F7-A2AE-41B7-992B-E0F6687575E7}"/>
              </a:ext>
            </a:extLst>
          </p:cNvPr>
          <p:cNvCxnSpPr/>
          <p:nvPr/>
        </p:nvCxnSpPr>
        <p:spPr>
          <a:xfrm rot="16200000" flipH="1">
            <a:off x="7110284" y="2705134"/>
            <a:ext cx="398884" cy="27991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85A841F7-88D7-46A1-9FFD-AA0674D90CAD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35094" y="4402444"/>
            <a:ext cx="644979" cy="37089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3189006B-0F53-4388-8843-3279E5FABEB6}"/>
              </a:ext>
            </a:extLst>
          </p:cNvPr>
          <p:cNvCxnSpPr>
            <a:cxnSpLocks/>
          </p:cNvCxnSpPr>
          <p:nvPr/>
        </p:nvCxnSpPr>
        <p:spPr>
          <a:xfrm rot="10800000">
            <a:off x="4424448" y="4168434"/>
            <a:ext cx="552838" cy="4023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10B04F0A-61FE-4B9A-B14A-3E16AD5C53F2}"/>
              </a:ext>
            </a:extLst>
          </p:cNvPr>
          <p:cNvCxnSpPr>
            <a:cxnSpLocks/>
          </p:cNvCxnSpPr>
          <p:nvPr/>
        </p:nvCxnSpPr>
        <p:spPr>
          <a:xfrm flipV="1">
            <a:off x="4243734" y="2689566"/>
            <a:ext cx="538840" cy="4688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AA51D57-A668-4ACD-A4AA-937B2660A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5" y="83428"/>
            <a:ext cx="5975093" cy="1143000"/>
          </a:xfrm>
        </p:spPr>
        <p:txBody>
          <a:bodyPr>
            <a:noAutofit/>
          </a:bodyPr>
          <a:lstStyle/>
          <a:p>
            <a:r>
              <a:rPr lang="en-NZ" sz="2800" dirty="0"/>
              <a:t>Circadian rhythm and mood – the vicious cycle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59FCBE-1C4B-4F93-98F2-76833C95A6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366" y="1000145"/>
            <a:ext cx="2529444" cy="1519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002B4D-4972-45ED-9B99-60FDB855F4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31955" y="3061608"/>
            <a:ext cx="2512546" cy="1231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107B2D-59C8-4AEB-B253-1A35A98904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082" y="5220787"/>
            <a:ext cx="2342012" cy="11710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1578FF-76B8-4CE3-91E4-841CDCDFF7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7989" y="3218631"/>
            <a:ext cx="1761143" cy="9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9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15CE7-0B61-4BDD-8AE4-A1B48BF0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Does a decrease in social rhythmicity worsen mood?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51589-4E40-41FC-BDB9-CCF5A7B1F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3200" dirty="0"/>
              <a:t>April to June 2020, August to September 2020 </a:t>
            </a:r>
          </a:p>
          <a:p>
            <a:r>
              <a:rPr lang="en-NZ" sz="3200" dirty="0"/>
              <a:t>Multi-national 2 wave survey</a:t>
            </a:r>
          </a:p>
          <a:p>
            <a:r>
              <a:rPr lang="en-NZ" sz="3200" dirty="0"/>
              <a:t>Self reported Mood disorder diagnosis (depression/bipolar disorder), aged 18-65</a:t>
            </a:r>
          </a:p>
          <a:p>
            <a:r>
              <a:rPr lang="en-NZ" sz="3200" dirty="0"/>
              <a:t>Scales of social rhythmicity(SRM) and  depression (PHQ-9) </a:t>
            </a:r>
          </a:p>
        </p:txBody>
      </p:sp>
      <p:pic>
        <p:nvPicPr>
          <p:cNvPr id="5" name="Picture 4" descr="A sign on the street&#10;&#10;Description automatically generated">
            <a:extLst>
              <a:ext uri="{FF2B5EF4-FFF2-40B4-BE49-F238E27FC236}">
                <a16:creationId xmlns:a16="http://schemas.microsoft.com/office/drawing/2014/main" id="{F98E6489-DDD2-CB22-BB96-981D85A317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649" y="4149080"/>
            <a:ext cx="3490176" cy="23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3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FC7F3-3F8F-4156-8F9B-97749A9B8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Brief social rhythm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DCFE8-163D-405C-94C1-EDFEBDE4B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Diary measure of </a:t>
            </a:r>
          </a:p>
          <a:p>
            <a:r>
              <a:rPr lang="en-NZ" dirty="0"/>
              <a:t>Getting out of bed</a:t>
            </a:r>
          </a:p>
          <a:p>
            <a:r>
              <a:rPr lang="en-NZ" dirty="0"/>
              <a:t>First social contact</a:t>
            </a:r>
          </a:p>
          <a:p>
            <a:r>
              <a:rPr lang="en-NZ" dirty="0"/>
              <a:t>Commencing school/work</a:t>
            </a:r>
          </a:p>
          <a:p>
            <a:r>
              <a:rPr lang="en-NZ" dirty="0"/>
              <a:t>Having dinner</a:t>
            </a:r>
          </a:p>
          <a:p>
            <a:r>
              <a:rPr lang="en-NZ" dirty="0"/>
              <a:t>Going to bed</a:t>
            </a:r>
          </a:p>
        </p:txBody>
      </p:sp>
    </p:spTree>
    <p:extLst>
      <p:ext uri="{BB962C8B-B14F-4D97-AF65-F5344CB8AC3E}">
        <p14:creationId xmlns:p14="http://schemas.microsoft.com/office/powerpoint/2010/main" val="123528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9BAC39-BDF1-4AD5-A958-833B9348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-92621"/>
            <a:ext cx="8229600" cy="1143000"/>
          </a:xfrm>
        </p:spPr>
        <p:txBody>
          <a:bodyPr>
            <a:noAutofit/>
          </a:bodyPr>
          <a:lstStyle/>
          <a:p>
            <a:r>
              <a:rPr lang="en-NZ" sz="1800" dirty="0"/>
              <a:t>Kahawage et al Can J Psychiatry 2022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9C39B24-6774-4D8C-83F8-0140E4824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4910" y="1340768"/>
            <a:ext cx="5573310" cy="503835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1948EA0-A48A-4FC7-8F7D-292D14668CAB}"/>
              </a:ext>
            </a:extLst>
          </p:cNvPr>
          <p:cNvSpPr/>
          <p:nvPr/>
        </p:nvSpPr>
        <p:spPr>
          <a:xfrm>
            <a:off x="5662364" y="4725144"/>
            <a:ext cx="1971675" cy="2667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740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9C5B-9E8D-4E7D-96D1-CF09D1473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A1B5B-8AA6-43B0-8C38-F9BE8E6ED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6194F-F72B-4C7E-8ABA-B29E849F287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72" y="381000"/>
            <a:ext cx="1144927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8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36874-1EA6-4684-94ED-FD8E596B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9C2D4-F4DD-4A54-8E8F-BD4DA6A77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3200" dirty="0"/>
              <a:t>Low mood associated with lower social rhythmicity</a:t>
            </a:r>
          </a:p>
          <a:p>
            <a:r>
              <a:rPr lang="en-NZ" sz="3200" dirty="0"/>
              <a:t>In a follow up 3 months later low social rhythmicity predicted low mood</a:t>
            </a:r>
          </a:p>
          <a:p>
            <a:pPr marL="0" indent="0">
              <a:buNone/>
            </a:pPr>
            <a:r>
              <a:rPr lang="en-N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2110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 descr="Image result for visual association corte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190" y="239727"/>
            <a:ext cx="8762463" cy="657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125860" y="4365104"/>
            <a:ext cx="3096344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</p:spTree>
    <p:extLst>
      <p:ext uri="{BB962C8B-B14F-4D97-AF65-F5344CB8AC3E}">
        <p14:creationId xmlns:p14="http://schemas.microsoft.com/office/powerpoint/2010/main" val="111418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56D53-F626-44D4-ADFA-86E0C3CD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dirty="0"/>
              <a:t>St Olav’s Trondheim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4EF3E7-00FF-40CF-9E65-484B68D75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11" y="1772816"/>
            <a:ext cx="5484201" cy="321545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8A1753-C92B-43DD-B54C-B79789D59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070" y="3429001"/>
            <a:ext cx="4829467" cy="321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B1361D-85F5-4B3D-8335-C25A24220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940" y="620688"/>
            <a:ext cx="8676456" cy="578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8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8807E-017E-41C4-9574-34CF3E730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Thank you 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4450D9-9C1D-4137-8955-39E43DE91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392" y="1417639"/>
            <a:ext cx="4076867" cy="5328635"/>
          </a:xfrm>
        </p:spPr>
      </p:pic>
    </p:spTree>
    <p:extLst>
      <p:ext uri="{BB962C8B-B14F-4D97-AF65-F5344CB8AC3E}">
        <p14:creationId xmlns:p14="http://schemas.microsoft.com/office/powerpoint/2010/main" val="428849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EE14A4CA-3C75-4CE3-BC77-11A39F4A1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792" y="5706774"/>
            <a:ext cx="1961639" cy="70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26114668-056A-404C-A2A0-B19C11337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777" y="5692491"/>
            <a:ext cx="1447423" cy="6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1DEA8313-66AB-49CF-AC09-FB79496D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023" y="5690923"/>
            <a:ext cx="1828324" cy="80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B4CE83E8-F424-4CB3-9A8D-5C4AAE792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585" y="5802717"/>
            <a:ext cx="2342540" cy="58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>
            <a:extLst>
              <a:ext uri="{FF2B5EF4-FFF2-40B4-BE49-F238E27FC236}">
                <a16:creationId xmlns:a16="http://schemas.microsoft.com/office/drawing/2014/main" id="{F8454E35-32FA-4DDD-817E-2FB2186E7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5364" y="5734690"/>
            <a:ext cx="933207" cy="73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133B90-DED8-42D7-8CD2-CFF52233198B}"/>
              </a:ext>
            </a:extLst>
          </p:cNvPr>
          <p:cNvSpPr txBox="1"/>
          <p:nvPr/>
        </p:nvSpPr>
        <p:spPr>
          <a:xfrm>
            <a:off x="461777" y="617731"/>
            <a:ext cx="4102245" cy="923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5398" b="1" dirty="0">
                <a:solidFill>
                  <a:schemeClr val="tx2">
                    <a:lumMod val="75000"/>
                  </a:schemeClr>
                </a:solidFill>
              </a:rPr>
              <a:t>THANK YOU</a:t>
            </a:r>
            <a:endParaRPr lang="en-NZ" sz="5398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772F2AA-193D-4535-8DA6-A3E2977C6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178451"/>
              </p:ext>
            </p:extLst>
          </p:nvPr>
        </p:nvGraphicFramePr>
        <p:xfrm>
          <a:off x="477788" y="1864737"/>
          <a:ext cx="8957576" cy="5974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6496">
                  <a:extLst>
                    <a:ext uri="{9D8B030D-6E8A-4147-A177-3AD203B41FA5}">
                      <a16:colId xmlns:a16="http://schemas.microsoft.com/office/drawing/2014/main" val="4166329757"/>
                    </a:ext>
                  </a:extLst>
                </a:gridCol>
                <a:gridCol w="3575179">
                  <a:extLst>
                    <a:ext uri="{9D8B030D-6E8A-4147-A177-3AD203B41FA5}">
                      <a16:colId xmlns:a16="http://schemas.microsoft.com/office/drawing/2014/main" val="2215988107"/>
                    </a:ext>
                  </a:extLst>
                </a:gridCol>
                <a:gridCol w="2675901">
                  <a:extLst>
                    <a:ext uri="{9D8B030D-6E8A-4147-A177-3AD203B41FA5}">
                      <a16:colId xmlns:a16="http://schemas.microsoft.com/office/drawing/2014/main" val="2678896202"/>
                    </a:ext>
                  </a:extLst>
                </a:gridCol>
              </a:tblGrid>
              <a:tr h="396137">
                <a:tc>
                  <a:txBody>
                    <a:bodyPr/>
                    <a:lstStyle/>
                    <a:p>
                      <a:endParaRPr lang="en-NZ" sz="2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NZ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NZ" sz="2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957283"/>
                  </a:ext>
                </a:extLst>
              </a:tr>
              <a:tr h="4966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Caroline Bell</a:t>
                      </a:r>
                    </a:p>
                    <a:p>
                      <a:r>
                        <a:rPr lang="en-NZ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Katie Douglas</a:t>
                      </a:r>
                    </a:p>
                    <a:p>
                      <a:r>
                        <a:rPr lang="en-NZ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Jenny Jordan</a:t>
                      </a:r>
                    </a:p>
                    <a:p>
                      <a:r>
                        <a:rPr lang="en-NZ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Cameron Lacey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Gini MacIntosh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Chris Frampton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Will Moot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Rebekah Smith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Jenny Jordan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NZ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Emily Douglas</a:t>
                      </a:r>
                    </a:p>
                    <a:p>
                      <a:r>
                        <a:rPr lang="en-NZ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Andrea Bartram</a:t>
                      </a:r>
                    </a:p>
                    <a:p>
                      <a:r>
                        <a:rPr lang="en-NZ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Bridget Kimber</a:t>
                      </a:r>
                    </a:p>
                    <a:p>
                      <a:r>
                        <a:rPr lang="en-NZ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Hayley Wells</a:t>
                      </a:r>
                    </a:p>
                    <a:p>
                      <a:r>
                        <a:rPr lang="en-NZ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Rachel Day-Brown</a:t>
                      </a:r>
                    </a:p>
                    <a:p>
                      <a:r>
                        <a:rPr lang="en-NZ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Melissa Purnell</a:t>
                      </a:r>
                    </a:p>
                    <a:p>
                      <a:r>
                        <a:rPr lang="en-NZ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Helen Colhoun</a:t>
                      </a:r>
                    </a:p>
                    <a:p>
                      <a:r>
                        <a:rPr lang="en-NZ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Francis Carter</a:t>
                      </a:r>
                    </a:p>
                    <a:p>
                      <a:r>
                        <a:rPr lang="en-NZ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Leila Marie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Janet Carter</a:t>
                      </a:r>
                    </a:p>
                    <a:p>
                      <a:endParaRPr lang="en-NZ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en-NZ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en-NZ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en-NZ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en-NZ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en-NZ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en-NZ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en-NZ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NZ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125281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33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Time_inner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603" y="529395"/>
            <a:ext cx="9141619" cy="528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3142433" y="4652644"/>
            <a:ext cx="1583912" cy="1223643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799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5015193" y="4724063"/>
            <a:ext cx="1510906" cy="1225231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799"/>
          </a:p>
        </p:txBody>
      </p:sp>
      <p:sp>
        <p:nvSpPr>
          <p:cNvPr id="2" name="Oval 1"/>
          <p:cNvSpPr/>
          <p:nvPr/>
        </p:nvSpPr>
        <p:spPr>
          <a:xfrm>
            <a:off x="1125861" y="2204864"/>
            <a:ext cx="2016572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</p:spTree>
    <p:extLst>
      <p:ext uri="{BB962C8B-B14F-4D97-AF65-F5344CB8AC3E}">
        <p14:creationId xmlns:p14="http://schemas.microsoft.com/office/powerpoint/2010/main" val="105951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6C345-8B6B-41B4-9161-0B198C09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Important bits of the brain!</a:t>
            </a:r>
          </a:p>
        </p:txBody>
      </p:sp>
      <p:pic>
        <p:nvPicPr>
          <p:cNvPr id="10244" name="Picture 4" descr="Seahorse Fact Sheet | Blog | Nature | PBS">
            <a:extLst>
              <a:ext uri="{FF2B5EF4-FFF2-40B4-BE49-F238E27FC236}">
                <a16:creationId xmlns:a16="http://schemas.microsoft.com/office/drawing/2014/main" id="{9A28E20E-FA6C-4527-AB52-03844BFD9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3945" y="2191011"/>
            <a:ext cx="2380580" cy="238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ruitri Premium Chilli Walnut Kernels, Vacuumed Packed, 400g : Amazon.in:  Grocery &amp; Gourmet Foods">
            <a:extLst>
              <a:ext uri="{FF2B5EF4-FFF2-40B4-BE49-F238E27FC236}">
                <a16:creationId xmlns:a16="http://schemas.microsoft.com/office/drawing/2014/main" id="{76C2D7A6-AA33-4FB8-BA2D-89D59C15C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130" y="2093884"/>
            <a:ext cx="2638029" cy="263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ARCHAEOLOGY OF PULSES, NUTS &amp; GRAINS - Almond - Chef's Mandala">
            <a:extLst>
              <a:ext uri="{FF2B5EF4-FFF2-40B4-BE49-F238E27FC236}">
                <a16:creationId xmlns:a16="http://schemas.microsoft.com/office/drawing/2014/main" id="{7D1E9CE0-479D-4886-9E2C-1E34A7601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8588" y="2250640"/>
            <a:ext cx="4245084" cy="238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B84FEE-03BB-4EAF-8222-E9396C6701FC}"/>
              </a:ext>
            </a:extLst>
          </p:cNvPr>
          <p:cNvSpPr txBox="1"/>
          <p:nvPr/>
        </p:nvSpPr>
        <p:spPr>
          <a:xfrm>
            <a:off x="9046740" y="5138758"/>
            <a:ext cx="136769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NZ" dirty="0"/>
              <a:t>Amygdala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BEBE9-E8ED-44F6-850B-1FF2FB4489EC}"/>
              </a:ext>
            </a:extLst>
          </p:cNvPr>
          <p:cNvSpPr txBox="1"/>
          <p:nvPr/>
        </p:nvSpPr>
        <p:spPr>
          <a:xfrm>
            <a:off x="5086300" y="5161950"/>
            <a:ext cx="182019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NZ" dirty="0"/>
              <a:t>Hippocampus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1BF3EF-B2EC-431C-841A-12316EE53B27}"/>
              </a:ext>
            </a:extLst>
          </p:cNvPr>
          <p:cNvSpPr txBox="1"/>
          <p:nvPr/>
        </p:nvSpPr>
        <p:spPr>
          <a:xfrm>
            <a:off x="1917948" y="5170243"/>
            <a:ext cx="207512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NZ" dirty="0"/>
              <a:t>Prefrontal cortex</a:t>
            </a:r>
          </a:p>
        </p:txBody>
      </p:sp>
    </p:spTree>
    <p:extLst>
      <p:ext uri="{BB962C8B-B14F-4D97-AF65-F5344CB8AC3E}">
        <p14:creationId xmlns:p14="http://schemas.microsoft.com/office/powerpoint/2010/main" val="24728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044E7-34F4-90F0-4B6F-7496774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C73420-1F8B-BC79-00AF-3FD5235DD1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654" y="260648"/>
            <a:ext cx="9362214" cy="6523671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44587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E7CCCC-EF5D-4697-9FA2-3CD870DF9D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756" y="292603"/>
            <a:ext cx="7704620" cy="5368645"/>
          </a:xfrm>
          <a:noFill/>
          <a:ln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FAEA13-607C-4AF7-AC41-2D31B5E00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660" y="3122483"/>
            <a:ext cx="3187817" cy="3347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0F2B49-5826-4CD5-8B84-DAAEE5069023}"/>
              </a:ext>
            </a:extLst>
          </p:cNvPr>
          <p:cNvSpPr txBox="1"/>
          <p:nvPr/>
        </p:nvSpPr>
        <p:spPr>
          <a:xfrm>
            <a:off x="8835750" y="2609397"/>
            <a:ext cx="237430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NZ" dirty="0"/>
              <a:t>McDonald et al 2000</a:t>
            </a:r>
          </a:p>
        </p:txBody>
      </p:sp>
      <p:pic>
        <p:nvPicPr>
          <p:cNvPr id="2" name="Picture 6" descr="Fruitri Premium Chilli Walnut Kernels, Vacuumed Packed, 400g : Amazon.in:  Grocery &amp; Gourmet Foods">
            <a:extLst>
              <a:ext uri="{FF2B5EF4-FFF2-40B4-BE49-F238E27FC236}">
                <a16:creationId xmlns:a16="http://schemas.microsoft.com/office/drawing/2014/main" id="{C872AE81-4D34-294D-4F31-13D191CFC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4768" y="0"/>
            <a:ext cx="2061965" cy="206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13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197868" y="381000"/>
            <a:ext cx="9697145" cy="1143000"/>
          </a:xfrm>
        </p:spPr>
        <p:txBody>
          <a:bodyPr/>
          <a:lstStyle/>
          <a:p>
            <a:r>
              <a:rPr lang="en-NZ" dirty="0"/>
              <a:t>Rey Verbal Learning Task (Rey 1960)</a:t>
            </a:r>
            <a:endParaRPr lang="en-GB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Drum</a:t>
            </a:r>
          </a:p>
          <a:p>
            <a:r>
              <a:rPr lang="en-US" b="1" dirty="0"/>
              <a:t>Curtain</a:t>
            </a:r>
          </a:p>
          <a:p>
            <a:r>
              <a:rPr lang="en-US" b="1" dirty="0"/>
              <a:t>Bell</a:t>
            </a:r>
          </a:p>
          <a:p>
            <a:r>
              <a:rPr lang="en-US" b="1" dirty="0"/>
              <a:t>Coffee</a:t>
            </a:r>
          </a:p>
          <a:p>
            <a:r>
              <a:rPr lang="en-US" b="1" dirty="0"/>
              <a:t>School</a:t>
            </a:r>
          </a:p>
          <a:p>
            <a:r>
              <a:rPr lang="en-US" b="1" dirty="0"/>
              <a:t>Parent</a:t>
            </a:r>
          </a:p>
          <a:p>
            <a:r>
              <a:rPr lang="en-US" b="1" dirty="0"/>
              <a:t>Moon</a:t>
            </a:r>
          </a:p>
          <a:p>
            <a:endParaRPr lang="en-US" b="1" dirty="0"/>
          </a:p>
          <a:p>
            <a:endParaRPr lang="en-GB" dirty="0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b="1" dirty="0"/>
          </a:p>
          <a:p>
            <a:r>
              <a:rPr lang="en-US" b="1" dirty="0"/>
              <a:t>Garden</a:t>
            </a:r>
          </a:p>
          <a:p>
            <a:r>
              <a:rPr lang="en-US" b="1" dirty="0"/>
              <a:t>Hat</a:t>
            </a:r>
          </a:p>
          <a:p>
            <a:r>
              <a:rPr lang="en-US" b="1" dirty="0"/>
              <a:t>Farmer</a:t>
            </a:r>
          </a:p>
          <a:p>
            <a:r>
              <a:rPr lang="en-US" b="1" dirty="0"/>
              <a:t>Nose</a:t>
            </a:r>
          </a:p>
          <a:p>
            <a:r>
              <a:rPr lang="en-US" b="1" dirty="0"/>
              <a:t>Turkey</a:t>
            </a:r>
          </a:p>
          <a:p>
            <a:r>
              <a:rPr lang="en-US" b="1" dirty="0"/>
              <a:t>Color</a:t>
            </a:r>
          </a:p>
          <a:p>
            <a:r>
              <a:rPr lang="en-US" b="1" dirty="0"/>
              <a:t>House</a:t>
            </a:r>
          </a:p>
          <a:p>
            <a:r>
              <a:rPr lang="en-US" b="1" dirty="0"/>
              <a:t>River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5357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3FA6F96C71CC4A9891DBC28BDDC2DA" ma:contentTypeVersion="11" ma:contentTypeDescription="Create a new document." ma:contentTypeScope="" ma:versionID="40a4665c315e13b5b7beb6cd931bd991">
  <xsd:schema xmlns:xsd="http://www.w3.org/2001/XMLSchema" xmlns:xs="http://www.w3.org/2001/XMLSchema" xmlns:p="http://schemas.microsoft.com/office/2006/metadata/properties" xmlns:ns3="18d08b3a-c35b-4833-8852-5d1a7f15fdc3" targetNamespace="http://schemas.microsoft.com/office/2006/metadata/properties" ma:root="true" ma:fieldsID="79f3342a0eaf5f39af884cbeb530c298" ns3:_="">
    <xsd:import namespace="18d08b3a-c35b-4833-8852-5d1a7f15fd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08b3a-c35b-4833-8852-5d1a7f15fd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243237-2987-416B-94FD-ADCBDEF398FA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18d08b3a-c35b-4833-8852-5d1a7f15fdc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4C043F-A834-4F9B-A90B-F579D17A5D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96D342-8F40-4856-B9AE-F0EE5A6564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d08b3a-c35b-4833-8852-5d1a7f15fd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495</Words>
  <Application>Microsoft Office PowerPoint</Application>
  <PresentationFormat>Custom</PresentationFormat>
  <Paragraphs>140</Paragraphs>
  <Slides>43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Euphemia</vt:lpstr>
      <vt:lpstr>Serenity 16x9</vt:lpstr>
      <vt:lpstr>Prism Project</vt:lpstr>
      <vt:lpstr>Bitmap Image</vt:lpstr>
      <vt:lpstr>Stress, rhythms and the brain</vt:lpstr>
      <vt:lpstr>PowerPoint Presentation</vt:lpstr>
      <vt:lpstr>PowerPoint Presentation</vt:lpstr>
      <vt:lpstr>PowerPoint Presentation</vt:lpstr>
      <vt:lpstr>PowerPoint Presentation</vt:lpstr>
      <vt:lpstr>Important bits of the brain!</vt:lpstr>
      <vt:lpstr>PowerPoint Presentation</vt:lpstr>
      <vt:lpstr>PowerPoint Presentation</vt:lpstr>
      <vt:lpstr>Rey Verbal Learning Task (Rey 1960)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earthquake related stress on Cognitive function</vt:lpstr>
      <vt:lpstr>PowerPoint Presentation</vt:lpstr>
      <vt:lpstr>PowerPoint Presentation</vt:lpstr>
      <vt:lpstr>PowerPoint Presentation</vt:lpstr>
      <vt:lpstr>PowerPoint Presentation</vt:lpstr>
      <vt:lpstr>Does this last forever?</vt:lpstr>
      <vt:lpstr>PowerPoint Presentation</vt:lpstr>
      <vt:lpstr>PowerPoint Presentation</vt:lpstr>
      <vt:lpstr>Take home messages</vt:lpstr>
      <vt:lpstr>PowerPoint Presentation</vt:lpstr>
      <vt:lpstr>What sets your body         rhythm?</vt:lpstr>
      <vt:lpstr>PowerPoint Presentation</vt:lpstr>
      <vt:lpstr>Changes with aging</vt:lpstr>
      <vt:lpstr>PowerPoint Presentation</vt:lpstr>
      <vt:lpstr>PowerPoint Presentation</vt:lpstr>
      <vt:lpstr>Circadian rhythm and mood – the vicious cycle</vt:lpstr>
      <vt:lpstr>Does a decrease in social rhythmicity worsen mood?</vt:lpstr>
      <vt:lpstr>Brief social rhythm scale</vt:lpstr>
      <vt:lpstr>Kahawage et al Can J Psychiatry 2022 </vt:lpstr>
      <vt:lpstr>PowerPoint Presentation</vt:lpstr>
      <vt:lpstr>Results</vt:lpstr>
      <vt:lpstr>St Olav’s Trondheim</vt:lpstr>
      <vt:lpstr>PowerPoint Presentation</vt:lpstr>
      <vt:lpstr>Thank you 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2015-08-18T00:33:33Z</dcterms:created>
  <dcterms:modified xsi:type="dcterms:W3CDTF">2024-07-01T22:13:29Z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  <property fmtid="{D5CDD505-2E9C-101B-9397-08002B2CF9AE}" pid="3" name="ContentTypeId">
    <vt:lpwstr>0x0101000F3FA6F96C71CC4A9891DBC28BDDC2DA</vt:lpwstr>
  </property>
</Properties>
</file>