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9"/>
  </p:notesMasterIdLst>
  <p:sldIdLst>
    <p:sldId id="256" r:id="rId2"/>
    <p:sldId id="257" r:id="rId3"/>
    <p:sldId id="258" r:id="rId4"/>
    <p:sldId id="259" r:id="rId5"/>
    <p:sldId id="260" r:id="rId6"/>
    <p:sldId id="261" r:id="rId7"/>
    <p:sldId id="263" r:id="rId8"/>
    <p:sldId id="264" r:id="rId9"/>
    <p:sldId id="349" r:id="rId10"/>
    <p:sldId id="341" r:id="rId11"/>
    <p:sldId id="351" r:id="rId12"/>
    <p:sldId id="352" r:id="rId13"/>
    <p:sldId id="265" r:id="rId14"/>
    <p:sldId id="347" r:id="rId15"/>
    <p:sldId id="348" r:id="rId16"/>
    <p:sldId id="346" r:id="rId17"/>
    <p:sldId id="356" r:id="rId18"/>
    <p:sldId id="315" r:id="rId19"/>
    <p:sldId id="314" r:id="rId20"/>
    <p:sldId id="311" r:id="rId21"/>
    <p:sldId id="318" r:id="rId22"/>
    <p:sldId id="353" r:id="rId23"/>
    <p:sldId id="354" r:id="rId24"/>
    <p:sldId id="355" r:id="rId25"/>
    <p:sldId id="310" r:id="rId26"/>
    <p:sldId id="298" r:id="rId27"/>
    <p:sldId id="300" r:id="rId28"/>
    <p:sldId id="267" r:id="rId29"/>
    <p:sldId id="357" r:id="rId30"/>
    <p:sldId id="269" r:id="rId31"/>
    <p:sldId id="271" r:id="rId32"/>
    <p:sldId id="358" r:id="rId33"/>
    <p:sldId id="290" r:id="rId34"/>
    <p:sldId id="359" r:id="rId35"/>
    <p:sldId id="326" r:id="rId36"/>
    <p:sldId id="302" r:id="rId37"/>
    <p:sldId id="360" r:id="rId38"/>
    <p:sldId id="364" r:id="rId39"/>
    <p:sldId id="291" r:id="rId40"/>
    <p:sldId id="365" r:id="rId41"/>
    <p:sldId id="363" r:id="rId42"/>
    <p:sldId id="330" r:id="rId43"/>
    <p:sldId id="293" r:id="rId44"/>
    <p:sldId id="294" r:id="rId45"/>
    <p:sldId id="333" r:id="rId46"/>
    <p:sldId id="334" r:id="rId47"/>
    <p:sldId id="297"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19C7B18-8984-3BBC-6745-F8653D75FFB6}" v="2" dt="2024-06-17T04:32:49.183"/>
    <p1510:client id="{8EF0BC9D-A756-5E69-3F07-E4FC01229316}" v="11" dt="2024-06-17T03:55:09.3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2886" y="150"/>
      </p:cViewPr>
      <p:guideLst>
        <p:guide orient="horz" pos="2183"/>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D4C01BD-5B39-E247-B8FA-86B874316220}" type="datetimeFigureOut">
              <a:rPr lang="en-GB" smtClean="0"/>
              <a:t>18/06/2024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C1300E-3D9D-394A-A660-C662E05CD7CF}" type="slidenum">
              <a:rPr lang="en-GB" smtClean="0"/>
              <a:t>‹#›</a:t>
            </a:fld>
            <a:endParaRPr lang="en-GB"/>
          </a:p>
        </p:txBody>
      </p:sp>
    </p:spTree>
    <p:extLst>
      <p:ext uri="{BB962C8B-B14F-4D97-AF65-F5344CB8AC3E}">
        <p14:creationId xmlns:p14="http://schemas.microsoft.com/office/powerpoint/2010/main" val="3758364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C1300E-3D9D-394A-A660-C662E05CD7CF}" type="slidenum">
              <a:rPr lang="en-GB" smtClean="0"/>
              <a:t>1</a:t>
            </a:fld>
            <a:endParaRPr lang="en-GB"/>
          </a:p>
        </p:txBody>
      </p:sp>
    </p:spTree>
    <p:extLst>
      <p:ext uri="{BB962C8B-B14F-4D97-AF65-F5344CB8AC3E}">
        <p14:creationId xmlns:p14="http://schemas.microsoft.com/office/powerpoint/2010/main" val="30065709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was about 10x bigger than astronomers had previously estimated.  Another paradigm shift.</a:t>
            </a:r>
          </a:p>
        </p:txBody>
      </p:sp>
      <p:sp>
        <p:nvSpPr>
          <p:cNvPr id="4" name="Slide Number Placeholder 3"/>
          <p:cNvSpPr>
            <a:spLocks noGrp="1"/>
          </p:cNvSpPr>
          <p:nvPr>
            <p:ph type="sldNum" sz="quarter" idx="5"/>
          </p:nvPr>
        </p:nvSpPr>
        <p:spPr/>
        <p:txBody>
          <a:bodyPr/>
          <a:lstStyle/>
          <a:p>
            <a:fld id="{2FB63C79-4369-9A48-BEB9-5CE533D69BE3}" type="slidenum">
              <a:rPr lang="en-US" smtClean="0"/>
              <a:t>12</a:t>
            </a:fld>
            <a:endParaRPr lang="en-US"/>
          </a:p>
        </p:txBody>
      </p:sp>
    </p:spTree>
    <p:extLst>
      <p:ext uri="{BB962C8B-B14F-4D97-AF65-F5344CB8AC3E}">
        <p14:creationId xmlns:p14="http://schemas.microsoft.com/office/powerpoint/2010/main" val="34341804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Hubble’s discovery marked the beginning of extragalactic astronomy</a:t>
            </a:r>
          </a:p>
        </p:txBody>
      </p:sp>
      <p:sp>
        <p:nvSpPr>
          <p:cNvPr id="4" name="Slide Number Placeholder 3"/>
          <p:cNvSpPr>
            <a:spLocks noGrp="1"/>
          </p:cNvSpPr>
          <p:nvPr>
            <p:ph type="sldNum" sz="quarter" idx="5"/>
          </p:nvPr>
        </p:nvSpPr>
        <p:spPr/>
        <p:txBody>
          <a:bodyPr/>
          <a:lstStyle/>
          <a:p>
            <a:fld id="{2FB63C79-4369-9A48-BEB9-5CE533D69BE3}" type="slidenum">
              <a:rPr lang="en-US" smtClean="0"/>
              <a:t>13</a:t>
            </a:fld>
            <a:endParaRPr lang="en-US"/>
          </a:p>
        </p:txBody>
      </p:sp>
    </p:spTree>
    <p:extLst>
      <p:ext uri="{BB962C8B-B14F-4D97-AF65-F5344CB8AC3E}">
        <p14:creationId xmlns:p14="http://schemas.microsoft.com/office/powerpoint/2010/main" val="803159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Hubble’s discovery marked the beginning of extragalactic astronomy</a:t>
            </a:r>
          </a:p>
        </p:txBody>
      </p:sp>
      <p:sp>
        <p:nvSpPr>
          <p:cNvPr id="4" name="Slide Number Placeholder 3"/>
          <p:cNvSpPr>
            <a:spLocks noGrp="1"/>
          </p:cNvSpPr>
          <p:nvPr>
            <p:ph type="sldNum" sz="quarter" idx="5"/>
          </p:nvPr>
        </p:nvSpPr>
        <p:spPr/>
        <p:txBody>
          <a:bodyPr/>
          <a:lstStyle/>
          <a:p>
            <a:fld id="{2FB63C79-4369-9A48-BEB9-5CE533D69BE3}" type="slidenum">
              <a:rPr lang="en-US" smtClean="0"/>
              <a:t>14</a:t>
            </a:fld>
            <a:endParaRPr lang="en-US"/>
          </a:p>
        </p:txBody>
      </p:sp>
    </p:spTree>
    <p:extLst>
      <p:ext uri="{BB962C8B-B14F-4D97-AF65-F5344CB8AC3E}">
        <p14:creationId xmlns:p14="http://schemas.microsoft.com/office/powerpoint/2010/main" val="859513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Hubble’s discovery marked the beginning of extragalactic astronomy</a:t>
            </a:r>
          </a:p>
        </p:txBody>
      </p:sp>
      <p:sp>
        <p:nvSpPr>
          <p:cNvPr id="4" name="Slide Number Placeholder 3"/>
          <p:cNvSpPr>
            <a:spLocks noGrp="1"/>
          </p:cNvSpPr>
          <p:nvPr>
            <p:ph type="sldNum" sz="quarter" idx="5"/>
          </p:nvPr>
        </p:nvSpPr>
        <p:spPr/>
        <p:txBody>
          <a:bodyPr/>
          <a:lstStyle/>
          <a:p>
            <a:fld id="{2FB63C79-4369-9A48-BEB9-5CE533D69BE3}" type="slidenum">
              <a:rPr lang="en-US" smtClean="0"/>
              <a:t>16</a:t>
            </a:fld>
            <a:endParaRPr lang="en-US"/>
          </a:p>
        </p:txBody>
      </p:sp>
    </p:spTree>
    <p:extLst>
      <p:ext uri="{BB962C8B-B14F-4D97-AF65-F5344CB8AC3E}">
        <p14:creationId xmlns:p14="http://schemas.microsoft.com/office/powerpoint/2010/main" val="14841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Hubble’s discovery marked the beginning of extragalactic astronomy</a:t>
            </a:r>
          </a:p>
        </p:txBody>
      </p:sp>
      <p:sp>
        <p:nvSpPr>
          <p:cNvPr id="4" name="Slide Number Placeholder 3"/>
          <p:cNvSpPr>
            <a:spLocks noGrp="1"/>
          </p:cNvSpPr>
          <p:nvPr>
            <p:ph type="sldNum" sz="quarter" idx="5"/>
          </p:nvPr>
        </p:nvSpPr>
        <p:spPr/>
        <p:txBody>
          <a:bodyPr/>
          <a:lstStyle/>
          <a:p>
            <a:fld id="{2FB63C79-4369-9A48-BEB9-5CE533D69BE3}" type="slidenum">
              <a:rPr lang="en-US" smtClean="0"/>
              <a:t>17</a:t>
            </a:fld>
            <a:endParaRPr lang="en-US"/>
          </a:p>
        </p:txBody>
      </p:sp>
    </p:spTree>
    <p:extLst>
      <p:ext uri="{BB962C8B-B14F-4D97-AF65-F5344CB8AC3E}">
        <p14:creationId xmlns:p14="http://schemas.microsoft.com/office/powerpoint/2010/main" val="2656573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B63C79-4369-9A48-BEB9-5CE533D69BE3}" type="slidenum">
              <a:rPr lang="en-US" smtClean="0"/>
              <a:t>18</a:t>
            </a:fld>
            <a:endParaRPr lang="en-US"/>
          </a:p>
        </p:txBody>
      </p:sp>
    </p:spTree>
    <p:extLst>
      <p:ext uri="{BB962C8B-B14F-4D97-AF65-F5344CB8AC3E}">
        <p14:creationId xmlns:p14="http://schemas.microsoft.com/office/powerpoint/2010/main" val="180297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B63C79-4369-9A48-BEB9-5CE533D69BE3}" type="slidenum">
              <a:rPr lang="en-US" smtClean="0"/>
              <a:t>19</a:t>
            </a:fld>
            <a:endParaRPr lang="en-US"/>
          </a:p>
        </p:txBody>
      </p:sp>
    </p:spTree>
    <p:extLst>
      <p:ext uri="{BB962C8B-B14F-4D97-AF65-F5344CB8AC3E}">
        <p14:creationId xmlns:p14="http://schemas.microsoft.com/office/powerpoint/2010/main" val="8914813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B63C79-4369-9A48-BEB9-5CE533D69BE3}" type="slidenum">
              <a:rPr lang="en-US" smtClean="0"/>
              <a:t>20</a:t>
            </a:fld>
            <a:endParaRPr lang="en-US"/>
          </a:p>
        </p:txBody>
      </p:sp>
    </p:spTree>
    <p:extLst>
      <p:ext uri="{BB962C8B-B14F-4D97-AF65-F5344CB8AC3E}">
        <p14:creationId xmlns:p14="http://schemas.microsoft.com/office/powerpoint/2010/main" val="34264257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Illustrated for sound but works in a similar way to light</a:t>
            </a:r>
          </a:p>
        </p:txBody>
      </p:sp>
      <p:sp>
        <p:nvSpPr>
          <p:cNvPr id="4" name="Slide Number Placeholder 3"/>
          <p:cNvSpPr>
            <a:spLocks noGrp="1"/>
          </p:cNvSpPr>
          <p:nvPr>
            <p:ph type="sldNum" sz="quarter" idx="5"/>
          </p:nvPr>
        </p:nvSpPr>
        <p:spPr/>
        <p:txBody>
          <a:bodyPr/>
          <a:lstStyle/>
          <a:p>
            <a:fld id="{05C1300E-3D9D-394A-A660-C662E05CD7CF}" type="slidenum">
              <a:rPr lang="en-GB" smtClean="0"/>
              <a:t>22</a:t>
            </a:fld>
            <a:endParaRPr lang="en-GB"/>
          </a:p>
        </p:txBody>
      </p:sp>
    </p:spTree>
    <p:extLst>
      <p:ext uri="{BB962C8B-B14F-4D97-AF65-F5344CB8AC3E}">
        <p14:creationId xmlns:p14="http://schemas.microsoft.com/office/powerpoint/2010/main" val="39035150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C1300E-3D9D-394A-A660-C662E05CD7CF}" type="slidenum">
              <a:rPr lang="en-GB" smtClean="0"/>
              <a:t>23</a:t>
            </a:fld>
            <a:endParaRPr lang="en-GB"/>
          </a:p>
        </p:txBody>
      </p:sp>
    </p:spTree>
    <p:extLst>
      <p:ext uri="{BB962C8B-B14F-4D97-AF65-F5344CB8AC3E}">
        <p14:creationId xmlns:p14="http://schemas.microsoft.com/office/powerpoint/2010/main" val="25203166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C1300E-3D9D-394A-A660-C662E05CD7CF}" type="slidenum">
              <a:rPr lang="en-GB" smtClean="0"/>
              <a:t>2</a:t>
            </a:fld>
            <a:endParaRPr lang="en-GB"/>
          </a:p>
        </p:txBody>
      </p:sp>
    </p:spTree>
    <p:extLst>
      <p:ext uri="{BB962C8B-B14F-4D97-AF65-F5344CB8AC3E}">
        <p14:creationId xmlns:p14="http://schemas.microsoft.com/office/powerpoint/2010/main" val="35524074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C1300E-3D9D-394A-A660-C662E05CD7CF}" type="slidenum">
              <a:rPr lang="en-GB" smtClean="0"/>
              <a:t>24</a:t>
            </a:fld>
            <a:endParaRPr lang="en-GB"/>
          </a:p>
        </p:txBody>
      </p:sp>
    </p:spTree>
    <p:extLst>
      <p:ext uri="{BB962C8B-B14F-4D97-AF65-F5344CB8AC3E}">
        <p14:creationId xmlns:p14="http://schemas.microsoft.com/office/powerpoint/2010/main" val="182514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B63C79-4369-9A48-BEB9-5CE533D69BE3}" type="slidenum">
              <a:rPr lang="en-US" smtClean="0"/>
              <a:t>26</a:t>
            </a:fld>
            <a:endParaRPr lang="en-US"/>
          </a:p>
        </p:txBody>
      </p:sp>
    </p:spTree>
    <p:extLst>
      <p:ext uri="{BB962C8B-B14F-4D97-AF65-F5344CB8AC3E}">
        <p14:creationId xmlns:p14="http://schemas.microsoft.com/office/powerpoint/2010/main" val="40970280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B63C79-4369-9A48-BEB9-5CE533D69BE3}" type="slidenum">
              <a:rPr lang="en-US" smtClean="0"/>
              <a:t>27</a:t>
            </a:fld>
            <a:endParaRPr lang="en-US"/>
          </a:p>
        </p:txBody>
      </p:sp>
    </p:spTree>
    <p:extLst>
      <p:ext uri="{BB962C8B-B14F-4D97-AF65-F5344CB8AC3E}">
        <p14:creationId xmlns:p14="http://schemas.microsoft.com/office/powerpoint/2010/main" val="23809267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Along with the balloon analogy, another good picture to help us understand the expansion of the Universe is a baking raisin loaf</a:t>
            </a:r>
          </a:p>
        </p:txBody>
      </p:sp>
      <p:sp>
        <p:nvSpPr>
          <p:cNvPr id="4" name="Slide Number Placeholder 3"/>
          <p:cNvSpPr>
            <a:spLocks noGrp="1"/>
          </p:cNvSpPr>
          <p:nvPr>
            <p:ph type="sldNum" sz="quarter" idx="5"/>
          </p:nvPr>
        </p:nvSpPr>
        <p:spPr/>
        <p:txBody>
          <a:bodyPr/>
          <a:lstStyle/>
          <a:p>
            <a:fld id="{2FB63C79-4369-9A48-BEB9-5CE533D69BE3}" type="slidenum">
              <a:rPr lang="en-US" smtClean="0"/>
              <a:t>28</a:t>
            </a:fld>
            <a:endParaRPr lang="en-US"/>
          </a:p>
        </p:txBody>
      </p:sp>
    </p:spTree>
    <p:extLst>
      <p:ext uri="{BB962C8B-B14F-4D97-AF65-F5344CB8AC3E}">
        <p14:creationId xmlns:p14="http://schemas.microsoft.com/office/powerpoint/2010/main" val="154036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v=H0 D then that’s a constant expansion rate, like v=D/t.  Points depart from the straight line showing the expansion of the Universe is actually accelerating.  This was a real surprise and fundamentally changed the way we thought about the Universe</a:t>
            </a:r>
          </a:p>
        </p:txBody>
      </p:sp>
      <p:sp>
        <p:nvSpPr>
          <p:cNvPr id="4" name="Slide Number Placeholder 3"/>
          <p:cNvSpPr>
            <a:spLocks noGrp="1"/>
          </p:cNvSpPr>
          <p:nvPr>
            <p:ph type="sldNum" sz="quarter" idx="5"/>
          </p:nvPr>
        </p:nvSpPr>
        <p:spPr/>
        <p:txBody>
          <a:bodyPr/>
          <a:lstStyle/>
          <a:p>
            <a:fld id="{2FB63C79-4369-9A48-BEB9-5CE533D69BE3}" type="slidenum">
              <a:rPr lang="en-US" smtClean="0"/>
              <a:t>29</a:t>
            </a:fld>
            <a:endParaRPr lang="en-US"/>
          </a:p>
        </p:txBody>
      </p:sp>
    </p:spTree>
    <p:extLst>
      <p:ext uri="{BB962C8B-B14F-4D97-AF65-F5344CB8AC3E}">
        <p14:creationId xmlns:p14="http://schemas.microsoft.com/office/powerpoint/2010/main" val="16974933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simple picture of the three options for the evolution of the scale size of the Universe has got a lot more complicated!  So what do our supernovae data tell us about this, can we distinguish between some of these possibilities?</a:t>
            </a:r>
          </a:p>
        </p:txBody>
      </p:sp>
      <p:sp>
        <p:nvSpPr>
          <p:cNvPr id="4" name="Slide Number Placeholder 3"/>
          <p:cNvSpPr>
            <a:spLocks noGrp="1"/>
          </p:cNvSpPr>
          <p:nvPr>
            <p:ph type="sldNum" sz="quarter" idx="5"/>
          </p:nvPr>
        </p:nvSpPr>
        <p:spPr/>
        <p:txBody>
          <a:bodyPr/>
          <a:lstStyle/>
          <a:p>
            <a:fld id="{2FB63C79-4369-9A48-BEB9-5CE533D69BE3}" type="slidenum">
              <a:rPr lang="en-US" smtClean="0"/>
              <a:t>30</a:t>
            </a:fld>
            <a:endParaRPr lang="en-US"/>
          </a:p>
        </p:txBody>
      </p:sp>
    </p:spTree>
    <p:extLst>
      <p:ext uri="{BB962C8B-B14F-4D97-AF65-F5344CB8AC3E}">
        <p14:creationId xmlns:p14="http://schemas.microsoft.com/office/powerpoint/2010/main" val="32856093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vast majority of the Universe is dark.  It’s remarkable that the ordinary stuff we spent so long understanding in the first half of this course actually only makes up about 0.5% of the Universe!</a:t>
            </a:r>
          </a:p>
        </p:txBody>
      </p:sp>
      <p:sp>
        <p:nvSpPr>
          <p:cNvPr id="4" name="Slide Number Placeholder 3"/>
          <p:cNvSpPr>
            <a:spLocks noGrp="1"/>
          </p:cNvSpPr>
          <p:nvPr>
            <p:ph type="sldNum" sz="quarter" idx="5"/>
          </p:nvPr>
        </p:nvSpPr>
        <p:spPr/>
        <p:txBody>
          <a:bodyPr/>
          <a:lstStyle/>
          <a:p>
            <a:fld id="{2FB63C79-4369-9A48-BEB9-5CE533D69BE3}" type="slidenum">
              <a:rPr lang="en-US" smtClean="0"/>
              <a:t>31</a:t>
            </a:fld>
            <a:endParaRPr lang="en-US"/>
          </a:p>
        </p:txBody>
      </p:sp>
    </p:spTree>
    <p:extLst>
      <p:ext uri="{BB962C8B-B14F-4D97-AF65-F5344CB8AC3E}">
        <p14:creationId xmlns:p14="http://schemas.microsoft.com/office/powerpoint/2010/main" val="41495687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By now we have put together what seems to be a pretty solid picture of the history of the Universe and how the different components evolved to form what we see today, which is encapsulated in this image.  You already know most of what’s in this picture by this point – let’s go through it bit by bit and see how everything fits together.  You’ll note the age given here is slightly different to the one I gave you (13.5 </a:t>
            </a:r>
            <a:r>
              <a:rPr lang="en-US" err="1"/>
              <a:t>Gyr</a:t>
            </a:r>
            <a:r>
              <a:rPr lang="en-US"/>
              <a:t>) – it depends quite sensitively on the exact values you put in for H0, </a:t>
            </a:r>
            <a:r>
              <a:rPr lang="en-US" err="1"/>
              <a:t>Omega_m</a:t>
            </a:r>
            <a:r>
              <a:rPr lang="en-US"/>
              <a:t> etc.  13.8 is the current best estimate.</a:t>
            </a:r>
          </a:p>
        </p:txBody>
      </p:sp>
      <p:sp>
        <p:nvSpPr>
          <p:cNvPr id="4" name="Slide Number Placeholder 3"/>
          <p:cNvSpPr>
            <a:spLocks noGrp="1"/>
          </p:cNvSpPr>
          <p:nvPr>
            <p:ph type="sldNum" sz="quarter" idx="5"/>
          </p:nvPr>
        </p:nvSpPr>
        <p:spPr/>
        <p:txBody>
          <a:bodyPr/>
          <a:lstStyle/>
          <a:p>
            <a:fld id="{2FB63C79-4369-9A48-BEB9-5CE533D69BE3}" type="slidenum">
              <a:rPr lang="en-US" smtClean="0"/>
              <a:t>32</a:t>
            </a:fld>
            <a:endParaRPr lang="en-US"/>
          </a:p>
        </p:txBody>
      </p:sp>
    </p:spTree>
    <p:extLst>
      <p:ext uri="{BB962C8B-B14F-4D97-AF65-F5344CB8AC3E}">
        <p14:creationId xmlns:p14="http://schemas.microsoft.com/office/powerpoint/2010/main" val="16809589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Surprisingly similar story to the beginnings of radio astronomy!  They were trying to make an ultrasensitive radio receiver, eliminating all the sources of noise they could find including pigeon poop in the horn.  There was one they just couldn’t get rid of and eventually realized it must be astronomical.</a:t>
            </a:r>
          </a:p>
        </p:txBody>
      </p:sp>
      <p:sp>
        <p:nvSpPr>
          <p:cNvPr id="4" name="Slide Number Placeholder 3"/>
          <p:cNvSpPr>
            <a:spLocks noGrp="1"/>
          </p:cNvSpPr>
          <p:nvPr>
            <p:ph type="sldNum" sz="quarter" idx="5"/>
          </p:nvPr>
        </p:nvSpPr>
        <p:spPr/>
        <p:txBody>
          <a:bodyPr/>
          <a:lstStyle/>
          <a:p>
            <a:fld id="{2FB63C79-4369-9A48-BEB9-5CE533D69BE3}" type="slidenum">
              <a:rPr lang="en-US" smtClean="0"/>
              <a:t>33</a:t>
            </a:fld>
            <a:endParaRPr lang="en-US"/>
          </a:p>
        </p:txBody>
      </p:sp>
    </p:spTree>
    <p:extLst>
      <p:ext uri="{BB962C8B-B14F-4D97-AF65-F5344CB8AC3E}">
        <p14:creationId xmlns:p14="http://schemas.microsoft.com/office/powerpoint/2010/main" val="15163530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They’re all concerned with what happens in the first 10^-4 s after the Big Bang, when weird stuff is happening.  So straight away after the Big Bang we see there’s a period of very rapid expansion called inflation.  Then, as the Universe expands and cools, we get successive milestones where different kinds of particles are able to form.  Quarks </a:t>
            </a:r>
            <a:r>
              <a:rPr lang="en-US">
                <a:sym typeface="Wingdings" pitchFamily="2" charset="2"/>
              </a:rPr>
              <a:t> neutrons and protons  nuclei (nucleosynthesis)  atoms (recombination) and CMB is released.</a:t>
            </a:r>
            <a:endParaRPr lang="en-US"/>
          </a:p>
        </p:txBody>
      </p:sp>
      <p:sp>
        <p:nvSpPr>
          <p:cNvPr id="4" name="Slide Number Placeholder 3"/>
          <p:cNvSpPr>
            <a:spLocks noGrp="1"/>
          </p:cNvSpPr>
          <p:nvPr>
            <p:ph type="sldNum" sz="quarter" idx="5"/>
          </p:nvPr>
        </p:nvSpPr>
        <p:spPr/>
        <p:txBody>
          <a:bodyPr/>
          <a:lstStyle/>
          <a:p>
            <a:fld id="{2FB63C79-4369-9A48-BEB9-5CE533D69BE3}" type="slidenum">
              <a:rPr lang="en-US" smtClean="0"/>
              <a:t>34</a:t>
            </a:fld>
            <a:endParaRPr lang="en-US"/>
          </a:p>
        </p:txBody>
      </p:sp>
    </p:spTree>
    <p:extLst>
      <p:ext uri="{BB962C8B-B14F-4D97-AF65-F5344CB8AC3E}">
        <p14:creationId xmlns:p14="http://schemas.microsoft.com/office/powerpoint/2010/main" val="3852053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C1300E-3D9D-394A-A660-C662E05CD7CF}" type="slidenum">
              <a:rPr lang="en-GB" smtClean="0"/>
              <a:t>3</a:t>
            </a:fld>
            <a:endParaRPr lang="en-GB"/>
          </a:p>
        </p:txBody>
      </p:sp>
    </p:spTree>
    <p:extLst>
      <p:ext uri="{BB962C8B-B14F-4D97-AF65-F5344CB8AC3E}">
        <p14:creationId xmlns:p14="http://schemas.microsoft.com/office/powerpoint/2010/main" val="374058271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FB63C79-4369-9A48-BEB9-5CE533D69BE3}" type="slidenum">
              <a:rPr lang="en-US" smtClean="0"/>
              <a:t>35</a:t>
            </a:fld>
            <a:endParaRPr lang="en-US"/>
          </a:p>
        </p:txBody>
      </p:sp>
    </p:spTree>
    <p:extLst>
      <p:ext uri="{BB962C8B-B14F-4D97-AF65-F5344CB8AC3E}">
        <p14:creationId xmlns:p14="http://schemas.microsoft.com/office/powerpoint/2010/main" val="28571796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 frozen picture of what the matter in the Universe looked like at the time of recombination, when the photons were scattered for the last time.  Picture of the Universe at 0.003% of its current age,  our earliest observation</a:t>
            </a:r>
          </a:p>
        </p:txBody>
      </p:sp>
      <p:sp>
        <p:nvSpPr>
          <p:cNvPr id="4" name="Slide Number Placeholder 3"/>
          <p:cNvSpPr>
            <a:spLocks noGrp="1"/>
          </p:cNvSpPr>
          <p:nvPr>
            <p:ph type="sldNum" sz="quarter" idx="5"/>
          </p:nvPr>
        </p:nvSpPr>
        <p:spPr/>
        <p:txBody>
          <a:bodyPr/>
          <a:lstStyle/>
          <a:p>
            <a:fld id="{2FB63C79-4369-9A48-BEB9-5CE533D69BE3}" type="slidenum">
              <a:rPr lang="en-US" smtClean="0"/>
              <a:t>36</a:t>
            </a:fld>
            <a:endParaRPr lang="en-US"/>
          </a:p>
        </p:txBody>
      </p:sp>
    </p:spTree>
    <p:extLst>
      <p:ext uri="{BB962C8B-B14F-4D97-AF65-F5344CB8AC3E}">
        <p14:creationId xmlns:p14="http://schemas.microsoft.com/office/powerpoint/2010/main" val="3236365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vast majority of the Universe is dark.  It’s remarkable that the ordinary stuff we spent so long understanding in the first half of this course actually only makes up about 0.5% of the Universe!</a:t>
            </a:r>
          </a:p>
        </p:txBody>
      </p:sp>
      <p:sp>
        <p:nvSpPr>
          <p:cNvPr id="4" name="Slide Number Placeholder 3"/>
          <p:cNvSpPr>
            <a:spLocks noGrp="1"/>
          </p:cNvSpPr>
          <p:nvPr>
            <p:ph type="sldNum" sz="quarter" idx="5"/>
          </p:nvPr>
        </p:nvSpPr>
        <p:spPr/>
        <p:txBody>
          <a:bodyPr/>
          <a:lstStyle/>
          <a:p>
            <a:fld id="{2FB63C79-4369-9A48-BEB9-5CE533D69BE3}" type="slidenum">
              <a:rPr lang="en-US" smtClean="0"/>
              <a:t>37</a:t>
            </a:fld>
            <a:endParaRPr lang="en-US"/>
          </a:p>
        </p:txBody>
      </p:sp>
    </p:spTree>
    <p:extLst>
      <p:ext uri="{BB962C8B-B14F-4D97-AF65-F5344CB8AC3E}">
        <p14:creationId xmlns:p14="http://schemas.microsoft.com/office/powerpoint/2010/main" val="19179356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Our simple picture of the three options for the evolution of the scale size of the Universe has got a lot more complicated!  So what do our supernovae data tell us about this, can we distinguish between some of these possibilities?</a:t>
            </a:r>
          </a:p>
        </p:txBody>
      </p:sp>
      <p:sp>
        <p:nvSpPr>
          <p:cNvPr id="4" name="Slide Number Placeholder 3"/>
          <p:cNvSpPr>
            <a:spLocks noGrp="1"/>
          </p:cNvSpPr>
          <p:nvPr>
            <p:ph type="sldNum" sz="quarter" idx="5"/>
          </p:nvPr>
        </p:nvSpPr>
        <p:spPr/>
        <p:txBody>
          <a:bodyPr/>
          <a:lstStyle/>
          <a:p>
            <a:fld id="{2FB63C79-4369-9A48-BEB9-5CE533D69BE3}" type="slidenum">
              <a:rPr lang="en-US" smtClean="0"/>
              <a:t>38</a:t>
            </a:fld>
            <a:endParaRPr lang="en-US"/>
          </a:p>
        </p:txBody>
      </p:sp>
    </p:spTree>
    <p:extLst>
      <p:ext uri="{BB962C8B-B14F-4D97-AF65-F5344CB8AC3E}">
        <p14:creationId xmlns:p14="http://schemas.microsoft.com/office/powerpoint/2010/main" val="24713988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Next frontiers: cosmic dawn, epoch of reionization, JWST currently finding galaxies forming earlier than we thought possible</a:t>
            </a:r>
          </a:p>
          <a:p>
            <a:endParaRPr lang="en-US"/>
          </a:p>
        </p:txBody>
      </p:sp>
      <p:sp>
        <p:nvSpPr>
          <p:cNvPr id="4" name="Slide Number Placeholder 3"/>
          <p:cNvSpPr>
            <a:spLocks noGrp="1"/>
          </p:cNvSpPr>
          <p:nvPr>
            <p:ph type="sldNum" sz="quarter" idx="5"/>
          </p:nvPr>
        </p:nvSpPr>
        <p:spPr/>
        <p:txBody>
          <a:bodyPr/>
          <a:lstStyle/>
          <a:p>
            <a:fld id="{2FB63C79-4369-9A48-BEB9-5CE533D69BE3}" type="slidenum">
              <a:rPr lang="en-US" smtClean="0"/>
              <a:t>40</a:t>
            </a:fld>
            <a:endParaRPr lang="en-US"/>
          </a:p>
        </p:txBody>
      </p:sp>
    </p:spTree>
    <p:extLst>
      <p:ext uri="{BB962C8B-B14F-4D97-AF65-F5344CB8AC3E}">
        <p14:creationId xmlns:p14="http://schemas.microsoft.com/office/powerpoint/2010/main" val="300202419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Next frontiers: cosmic dawn, epoch of reionization, JWST currently finding galaxies forming earlier than we thought possible</a:t>
            </a:r>
          </a:p>
        </p:txBody>
      </p:sp>
      <p:sp>
        <p:nvSpPr>
          <p:cNvPr id="4" name="Slide Number Placeholder 3"/>
          <p:cNvSpPr>
            <a:spLocks noGrp="1"/>
          </p:cNvSpPr>
          <p:nvPr>
            <p:ph type="sldNum" sz="quarter" idx="5"/>
          </p:nvPr>
        </p:nvSpPr>
        <p:spPr/>
        <p:txBody>
          <a:bodyPr/>
          <a:lstStyle/>
          <a:p>
            <a:fld id="{2FB63C79-4369-9A48-BEB9-5CE533D69BE3}" type="slidenum">
              <a:rPr lang="en-US" smtClean="0"/>
              <a:t>41</a:t>
            </a:fld>
            <a:endParaRPr lang="en-US"/>
          </a:p>
        </p:txBody>
      </p:sp>
    </p:spTree>
    <p:extLst>
      <p:ext uri="{BB962C8B-B14F-4D97-AF65-F5344CB8AC3E}">
        <p14:creationId xmlns:p14="http://schemas.microsoft.com/office/powerpoint/2010/main" val="82465191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saw how gravitational lensing works for galaxies – as a reminder, you have a massive object which distorts the space nearby, like a weight on a rubber sheet.  Then light rays passing near the object are deflected toward it.  If the background and foreground objects are </a:t>
            </a:r>
            <a:r>
              <a:rPr lang="en-US" err="1"/>
              <a:t>pointlike</a:t>
            </a:r>
            <a:r>
              <a:rPr lang="en-US"/>
              <a:t> and exactly aligned, we get an Einstein ring with this diameter.  For a cluster we’re talking about 10^14 – 10^15 solar masses </a:t>
            </a:r>
          </a:p>
        </p:txBody>
      </p:sp>
      <p:sp>
        <p:nvSpPr>
          <p:cNvPr id="4" name="Slide Number Placeholder 3"/>
          <p:cNvSpPr>
            <a:spLocks noGrp="1"/>
          </p:cNvSpPr>
          <p:nvPr>
            <p:ph type="sldNum" sz="quarter" idx="5"/>
          </p:nvPr>
        </p:nvSpPr>
        <p:spPr/>
        <p:txBody>
          <a:bodyPr/>
          <a:lstStyle/>
          <a:p>
            <a:fld id="{2FB63C79-4369-9A48-BEB9-5CE533D69BE3}" type="slidenum">
              <a:rPr lang="en-US" smtClean="0"/>
              <a:t>42</a:t>
            </a:fld>
            <a:endParaRPr lang="en-US"/>
          </a:p>
        </p:txBody>
      </p:sp>
    </p:spTree>
    <p:extLst>
      <p:ext uri="{BB962C8B-B14F-4D97-AF65-F5344CB8AC3E}">
        <p14:creationId xmlns:p14="http://schemas.microsoft.com/office/powerpoint/2010/main" val="127529201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merging cluster system where the two individual clusters have just passed through each other for the first time.  Background is optical, pink is X-ray and purple is mass distribution inferred from gravitational lensing</a:t>
            </a:r>
          </a:p>
        </p:txBody>
      </p:sp>
      <p:sp>
        <p:nvSpPr>
          <p:cNvPr id="4" name="Slide Number Placeholder 3"/>
          <p:cNvSpPr>
            <a:spLocks noGrp="1"/>
          </p:cNvSpPr>
          <p:nvPr>
            <p:ph type="sldNum" sz="quarter" idx="5"/>
          </p:nvPr>
        </p:nvSpPr>
        <p:spPr/>
        <p:txBody>
          <a:bodyPr/>
          <a:lstStyle/>
          <a:p>
            <a:fld id="{2FB63C79-4369-9A48-BEB9-5CE533D69BE3}" type="slidenum">
              <a:rPr lang="en-US" smtClean="0"/>
              <a:t>43</a:t>
            </a:fld>
            <a:endParaRPr lang="en-US"/>
          </a:p>
        </p:txBody>
      </p:sp>
    </p:spTree>
    <p:extLst>
      <p:ext uri="{BB962C8B-B14F-4D97-AF65-F5344CB8AC3E}">
        <p14:creationId xmlns:p14="http://schemas.microsoft.com/office/powerpoint/2010/main" val="39947125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merging cluster system where the two individual clusters have just passed through each other for the first time.  Background is optical, pink is X-ray and purple is mass distribution inferred from gravitational lensing</a:t>
            </a:r>
          </a:p>
        </p:txBody>
      </p:sp>
      <p:sp>
        <p:nvSpPr>
          <p:cNvPr id="4" name="Slide Number Placeholder 3"/>
          <p:cNvSpPr>
            <a:spLocks noGrp="1"/>
          </p:cNvSpPr>
          <p:nvPr>
            <p:ph type="sldNum" sz="quarter" idx="5"/>
          </p:nvPr>
        </p:nvSpPr>
        <p:spPr/>
        <p:txBody>
          <a:bodyPr/>
          <a:lstStyle/>
          <a:p>
            <a:fld id="{2FB63C79-4369-9A48-BEB9-5CE533D69BE3}" type="slidenum">
              <a:rPr lang="en-US" smtClean="0"/>
              <a:t>44</a:t>
            </a:fld>
            <a:endParaRPr lang="en-US"/>
          </a:p>
        </p:txBody>
      </p:sp>
    </p:spTree>
    <p:extLst>
      <p:ext uri="{BB962C8B-B14F-4D97-AF65-F5344CB8AC3E}">
        <p14:creationId xmlns:p14="http://schemas.microsoft.com/office/powerpoint/2010/main" val="18751324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There’s a separation of the different components of the clusters, they are not sitting nicely together like we’ve said they do for relaxed clusters</a:t>
            </a:r>
          </a:p>
        </p:txBody>
      </p:sp>
      <p:sp>
        <p:nvSpPr>
          <p:cNvPr id="4" name="Slide Number Placeholder 3"/>
          <p:cNvSpPr>
            <a:spLocks noGrp="1"/>
          </p:cNvSpPr>
          <p:nvPr>
            <p:ph type="sldNum" sz="quarter" idx="5"/>
          </p:nvPr>
        </p:nvSpPr>
        <p:spPr/>
        <p:txBody>
          <a:bodyPr/>
          <a:lstStyle/>
          <a:p>
            <a:fld id="{2FB63C79-4369-9A48-BEB9-5CE533D69BE3}" type="slidenum">
              <a:rPr lang="en-US" smtClean="0"/>
              <a:t>45</a:t>
            </a:fld>
            <a:endParaRPr lang="en-US"/>
          </a:p>
        </p:txBody>
      </p:sp>
    </p:spTree>
    <p:extLst>
      <p:ext uri="{BB962C8B-B14F-4D97-AF65-F5344CB8AC3E}">
        <p14:creationId xmlns:p14="http://schemas.microsoft.com/office/powerpoint/2010/main" val="18347069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C1300E-3D9D-394A-A660-C662E05CD7CF}" type="slidenum">
              <a:rPr lang="en-GB" smtClean="0"/>
              <a:t>4</a:t>
            </a:fld>
            <a:endParaRPr lang="en-GB"/>
          </a:p>
        </p:txBody>
      </p:sp>
    </p:spTree>
    <p:extLst>
      <p:ext uri="{BB962C8B-B14F-4D97-AF65-F5344CB8AC3E}">
        <p14:creationId xmlns:p14="http://schemas.microsoft.com/office/powerpoint/2010/main" val="35410986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can we infer from this?  Let’s start by thinking about the galaxies.  So this makes sense so far.  What about the dark matter component?</a:t>
            </a:r>
          </a:p>
        </p:txBody>
      </p:sp>
      <p:sp>
        <p:nvSpPr>
          <p:cNvPr id="4" name="Slide Number Placeholder 3"/>
          <p:cNvSpPr>
            <a:spLocks noGrp="1"/>
          </p:cNvSpPr>
          <p:nvPr>
            <p:ph type="sldNum" sz="quarter" idx="5"/>
          </p:nvPr>
        </p:nvSpPr>
        <p:spPr/>
        <p:txBody>
          <a:bodyPr/>
          <a:lstStyle/>
          <a:p>
            <a:fld id="{2FB63C79-4369-9A48-BEB9-5CE533D69BE3}" type="slidenum">
              <a:rPr lang="en-US" smtClean="0"/>
              <a:t>46</a:t>
            </a:fld>
            <a:endParaRPr lang="en-US"/>
          </a:p>
        </p:txBody>
      </p:sp>
    </p:spTree>
    <p:extLst>
      <p:ext uri="{BB962C8B-B14F-4D97-AF65-F5344CB8AC3E}">
        <p14:creationId xmlns:p14="http://schemas.microsoft.com/office/powerpoint/2010/main" val="406009662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Thinking about the dark matter component, by comparison with the other two we can get some insight into what kind of matter it could be.  The dark matter, like the gas, seems to be spread evenly throughout the cluster.  So you would kind of expect it to go with the gas, but it doesn’t.</a:t>
            </a:r>
          </a:p>
        </p:txBody>
      </p:sp>
      <p:sp>
        <p:nvSpPr>
          <p:cNvPr id="4" name="Slide Number Placeholder 3"/>
          <p:cNvSpPr>
            <a:spLocks noGrp="1"/>
          </p:cNvSpPr>
          <p:nvPr>
            <p:ph type="sldNum" sz="quarter" idx="5"/>
          </p:nvPr>
        </p:nvSpPr>
        <p:spPr/>
        <p:txBody>
          <a:bodyPr/>
          <a:lstStyle/>
          <a:p>
            <a:fld id="{2FB63C79-4369-9A48-BEB9-5CE533D69BE3}" type="slidenum">
              <a:rPr lang="en-US" smtClean="0"/>
              <a:t>47</a:t>
            </a:fld>
            <a:endParaRPr lang="en-US"/>
          </a:p>
        </p:txBody>
      </p:sp>
    </p:spTree>
    <p:extLst>
      <p:ext uri="{BB962C8B-B14F-4D97-AF65-F5344CB8AC3E}">
        <p14:creationId xmlns:p14="http://schemas.microsoft.com/office/powerpoint/2010/main" val="2982569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C1300E-3D9D-394A-A660-C662E05CD7CF}" type="slidenum">
              <a:rPr lang="en-GB" smtClean="0"/>
              <a:t>5</a:t>
            </a:fld>
            <a:endParaRPr lang="en-GB"/>
          </a:p>
        </p:txBody>
      </p:sp>
    </p:spTree>
    <p:extLst>
      <p:ext uri="{BB962C8B-B14F-4D97-AF65-F5344CB8AC3E}">
        <p14:creationId xmlns:p14="http://schemas.microsoft.com/office/powerpoint/2010/main" val="2061545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05C1300E-3D9D-394A-A660-C662E05CD7CF}" type="slidenum">
              <a:rPr lang="en-GB" smtClean="0"/>
              <a:t>6</a:t>
            </a:fld>
            <a:endParaRPr lang="en-GB"/>
          </a:p>
        </p:txBody>
      </p:sp>
    </p:spTree>
    <p:extLst>
      <p:ext uri="{BB962C8B-B14F-4D97-AF65-F5344CB8AC3E}">
        <p14:creationId xmlns:p14="http://schemas.microsoft.com/office/powerpoint/2010/main" val="3020395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0.314 arcsec = roughly a meter ruler seen from the other end of the South Island</a:t>
            </a:r>
          </a:p>
        </p:txBody>
      </p:sp>
      <p:sp>
        <p:nvSpPr>
          <p:cNvPr id="4" name="Slide Number Placeholder 3"/>
          <p:cNvSpPr>
            <a:spLocks noGrp="1"/>
          </p:cNvSpPr>
          <p:nvPr>
            <p:ph type="sldNum" sz="quarter" idx="5"/>
          </p:nvPr>
        </p:nvSpPr>
        <p:spPr/>
        <p:txBody>
          <a:bodyPr/>
          <a:lstStyle/>
          <a:p>
            <a:fld id="{05C1300E-3D9D-394A-A660-C662E05CD7CF}" type="slidenum">
              <a:rPr lang="en-GB" smtClean="0"/>
              <a:t>7</a:t>
            </a:fld>
            <a:endParaRPr lang="en-GB"/>
          </a:p>
        </p:txBody>
      </p:sp>
    </p:spTree>
    <p:extLst>
      <p:ext uri="{BB962C8B-B14F-4D97-AF65-F5344CB8AC3E}">
        <p14:creationId xmlns:p14="http://schemas.microsoft.com/office/powerpoint/2010/main" val="3543426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0.314 arcsec = roughly a meter ruler seen from the other end of the South Island</a:t>
            </a:r>
          </a:p>
        </p:txBody>
      </p:sp>
      <p:sp>
        <p:nvSpPr>
          <p:cNvPr id="4" name="Slide Number Placeholder 3"/>
          <p:cNvSpPr>
            <a:spLocks noGrp="1"/>
          </p:cNvSpPr>
          <p:nvPr>
            <p:ph type="sldNum" sz="quarter" idx="5"/>
          </p:nvPr>
        </p:nvSpPr>
        <p:spPr/>
        <p:txBody>
          <a:bodyPr/>
          <a:lstStyle/>
          <a:p>
            <a:fld id="{05C1300E-3D9D-394A-A660-C662E05CD7CF}" type="slidenum">
              <a:rPr lang="en-GB" smtClean="0"/>
              <a:t>8</a:t>
            </a:fld>
            <a:endParaRPr lang="en-GB"/>
          </a:p>
        </p:txBody>
      </p:sp>
    </p:spTree>
    <p:extLst>
      <p:ext uri="{BB962C8B-B14F-4D97-AF65-F5344CB8AC3E}">
        <p14:creationId xmlns:p14="http://schemas.microsoft.com/office/powerpoint/2010/main" val="27395113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how can we actually measure the size of the Milky Way?  The earliest, and simplest way to do so is using globular clusters.  Assuming they’re bright so we can see all of them, if we measure all their positions on the sky and also the distance to them, we can map out their distribution in 3d.  Assuming it’s roughly spherical, we can then measure the size of the MW.  The first person to do this was Shapley in 1918, and this is a plot from his paper.</a:t>
            </a:r>
          </a:p>
        </p:txBody>
      </p:sp>
      <p:sp>
        <p:nvSpPr>
          <p:cNvPr id="4" name="Slide Number Placeholder 3"/>
          <p:cNvSpPr>
            <a:spLocks noGrp="1"/>
          </p:cNvSpPr>
          <p:nvPr>
            <p:ph type="sldNum" sz="quarter" idx="5"/>
          </p:nvPr>
        </p:nvSpPr>
        <p:spPr/>
        <p:txBody>
          <a:bodyPr/>
          <a:lstStyle/>
          <a:p>
            <a:fld id="{2FB63C79-4369-9A48-BEB9-5CE533D69BE3}" type="slidenum">
              <a:rPr lang="en-US" smtClean="0"/>
              <a:t>11</a:t>
            </a:fld>
            <a:endParaRPr lang="en-US"/>
          </a:p>
        </p:txBody>
      </p:sp>
    </p:spTree>
    <p:extLst>
      <p:ext uri="{BB962C8B-B14F-4D97-AF65-F5344CB8AC3E}">
        <p14:creationId xmlns:p14="http://schemas.microsoft.com/office/powerpoint/2010/main" val="22248828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34E9B-DB29-1AF3-9D69-A5C4FE469A4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F264D4C4-4D2F-1AB5-D9B3-56D3680DEB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BB74F139-F486-84B0-41E1-FD65E469034D}"/>
              </a:ext>
            </a:extLst>
          </p:cNvPr>
          <p:cNvSpPr>
            <a:spLocks noGrp="1"/>
          </p:cNvSpPr>
          <p:nvPr>
            <p:ph type="dt" sz="half" idx="10"/>
          </p:nvPr>
        </p:nvSpPr>
        <p:spPr/>
        <p:txBody>
          <a:bodyPr/>
          <a:lstStyle/>
          <a:p>
            <a:fld id="{C7213B3C-F497-6C49-96EB-A903DFA09B23}" type="datetimeFigureOut">
              <a:rPr lang="en-GB" smtClean="0"/>
              <a:t>18/06/2024</a:t>
            </a:fld>
            <a:endParaRPr lang="en-GB"/>
          </a:p>
        </p:txBody>
      </p:sp>
      <p:sp>
        <p:nvSpPr>
          <p:cNvPr id="5" name="Footer Placeholder 4">
            <a:extLst>
              <a:ext uri="{FF2B5EF4-FFF2-40B4-BE49-F238E27FC236}">
                <a16:creationId xmlns:a16="http://schemas.microsoft.com/office/drawing/2014/main" id="{78801ED4-0133-5DD8-345A-3F16765EF29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37D556F-3148-9271-98F5-F52D2DEDD855}"/>
              </a:ext>
            </a:extLst>
          </p:cNvPr>
          <p:cNvSpPr>
            <a:spLocks noGrp="1"/>
          </p:cNvSpPr>
          <p:nvPr>
            <p:ph type="sldNum" sz="quarter" idx="12"/>
          </p:nvPr>
        </p:nvSpPr>
        <p:spPr/>
        <p:txBody>
          <a:bodyPr/>
          <a:lstStyle/>
          <a:p>
            <a:fld id="{0A1C5444-8027-F041-BF4D-364F4554F946}" type="slidenum">
              <a:rPr lang="en-GB" smtClean="0"/>
              <a:t>‹#›</a:t>
            </a:fld>
            <a:endParaRPr lang="en-GB"/>
          </a:p>
        </p:txBody>
      </p:sp>
    </p:spTree>
    <p:extLst>
      <p:ext uri="{BB962C8B-B14F-4D97-AF65-F5344CB8AC3E}">
        <p14:creationId xmlns:p14="http://schemas.microsoft.com/office/powerpoint/2010/main" val="4014889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094CA-825C-25C0-E1A3-CEA64E047949}"/>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5B625C78-7EFB-2994-3D5C-E77B7415A7D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553AA5C3-C21A-BE7F-3188-C01A8A95118F}"/>
              </a:ext>
            </a:extLst>
          </p:cNvPr>
          <p:cNvSpPr>
            <a:spLocks noGrp="1"/>
          </p:cNvSpPr>
          <p:nvPr>
            <p:ph type="dt" sz="half" idx="10"/>
          </p:nvPr>
        </p:nvSpPr>
        <p:spPr/>
        <p:txBody>
          <a:bodyPr/>
          <a:lstStyle/>
          <a:p>
            <a:fld id="{C7213B3C-F497-6C49-96EB-A903DFA09B23}" type="datetimeFigureOut">
              <a:rPr lang="en-GB" smtClean="0"/>
              <a:t>18/06/2024</a:t>
            </a:fld>
            <a:endParaRPr lang="en-GB"/>
          </a:p>
        </p:txBody>
      </p:sp>
      <p:sp>
        <p:nvSpPr>
          <p:cNvPr id="5" name="Footer Placeholder 4">
            <a:extLst>
              <a:ext uri="{FF2B5EF4-FFF2-40B4-BE49-F238E27FC236}">
                <a16:creationId xmlns:a16="http://schemas.microsoft.com/office/drawing/2014/main" id="{53278DF2-D522-5EF3-32A6-DBECD455136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B098E3-44AD-1F45-4703-83CA7040B2D8}"/>
              </a:ext>
            </a:extLst>
          </p:cNvPr>
          <p:cNvSpPr>
            <a:spLocks noGrp="1"/>
          </p:cNvSpPr>
          <p:nvPr>
            <p:ph type="sldNum" sz="quarter" idx="12"/>
          </p:nvPr>
        </p:nvSpPr>
        <p:spPr/>
        <p:txBody>
          <a:bodyPr/>
          <a:lstStyle/>
          <a:p>
            <a:fld id="{0A1C5444-8027-F041-BF4D-364F4554F946}" type="slidenum">
              <a:rPr lang="en-GB" smtClean="0"/>
              <a:t>‹#›</a:t>
            </a:fld>
            <a:endParaRPr lang="en-GB"/>
          </a:p>
        </p:txBody>
      </p:sp>
    </p:spTree>
    <p:extLst>
      <p:ext uri="{BB962C8B-B14F-4D97-AF65-F5344CB8AC3E}">
        <p14:creationId xmlns:p14="http://schemas.microsoft.com/office/powerpoint/2010/main" val="6075314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0C1D354-0425-BD67-D7A5-FBB736F1C83F}"/>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4A2882AF-2E8A-9EE1-6F35-5C9DBC4F729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8EBED1A-5F13-7C1F-4106-0A23466F1805}"/>
              </a:ext>
            </a:extLst>
          </p:cNvPr>
          <p:cNvSpPr>
            <a:spLocks noGrp="1"/>
          </p:cNvSpPr>
          <p:nvPr>
            <p:ph type="dt" sz="half" idx="10"/>
          </p:nvPr>
        </p:nvSpPr>
        <p:spPr/>
        <p:txBody>
          <a:bodyPr/>
          <a:lstStyle/>
          <a:p>
            <a:fld id="{C7213B3C-F497-6C49-96EB-A903DFA09B23}" type="datetimeFigureOut">
              <a:rPr lang="en-GB" smtClean="0"/>
              <a:t>18/06/2024</a:t>
            </a:fld>
            <a:endParaRPr lang="en-GB"/>
          </a:p>
        </p:txBody>
      </p:sp>
      <p:sp>
        <p:nvSpPr>
          <p:cNvPr id="5" name="Footer Placeholder 4">
            <a:extLst>
              <a:ext uri="{FF2B5EF4-FFF2-40B4-BE49-F238E27FC236}">
                <a16:creationId xmlns:a16="http://schemas.microsoft.com/office/drawing/2014/main" id="{9B65BCC3-C327-C443-00E5-CB16108A50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ECB7AE-7085-50DB-8BF9-0958D61F4250}"/>
              </a:ext>
            </a:extLst>
          </p:cNvPr>
          <p:cNvSpPr>
            <a:spLocks noGrp="1"/>
          </p:cNvSpPr>
          <p:nvPr>
            <p:ph type="sldNum" sz="quarter" idx="12"/>
          </p:nvPr>
        </p:nvSpPr>
        <p:spPr/>
        <p:txBody>
          <a:bodyPr/>
          <a:lstStyle/>
          <a:p>
            <a:fld id="{0A1C5444-8027-F041-BF4D-364F4554F946}" type="slidenum">
              <a:rPr lang="en-GB" smtClean="0"/>
              <a:t>‹#›</a:t>
            </a:fld>
            <a:endParaRPr lang="en-GB"/>
          </a:p>
        </p:txBody>
      </p:sp>
    </p:spTree>
    <p:extLst>
      <p:ext uri="{BB962C8B-B14F-4D97-AF65-F5344CB8AC3E}">
        <p14:creationId xmlns:p14="http://schemas.microsoft.com/office/powerpoint/2010/main" val="2907628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18E4F7-94A0-E610-B221-D877E58E735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02FB1429-959A-2774-A819-B8B3C74894F0}"/>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BBF5DEE-4E93-E619-1E22-376912D9346C}"/>
              </a:ext>
            </a:extLst>
          </p:cNvPr>
          <p:cNvSpPr>
            <a:spLocks noGrp="1"/>
          </p:cNvSpPr>
          <p:nvPr>
            <p:ph type="dt" sz="half" idx="10"/>
          </p:nvPr>
        </p:nvSpPr>
        <p:spPr/>
        <p:txBody>
          <a:bodyPr/>
          <a:lstStyle/>
          <a:p>
            <a:fld id="{C7213B3C-F497-6C49-96EB-A903DFA09B23}" type="datetimeFigureOut">
              <a:rPr lang="en-GB" smtClean="0"/>
              <a:t>18/06/2024</a:t>
            </a:fld>
            <a:endParaRPr lang="en-GB"/>
          </a:p>
        </p:txBody>
      </p:sp>
      <p:sp>
        <p:nvSpPr>
          <p:cNvPr id="5" name="Footer Placeholder 4">
            <a:extLst>
              <a:ext uri="{FF2B5EF4-FFF2-40B4-BE49-F238E27FC236}">
                <a16:creationId xmlns:a16="http://schemas.microsoft.com/office/drawing/2014/main" id="{9D92633E-BFB1-F4BD-E4EC-ABAB28B7E9F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5521839-90FD-F58D-235E-69830B13A559}"/>
              </a:ext>
            </a:extLst>
          </p:cNvPr>
          <p:cNvSpPr>
            <a:spLocks noGrp="1"/>
          </p:cNvSpPr>
          <p:nvPr>
            <p:ph type="sldNum" sz="quarter" idx="12"/>
          </p:nvPr>
        </p:nvSpPr>
        <p:spPr/>
        <p:txBody>
          <a:bodyPr/>
          <a:lstStyle/>
          <a:p>
            <a:fld id="{0A1C5444-8027-F041-BF4D-364F4554F946}" type="slidenum">
              <a:rPr lang="en-GB" smtClean="0"/>
              <a:t>‹#›</a:t>
            </a:fld>
            <a:endParaRPr lang="en-GB"/>
          </a:p>
        </p:txBody>
      </p:sp>
    </p:spTree>
    <p:extLst>
      <p:ext uri="{BB962C8B-B14F-4D97-AF65-F5344CB8AC3E}">
        <p14:creationId xmlns:p14="http://schemas.microsoft.com/office/powerpoint/2010/main" val="2247704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91E5-3D66-C818-F1F6-C2A05369E26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0FF1F2B0-E894-3F68-7CE8-ED54057A8D6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9E496EF2-06F7-B9CF-C914-5031737F0E5E}"/>
              </a:ext>
            </a:extLst>
          </p:cNvPr>
          <p:cNvSpPr>
            <a:spLocks noGrp="1"/>
          </p:cNvSpPr>
          <p:nvPr>
            <p:ph type="dt" sz="half" idx="10"/>
          </p:nvPr>
        </p:nvSpPr>
        <p:spPr/>
        <p:txBody>
          <a:bodyPr/>
          <a:lstStyle/>
          <a:p>
            <a:fld id="{C7213B3C-F497-6C49-96EB-A903DFA09B23}" type="datetimeFigureOut">
              <a:rPr lang="en-GB" smtClean="0"/>
              <a:t>18/06/2024</a:t>
            </a:fld>
            <a:endParaRPr lang="en-GB"/>
          </a:p>
        </p:txBody>
      </p:sp>
      <p:sp>
        <p:nvSpPr>
          <p:cNvPr id="5" name="Footer Placeholder 4">
            <a:extLst>
              <a:ext uri="{FF2B5EF4-FFF2-40B4-BE49-F238E27FC236}">
                <a16:creationId xmlns:a16="http://schemas.microsoft.com/office/drawing/2014/main" id="{0649363E-760D-7B2E-3096-F908B64E9C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AD16B1-2971-F6D3-0C13-36E8AD6C6CD8}"/>
              </a:ext>
            </a:extLst>
          </p:cNvPr>
          <p:cNvSpPr>
            <a:spLocks noGrp="1"/>
          </p:cNvSpPr>
          <p:nvPr>
            <p:ph type="sldNum" sz="quarter" idx="12"/>
          </p:nvPr>
        </p:nvSpPr>
        <p:spPr/>
        <p:txBody>
          <a:bodyPr/>
          <a:lstStyle/>
          <a:p>
            <a:fld id="{0A1C5444-8027-F041-BF4D-364F4554F946}" type="slidenum">
              <a:rPr lang="en-GB" smtClean="0"/>
              <a:t>‹#›</a:t>
            </a:fld>
            <a:endParaRPr lang="en-GB"/>
          </a:p>
        </p:txBody>
      </p:sp>
    </p:spTree>
    <p:extLst>
      <p:ext uri="{BB962C8B-B14F-4D97-AF65-F5344CB8AC3E}">
        <p14:creationId xmlns:p14="http://schemas.microsoft.com/office/powerpoint/2010/main" val="4788419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4A9E6-E4BE-B1E3-EC25-4E70A6387EF1}"/>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69A1787C-4623-A061-9B0F-577A797A7063}"/>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0604523-D38E-452D-6146-C1D22153A96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1EAC7A23-247C-A75B-39F1-333D3A9048DF}"/>
              </a:ext>
            </a:extLst>
          </p:cNvPr>
          <p:cNvSpPr>
            <a:spLocks noGrp="1"/>
          </p:cNvSpPr>
          <p:nvPr>
            <p:ph type="dt" sz="half" idx="10"/>
          </p:nvPr>
        </p:nvSpPr>
        <p:spPr/>
        <p:txBody>
          <a:bodyPr/>
          <a:lstStyle/>
          <a:p>
            <a:fld id="{C7213B3C-F497-6C49-96EB-A903DFA09B23}" type="datetimeFigureOut">
              <a:rPr lang="en-GB" smtClean="0"/>
              <a:t>18/06/2024</a:t>
            </a:fld>
            <a:endParaRPr lang="en-GB"/>
          </a:p>
        </p:txBody>
      </p:sp>
      <p:sp>
        <p:nvSpPr>
          <p:cNvPr id="6" name="Footer Placeholder 5">
            <a:extLst>
              <a:ext uri="{FF2B5EF4-FFF2-40B4-BE49-F238E27FC236}">
                <a16:creationId xmlns:a16="http://schemas.microsoft.com/office/drawing/2014/main" id="{10E1657A-1EE7-0B04-9256-134121BF269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04A482-4C06-26F5-70BD-5ADAB1725B7F}"/>
              </a:ext>
            </a:extLst>
          </p:cNvPr>
          <p:cNvSpPr>
            <a:spLocks noGrp="1"/>
          </p:cNvSpPr>
          <p:nvPr>
            <p:ph type="sldNum" sz="quarter" idx="12"/>
          </p:nvPr>
        </p:nvSpPr>
        <p:spPr/>
        <p:txBody>
          <a:bodyPr/>
          <a:lstStyle/>
          <a:p>
            <a:fld id="{0A1C5444-8027-F041-BF4D-364F4554F946}" type="slidenum">
              <a:rPr lang="en-GB" smtClean="0"/>
              <a:t>‹#›</a:t>
            </a:fld>
            <a:endParaRPr lang="en-GB"/>
          </a:p>
        </p:txBody>
      </p:sp>
    </p:spTree>
    <p:extLst>
      <p:ext uri="{BB962C8B-B14F-4D97-AF65-F5344CB8AC3E}">
        <p14:creationId xmlns:p14="http://schemas.microsoft.com/office/powerpoint/2010/main" val="2411785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435C18-8A0D-390C-D2CF-1AC04EE27692}"/>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3A881BE4-BABA-E350-FDD0-B8CE6AC4F3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882F2FE6-6045-B60F-DB96-1FF0B425D596}"/>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CAF662A9-4784-9E25-C086-49A1F1AD0A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BC11020-4925-B43B-897D-6D8AF08FB43B}"/>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916299AC-10B1-1332-F1CC-D6AB6EE3AF3A}"/>
              </a:ext>
            </a:extLst>
          </p:cNvPr>
          <p:cNvSpPr>
            <a:spLocks noGrp="1"/>
          </p:cNvSpPr>
          <p:nvPr>
            <p:ph type="dt" sz="half" idx="10"/>
          </p:nvPr>
        </p:nvSpPr>
        <p:spPr/>
        <p:txBody>
          <a:bodyPr/>
          <a:lstStyle/>
          <a:p>
            <a:fld id="{C7213B3C-F497-6C49-96EB-A903DFA09B23}" type="datetimeFigureOut">
              <a:rPr lang="en-GB" smtClean="0"/>
              <a:t>18/06/2024</a:t>
            </a:fld>
            <a:endParaRPr lang="en-GB"/>
          </a:p>
        </p:txBody>
      </p:sp>
      <p:sp>
        <p:nvSpPr>
          <p:cNvPr id="8" name="Footer Placeholder 7">
            <a:extLst>
              <a:ext uri="{FF2B5EF4-FFF2-40B4-BE49-F238E27FC236}">
                <a16:creationId xmlns:a16="http://schemas.microsoft.com/office/drawing/2014/main" id="{1DB88F8B-BF7A-E767-3C58-1326AB92F45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7E15DDE-9D71-A632-4C2B-CACF6821DB79}"/>
              </a:ext>
            </a:extLst>
          </p:cNvPr>
          <p:cNvSpPr>
            <a:spLocks noGrp="1"/>
          </p:cNvSpPr>
          <p:nvPr>
            <p:ph type="sldNum" sz="quarter" idx="12"/>
          </p:nvPr>
        </p:nvSpPr>
        <p:spPr/>
        <p:txBody>
          <a:bodyPr/>
          <a:lstStyle/>
          <a:p>
            <a:fld id="{0A1C5444-8027-F041-BF4D-364F4554F946}" type="slidenum">
              <a:rPr lang="en-GB" smtClean="0"/>
              <a:t>‹#›</a:t>
            </a:fld>
            <a:endParaRPr lang="en-GB"/>
          </a:p>
        </p:txBody>
      </p:sp>
    </p:spTree>
    <p:extLst>
      <p:ext uri="{BB962C8B-B14F-4D97-AF65-F5344CB8AC3E}">
        <p14:creationId xmlns:p14="http://schemas.microsoft.com/office/powerpoint/2010/main" val="1588807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2BCDD-D88B-22CE-2AB8-C9281C49FB92}"/>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2EC6DC00-360E-72E9-2F3F-CFE9C33180FB}"/>
              </a:ext>
            </a:extLst>
          </p:cNvPr>
          <p:cNvSpPr>
            <a:spLocks noGrp="1"/>
          </p:cNvSpPr>
          <p:nvPr>
            <p:ph type="dt" sz="half" idx="10"/>
          </p:nvPr>
        </p:nvSpPr>
        <p:spPr/>
        <p:txBody>
          <a:bodyPr/>
          <a:lstStyle/>
          <a:p>
            <a:fld id="{C7213B3C-F497-6C49-96EB-A903DFA09B23}" type="datetimeFigureOut">
              <a:rPr lang="en-GB" smtClean="0"/>
              <a:t>18/06/2024</a:t>
            </a:fld>
            <a:endParaRPr lang="en-GB"/>
          </a:p>
        </p:txBody>
      </p:sp>
      <p:sp>
        <p:nvSpPr>
          <p:cNvPr id="4" name="Footer Placeholder 3">
            <a:extLst>
              <a:ext uri="{FF2B5EF4-FFF2-40B4-BE49-F238E27FC236}">
                <a16:creationId xmlns:a16="http://schemas.microsoft.com/office/drawing/2014/main" id="{765F4F2D-72A9-CF63-8EAE-7B2AA9033BE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C23DF45-DF34-8E97-B03F-E6A89E2F0575}"/>
              </a:ext>
            </a:extLst>
          </p:cNvPr>
          <p:cNvSpPr>
            <a:spLocks noGrp="1"/>
          </p:cNvSpPr>
          <p:nvPr>
            <p:ph type="sldNum" sz="quarter" idx="12"/>
          </p:nvPr>
        </p:nvSpPr>
        <p:spPr/>
        <p:txBody>
          <a:bodyPr/>
          <a:lstStyle/>
          <a:p>
            <a:fld id="{0A1C5444-8027-F041-BF4D-364F4554F946}" type="slidenum">
              <a:rPr lang="en-GB" smtClean="0"/>
              <a:t>‹#›</a:t>
            </a:fld>
            <a:endParaRPr lang="en-GB"/>
          </a:p>
        </p:txBody>
      </p:sp>
    </p:spTree>
    <p:extLst>
      <p:ext uri="{BB962C8B-B14F-4D97-AF65-F5344CB8AC3E}">
        <p14:creationId xmlns:p14="http://schemas.microsoft.com/office/powerpoint/2010/main" val="2538469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CDCC3-2AB3-A65C-01D7-6C0A2AB7CDC2}"/>
              </a:ext>
            </a:extLst>
          </p:cNvPr>
          <p:cNvSpPr>
            <a:spLocks noGrp="1"/>
          </p:cNvSpPr>
          <p:nvPr>
            <p:ph type="dt" sz="half" idx="10"/>
          </p:nvPr>
        </p:nvSpPr>
        <p:spPr/>
        <p:txBody>
          <a:bodyPr/>
          <a:lstStyle/>
          <a:p>
            <a:fld id="{C7213B3C-F497-6C49-96EB-A903DFA09B23}" type="datetimeFigureOut">
              <a:rPr lang="en-GB" smtClean="0"/>
              <a:t>18/06/2024</a:t>
            </a:fld>
            <a:endParaRPr lang="en-GB"/>
          </a:p>
        </p:txBody>
      </p:sp>
      <p:sp>
        <p:nvSpPr>
          <p:cNvPr id="3" name="Footer Placeholder 2">
            <a:extLst>
              <a:ext uri="{FF2B5EF4-FFF2-40B4-BE49-F238E27FC236}">
                <a16:creationId xmlns:a16="http://schemas.microsoft.com/office/drawing/2014/main" id="{526A0D08-CBB6-E7DB-4F62-71AF96A62ED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ACF1B44F-44ED-34EA-9249-94237BF2B222}"/>
              </a:ext>
            </a:extLst>
          </p:cNvPr>
          <p:cNvSpPr>
            <a:spLocks noGrp="1"/>
          </p:cNvSpPr>
          <p:nvPr>
            <p:ph type="sldNum" sz="quarter" idx="12"/>
          </p:nvPr>
        </p:nvSpPr>
        <p:spPr/>
        <p:txBody>
          <a:bodyPr/>
          <a:lstStyle/>
          <a:p>
            <a:fld id="{0A1C5444-8027-F041-BF4D-364F4554F946}" type="slidenum">
              <a:rPr lang="en-GB" smtClean="0"/>
              <a:t>‹#›</a:t>
            </a:fld>
            <a:endParaRPr lang="en-GB"/>
          </a:p>
        </p:txBody>
      </p:sp>
    </p:spTree>
    <p:extLst>
      <p:ext uri="{BB962C8B-B14F-4D97-AF65-F5344CB8AC3E}">
        <p14:creationId xmlns:p14="http://schemas.microsoft.com/office/powerpoint/2010/main" val="10727448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A9D20-8334-4D43-2ED4-AC81C4A317F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58FA261A-FC04-F52C-C27E-D67C46C4CA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D9BD587-6B2E-EE11-6E36-0F79C21579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2942ECF-6A06-7B91-F1EF-C72B107D0E68}"/>
              </a:ext>
            </a:extLst>
          </p:cNvPr>
          <p:cNvSpPr>
            <a:spLocks noGrp="1"/>
          </p:cNvSpPr>
          <p:nvPr>
            <p:ph type="dt" sz="half" idx="10"/>
          </p:nvPr>
        </p:nvSpPr>
        <p:spPr/>
        <p:txBody>
          <a:bodyPr/>
          <a:lstStyle/>
          <a:p>
            <a:fld id="{C7213B3C-F497-6C49-96EB-A903DFA09B23}" type="datetimeFigureOut">
              <a:rPr lang="en-GB" smtClean="0"/>
              <a:t>18/06/2024</a:t>
            </a:fld>
            <a:endParaRPr lang="en-GB"/>
          </a:p>
        </p:txBody>
      </p:sp>
      <p:sp>
        <p:nvSpPr>
          <p:cNvPr id="6" name="Footer Placeholder 5">
            <a:extLst>
              <a:ext uri="{FF2B5EF4-FFF2-40B4-BE49-F238E27FC236}">
                <a16:creationId xmlns:a16="http://schemas.microsoft.com/office/drawing/2014/main" id="{3B265114-7BA6-0A67-26F5-C2BDD36F156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1650E70-B566-C0CF-A3D9-8177BFF0C5C5}"/>
              </a:ext>
            </a:extLst>
          </p:cNvPr>
          <p:cNvSpPr>
            <a:spLocks noGrp="1"/>
          </p:cNvSpPr>
          <p:nvPr>
            <p:ph type="sldNum" sz="quarter" idx="12"/>
          </p:nvPr>
        </p:nvSpPr>
        <p:spPr/>
        <p:txBody>
          <a:bodyPr/>
          <a:lstStyle/>
          <a:p>
            <a:fld id="{0A1C5444-8027-F041-BF4D-364F4554F946}" type="slidenum">
              <a:rPr lang="en-GB" smtClean="0"/>
              <a:t>‹#›</a:t>
            </a:fld>
            <a:endParaRPr lang="en-GB"/>
          </a:p>
        </p:txBody>
      </p:sp>
    </p:spTree>
    <p:extLst>
      <p:ext uri="{BB962C8B-B14F-4D97-AF65-F5344CB8AC3E}">
        <p14:creationId xmlns:p14="http://schemas.microsoft.com/office/powerpoint/2010/main" val="2617082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79F2EE-97E7-2101-22BD-A5EEFF1E32B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40A7CDEF-D667-B636-EAC1-4A491B3D25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5FCD513-229B-3835-4A61-A8130EEE00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2FFF2C13-4764-5C3A-098B-7CFF3FF66187}"/>
              </a:ext>
            </a:extLst>
          </p:cNvPr>
          <p:cNvSpPr>
            <a:spLocks noGrp="1"/>
          </p:cNvSpPr>
          <p:nvPr>
            <p:ph type="dt" sz="half" idx="10"/>
          </p:nvPr>
        </p:nvSpPr>
        <p:spPr/>
        <p:txBody>
          <a:bodyPr/>
          <a:lstStyle/>
          <a:p>
            <a:fld id="{C7213B3C-F497-6C49-96EB-A903DFA09B23}" type="datetimeFigureOut">
              <a:rPr lang="en-GB" smtClean="0"/>
              <a:t>18/06/2024</a:t>
            </a:fld>
            <a:endParaRPr lang="en-GB"/>
          </a:p>
        </p:txBody>
      </p:sp>
      <p:sp>
        <p:nvSpPr>
          <p:cNvPr id="6" name="Footer Placeholder 5">
            <a:extLst>
              <a:ext uri="{FF2B5EF4-FFF2-40B4-BE49-F238E27FC236}">
                <a16:creationId xmlns:a16="http://schemas.microsoft.com/office/drawing/2014/main" id="{C7A84100-8DF7-66A2-ACCD-C4A9D3F11F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2EA5307-71E2-8E79-9121-934DC77BAD29}"/>
              </a:ext>
            </a:extLst>
          </p:cNvPr>
          <p:cNvSpPr>
            <a:spLocks noGrp="1"/>
          </p:cNvSpPr>
          <p:nvPr>
            <p:ph type="sldNum" sz="quarter" idx="12"/>
          </p:nvPr>
        </p:nvSpPr>
        <p:spPr/>
        <p:txBody>
          <a:bodyPr/>
          <a:lstStyle/>
          <a:p>
            <a:fld id="{0A1C5444-8027-F041-BF4D-364F4554F946}" type="slidenum">
              <a:rPr lang="en-GB" smtClean="0"/>
              <a:t>‹#›</a:t>
            </a:fld>
            <a:endParaRPr lang="en-GB"/>
          </a:p>
        </p:txBody>
      </p:sp>
    </p:spTree>
    <p:extLst>
      <p:ext uri="{BB962C8B-B14F-4D97-AF65-F5344CB8AC3E}">
        <p14:creationId xmlns:p14="http://schemas.microsoft.com/office/powerpoint/2010/main" val="3313085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735988-F282-F9DA-52B3-A432E6E7061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7D2C8EC0-E654-021D-D4D3-2AF531631B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7E9B965-1DAC-8671-18A7-C1B0F29F265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7213B3C-F497-6C49-96EB-A903DFA09B23}" type="datetimeFigureOut">
              <a:rPr lang="en-GB" smtClean="0"/>
              <a:t>18/06/2024</a:t>
            </a:fld>
            <a:endParaRPr lang="en-GB"/>
          </a:p>
        </p:txBody>
      </p:sp>
      <p:sp>
        <p:nvSpPr>
          <p:cNvPr id="5" name="Footer Placeholder 4">
            <a:extLst>
              <a:ext uri="{FF2B5EF4-FFF2-40B4-BE49-F238E27FC236}">
                <a16:creationId xmlns:a16="http://schemas.microsoft.com/office/drawing/2014/main" id="{BC354368-087B-9684-D296-677651276E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AB31830-1940-5569-AFB0-90813992AB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1C5444-8027-F041-BF4D-364F4554F946}" type="slidenum">
              <a:rPr lang="en-GB" smtClean="0"/>
              <a:t>‹#›</a:t>
            </a:fld>
            <a:endParaRPr lang="en-GB"/>
          </a:p>
        </p:txBody>
      </p:sp>
    </p:spTree>
    <p:extLst>
      <p:ext uri="{BB962C8B-B14F-4D97-AF65-F5344CB8AC3E}">
        <p14:creationId xmlns:p14="http://schemas.microsoft.com/office/powerpoint/2010/main" val="3787226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eso.org/public/images/eso0844a/"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4.xml.rels><?xml version="1.0" encoding="UTF-8" standalone="yes"?>
<Relationships xmlns="http://schemas.openxmlformats.org/package/2006/relationships"><Relationship Id="rId3" Type="http://schemas.openxmlformats.org/officeDocument/2006/relationships/hyperlink" Target="https://archive.org/details/popularsciencemo58newy"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4.jpeg"/></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jpe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1.jpeg"/><Relationship Id="rId4" Type="http://schemas.openxmlformats.org/officeDocument/2006/relationships/image" Target="../media/image18.emf"/><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commons.wikimedia.org/w/index.php?curid=7439852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2.jpeg"/></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8.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jpeg"/><Relationship Id="rId5" Type="http://schemas.openxmlformats.org/officeDocument/2006/relationships/image" Target="../media/image43.png"/><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5.svg"/></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hyperlink" Target="https://www.nobelprize.org/prizes/physics/2019/peebles/facts/"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45.svg"/></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3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52.jpeg"/></Relationships>
</file>

<file path=ppt/slides/_rels/slide4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jpe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gif"/></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D5A6A91-467C-84A3-38AD-444F323796B8}"/>
              </a:ext>
            </a:extLst>
          </p:cNvPr>
          <p:cNvPicPr>
            <a:picLocks noChangeAspect="1"/>
          </p:cNvPicPr>
          <p:nvPr/>
        </p:nvPicPr>
        <p:blipFill>
          <a:blip r:embed="rId3" cstate="screen">
            <a:alphaModFix amt="70000"/>
            <a:extLst>
              <a:ext uri="{28A0092B-C50C-407E-A947-70E740481C1C}">
                <a14:useLocalDpi xmlns:a14="http://schemas.microsoft.com/office/drawing/2010/main"/>
              </a:ext>
            </a:extLst>
          </a:blip>
          <a:stretch>
            <a:fillRect/>
          </a:stretch>
        </p:blipFill>
        <p:spPr>
          <a:xfrm>
            <a:off x="-645979" y="-4774593"/>
            <a:ext cx="12206488" cy="10645939"/>
          </a:xfrm>
          <a:prstGeom prst="rect">
            <a:avLst/>
          </a:prstGeom>
        </p:spPr>
      </p:pic>
      <p:sp>
        <p:nvSpPr>
          <p:cNvPr id="7" name="TextBox 6">
            <a:extLst>
              <a:ext uri="{FF2B5EF4-FFF2-40B4-BE49-F238E27FC236}">
                <a16:creationId xmlns:a16="http://schemas.microsoft.com/office/drawing/2014/main" id="{5A5933C2-B33D-2B74-911D-B243EE4CEB5F}"/>
              </a:ext>
            </a:extLst>
          </p:cNvPr>
          <p:cNvSpPr txBox="1"/>
          <p:nvPr/>
        </p:nvSpPr>
        <p:spPr>
          <a:xfrm>
            <a:off x="123074" y="5040827"/>
            <a:ext cx="6748991" cy="830997"/>
          </a:xfrm>
          <a:prstGeom prst="rect">
            <a:avLst/>
          </a:prstGeom>
          <a:noFill/>
        </p:spPr>
        <p:txBody>
          <a:bodyPr wrap="square" rtlCol="0">
            <a:spAutoFit/>
          </a:bodyPr>
          <a:lstStyle/>
          <a:p>
            <a:r>
              <a:rPr lang="en-US" sz="1200">
                <a:solidFill>
                  <a:schemeClr val="bg1"/>
                </a:solidFill>
              </a:rPr>
              <a:t>The </a:t>
            </a:r>
            <a:r>
              <a:rPr lang="en-US" sz="1200" err="1">
                <a:solidFill>
                  <a:schemeClr val="bg1"/>
                </a:solidFill>
              </a:rPr>
              <a:t>eXtreme</a:t>
            </a:r>
            <a:r>
              <a:rPr lang="en-US" sz="1200">
                <a:solidFill>
                  <a:schemeClr val="bg1"/>
                </a:solidFill>
              </a:rPr>
              <a:t> Deep Field (in the Hubble Ultra Deep Field).  </a:t>
            </a:r>
          </a:p>
          <a:p>
            <a:r>
              <a:rPr lang="en-NZ" sz="1200">
                <a:solidFill>
                  <a:schemeClr val="bg1"/>
                </a:solidFill>
              </a:rPr>
              <a:t>Credit: NASA; ESA; G. Illingworth, D. Magee, and P. </a:t>
            </a:r>
            <a:r>
              <a:rPr lang="en-NZ" sz="1200" err="1">
                <a:solidFill>
                  <a:schemeClr val="bg1"/>
                </a:solidFill>
              </a:rPr>
              <a:t>Oesch</a:t>
            </a:r>
            <a:r>
              <a:rPr lang="en-NZ" sz="1200">
                <a:solidFill>
                  <a:schemeClr val="bg1"/>
                </a:solidFill>
              </a:rPr>
              <a:t>, University of California, Santa Cruz; R. </a:t>
            </a:r>
            <a:r>
              <a:rPr lang="en-NZ" sz="1200" err="1">
                <a:solidFill>
                  <a:schemeClr val="bg1"/>
                </a:solidFill>
              </a:rPr>
              <a:t>Bouwens</a:t>
            </a:r>
            <a:r>
              <a:rPr lang="en-NZ" sz="1200">
                <a:solidFill>
                  <a:schemeClr val="bg1"/>
                </a:solidFill>
              </a:rPr>
              <a:t>, Leiden University; and the HUDF09 Team.</a:t>
            </a:r>
          </a:p>
          <a:p>
            <a:r>
              <a:rPr lang="en-US" sz="1200">
                <a:solidFill>
                  <a:schemeClr val="bg1"/>
                </a:solidFill>
              </a:rPr>
              <a:t>From https://</a:t>
            </a:r>
            <a:r>
              <a:rPr lang="en-US" sz="1200" err="1">
                <a:solidFill>
                  <a:schemeClr val="bg1"/>
                </a:solidFill>
              </a:rPr>
              <a:t>www.nasa.gov</a:t>
            </a:r>
            <a:r>
              <a:rPr lang="en-US" sz="1200">
                <a:solidFill>
                  <a:schemeClr val="bg1"/>
                </a:solidFill>
              </a:rPr>
              <a:t>/</a:t>
            </a:r>
            <a:r>
              <a:rPr lang="en-US" sz="1200" err="1">
                <a:solidFill>
                  <a:schemeClr val="bg1"/>
                </a:solidFill>
              </a:rPr>
              <a:t>mission_pages</a:t>
            </a:r>
            <a:r>
              <a:rPr lang="en-US" sz="1200">
                <a:solidFill>
                  <a:schemeClr val="bg1"/>
                </a:solidFill>
              </a:rPr>
              <a:t>/</a:t>
            </a:r>
            <a:r>
              <a:rPr lang="en-US" sz="1200" err="1">
                <a:solidFill>
                  <a:schemeClr val="bg1"/>
                </a:solidFill>
              </a:rPr>
              <a:t>hubble</a:t>
            </a:r>
            <a:r>
              <a:rPr lang="en-US" sz="1200">
                <a:solidFill>
                  <a:schemeClr val="bg1"/>
                </a:solidFill>
              </a:rPr>
              <a:t>/science/</a:t>
            </a:r>
            <a:r>
              <a:rPr lang="en-US" sz="1200" err="1">
                <a:solidFill>
                  <a:schemeClr val="bg1"/>
                </a:solidFill>
              </a:rPr>
              <a:t>xdf.html</a:t>
            </a:r>
            <a:endParaRPr lang="en-US" sz="1200">
              <a:solidFill>
                <a:schemeClr val="bg1"/>
              </a:solidFill>
            </a:endParaRPr>
          </a:p>
        </p:txBody>
      </p:sp>
      <p:pic>
        <p:nvPicPr>
          <p:cNvPr id="4" name="Picture 3">
            <a:extLst>
              <a:ext uri="{FF2B5EF4-FFF2-40B4-BE49-F238E27FC236}">
                <a16:creationId xmlns:a16="http://schemas.microsoft.com/office/drawing/2014/main" id="{4F0B7483-00AF-C2C3-0CE6-9863EF109F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14663"/>
            <a:ext cx="12199244" cy="943336"/>
          </a:xfrm>
          <a:prstGeom prst="rect">
            <a:avLst/>
          </a:prstGeom>
        </p:spPr>
      </p:pic>
      <p:sp>
        <p:nvSpPr>
          <p:cNvPr id="5" name="TextBox 4">
            <a:extLst>
              <a:ext uri="{FF2B5EF4-FFF2-40B4-BE49-F238E27FC236}">
                <a16:creationId xmlns:a16="http://schemas.microsoft.com/office/drawing/2014/main" id="{949D1CAC-3FC7-A7EA-A173-74DD65A9B50D}"/>
              </a:ext>
            </a:extLst>
          </p:cNvPr>
          <p:cNvSpPr txBox="1"/>
          <p:nvPr/>
        </p:nvSpPr>
        <p:spPr>
          <a:xfrm>
            <a:off x="1811647" y="1457237"/>
            <a:ext cx="8568703" cy="1200329"/>
          </a:xfrm>
          <a:prstGeom prst="rect">
            <a:avLst/>
          </a:prstGeom>
          <a:noFill/>
        </p:spPr>
        <p:txBody>
          <a:bodyPr wrap="square" rtlCol="0">
            <a:spAutoFit/>
          </a:bodyPr>
          <a:lstStyle/>
          <a:p>
            <a:pPr algn="ctr"/>
            <a:r>
              <a:rPr lang="en-NZ" sz="4000" dirty="0">
                <a:solidFill>
                  <a:schemeClr val="bg1"/>
                </a:solidFill>
                <a:effectLst/>
                <a:latin typeface="+mj-lt"/>
                <a:ea typeface="Century Gothic" panose="020B0502020202020204" pitchFamily="34" charset="0"/>
                <a:cs typeface="Century Gothic" panose="020B0502020202020204" pitchFamily="34" charset="0"/>
              </a:rPr>
              <a:t>How do we understand the Universe?  </a:t>
            </a:r>
          </a:p>
          <a:p>
            <a:pPr algn="ctr"/>
            <a:r>
              <a:rPr lang="en-NZ" sz="3200" dirty="0">
                <a:solidFill>
                  <a:schemeClr val="bg1"/>
                </a:solidFill>
                <a:effectLst/>
                <a:latin typeface="+mj-lt"/>
                <a:ea typeface="Century Gothic" panose="020B0502020202020204" pitchFamily="34" charset="0"/>
                <a:cs typeface="Century Gothic" panose="020B0502020202020204" pitchFamily="34" charset="0"/>
              </a:rPr>
              <a:t>The science of observational cosmology</a:t>
            </a:r>
            <a:r>
              <a:rPr lang="en-NZ" sz="3200" dirty="0">
                <a:solidFill>
                  <a:schemeClr val="bg1"/>
                </a:solidFill>
                <a:effectLst/>
                <a:latin typeface="+mj-lt"/>
              </a:rPr>
              <a:t> </a:t>
            </a:r>
            <a:endParaRPr lang="en-GB" sz="3200" dirty="0">
              <a:solidFill>
                <a:schemeClr val="bg1"/>
              </a:solidFill>
              <a:latin typeface="+mj-lt"/>
            </a:endParaRPr>
          </a:p>
        </p:txBody>
      </p:sp>
      <p:sp>
        <p:nvSpPr>
          <p:cNvPr id="8" name="TextBox 7">
            <a:extLst>
              <a:ext uri="{FF2B5EF4-FFF2-40B4-BE49-F238E27FC236}">
                <a16:creationId xmlns:a16="http://schemas.microsoft.com/office/drawing/2014/main" id="{6C8755C1-D358-ADEA-2BEE-301D16FB7CD1}"/>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
        <p:nvSpPr>
          <p:cNvPr id="9" name="TextBox 8">
            <a:extLst>
              <a:ext uri="{FF2B5EF4-FFF2-40B4-BE49-F238E27FC236}">
                <a16:creationId xmlns:a16="http://schemas.microsoft.com/office/drawing/2014/main" id="{93B6FC44-4917-4BC9-29AF-C97B8B259B1F}"/>
              </a:ext>
            </a:extLst>
          </p:cNvPr>
          <p:cNvSpPr txBox="1"/>
          <p:nvPr/>
        </p:nvSpPr>
        <p:spPr>
          <a:xfrm>
            <a:off x="3485908" y="2876741"/>
            <a:ext cx="5220183" cy="369332"/>
          </a:xfrm>
          <a:prstGeom prst="rect">
            <a:avLst/>
          </a:prstGeom>
          <a:noFill/>
        </p:spPr>
        <p:txBody>
          <a:bodyPr wrap="square" rtlCol="0">
            <a:spAutoFit/>
          </a:bodyPr>
          <a:lstStyle/>
          <a:p>
            <a:r>
              <a:rPr lang="en-GB">
                <a:solidFill>
                  <a:schemeClr val="bg1"/>
                </a:solidFill>
              </a:rPr>
              <a:t>Dr Yvette Perrott, Victoria University of Wellington</a:t>
            </a:r>
          </a:p>
        </p:txBody>
      </p:sp>
    </p:spTree>
    <p:extLst>
      <p:ext uri="{BB962C8B-B14F-4D97-AF65-F5344CB8AC3E}">
        <p14:creationId xmlns:p14="http://schemas.microsoft.com/office/powerpoint/2010/main" val="1450736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E6B6D-50A5-36CF-4AA6-0FA2B8DCEDFE}"/>
              </a:ext>
            </a:extLst>
          </p:cNvPr>
          <p:cNvSpPr>
            <a:spLocks noGrp="1"/>
          </p:cNvSpPr>
          <p:nvPr>
            <p:ph type="title"/>
          </p:nvPr>
        </p:nvSpPr>
        <p:spPr>
          <a:xfrm>
            <a:off x="1055648" y="88417"/>
            <a:ext cx="5216565" cy="1325563"/>
          </a:xfrm>
        </p:spPr>
        <p:txBody>
          <a:bodyPr>
            <a:normAutofit/>
          </a:bodyPr>
          <a:lstStyle/>
          <a:p>
            <a:pPr algn="ctr"/>
            <a:r>
              <a:rPr lang="en-GB" sz="3600"/>
              <a:t>Globular clusters</a:t>
            </a:r>
          </a:p>
        </p:txBody>
      </p:sp>
      <p:pic>
        <p:nvPicPr>
          <p:cNvPr id="5" name="Content Placeholder 4">
            <a:extLst>
              <a:ext uri="{FF2B5EF4-FFF2-40B4-BE49-F238E27FC236}">
                <a16:creationId xmlns:a16="http://schemas.microsoft.com/office/drawing/2014/main" id="{DE7E38AA-2920-E5D9-70ED-E19C2BFAB52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115175" y="122392"/>
            <a:ext cx="4949215" cy="4653498"/>
          </a:xfrm>
        </p:spPr>
      </p:pic>
      <p:sp>
        <p:nvSpPr>
          <p:cNvPr id="6" name="TextBox 5">
            <a:extLst>
              <a:ext uri="{FF2B5EF4-FFF2-40B4-BE49-F238E27FC236}">
                <a16:creationId xmlns:a16="http://schemas.microsoft.com/office/drawing/2014/main" id="{5F09097D-6A9B-541F-D2E7-46C9749C0668}"/>
              </a:ext>
            </a:extLst>
          </p:cNvPr>
          <p:cNvSpPr txBox="1"/>
          <p:nvPr/>
        </p:nvSpPr>
        <p:spPr>
          <a:xfrm>
            <a:off x="7178389" y="4812053"/>
            <a:ext cx="4822785" cy="954107"/>
          </a:xfrm>
          <a:prstGeom prst="rect">
            <a:avLst/>
          </a:prstGeom>
          <a:noFill/>
        </p:spPr>
        <p:txBody>
          <a:bodyPr wrap="square" rtlCol="0">
            <a:spAutoFit/>
          </a:bodyPr>
          <a:lstStyle/>
          <a:p>
            <a:r>
              <a:rPr lang="en-NZ" sz="1400"/>
              <a:t>The most massive globular cluster in the Milky Way, Omega Centauri (up to ten million stars) as observed from ESO's La Silla Observatory. </a:t>
            </a:r>
            <a:r>
              <a:rPr lang="en-NZ" sz="1400">
                <a:hlinkClick r:id="rId3"/>
              </a:rPr>
              <a:t>https://www.eso.org/public/images/eso0844a/</a:t>
            </a:r>
            <a:r>
              <a:rPr lang="en-NZ" sz="1400"/>
              <a:t> </a:t>
            </a:r>
            <a:endParaRPr lang="en-GB" sz="1400"/>
          </a:p>
        </p:txBody>
      </p:sp>
      <p:sp>
        <p:nvSpPr>
          <p:cNvPr id="7" name="TextBox 6">
            <a:extLst>
              <a:ext uri="{FF2B5EF4-FFF2-40B4-BE49-F238E27FC236}">
                <a16:creationId xmlns:a16="http://schemas.microsoft.com/office/drawing/2014/main" id="{DB29EDB3-3600-99AA-0FBD-A0506FF9C31E}"/>
              </a:ext>
            </a:extLst>
          </p:cNvPr>
          <p:cNvSpPr txBox="1"/>
          <p:nvPr/>
        </p:nvSpPr>
        <p:spPr>
          <a:xfrm>
            <a:off x="288601" y="1355997"/>
            <a:ext cx="5983612" cy="2800767"/>
          </a:xfrm>
          <a:prstGeom prst="rect">
            <a:avLst/>
          </a:prstGeom>
          <a:noFill/>
        </p:spPr>
        <p:txBody>
          <a:bodyPr wrap="square" rtlCol="0">
            <a:spAutoFit/>
          </a:bodyPr>
          <a:lstStyle/>
          <a:p>
            <a:pPr marL="342900" indent="-342900">
              <a:buFont typeface="Arial" panose="020B0604020202020204" pitchFamily="34" charset="0"/>
              <a:buChar char="•"/>
            </a:pPr>
            <a:r>
              <a:rPr lang="en-GB" sz="2200"/>
              <a:t>Away from the Milky Way disc we see isolated stars, but also star clusters: globular clusters, open clusters, stellar associations</a:t>
            </a:r>
          </a:p>
          <a:p>
            <a:pPr marL="342900" indent="-342900">
              <a:buFont typeface="Arial" panose="020B0604020202020204" pitchFamily="34" charset="0"/>
              <a:buChar char="•"/>
            </a:pPr>
            <a:r>
              <a:rPr lang="en-GB" sz="2200"/>
              <a:t>Globular clusters are tight, round-looking associations of (typically) hundreds of thousands of stars</a:t>
            </a:r>
          </a:p>
          <a:p>
            <a:pPr marL="342900" indent="-342900">
              <a:buFont typeface="Arial" panose="020B0604020202020204" pitchFamily="34" charset="0"/>
              <a:buChar char="•"/>
            </a:pPr>
            <a:r>
              <a:rPr lang="en-GB" sz="2200"/>
              <a:t>If the Earth orbited one of the inner stars, the closest stars would be light-months away!</a:t>
            </a:r>
          </a:p>
        </p:txBody>
      </p:sp>
      <p:pic>
        <p:nvPicPr>
          <p:cNvPr id="3" name="Picture 2">
            <a:extLst>
              <a:ext uri="{FF2B5EF4-FFF2-40B4-BE49-F238E27FC236}">
                <a16:creationId xmlns:a16="http://schemas.microsoft.com/office/drawing/2014/main" id="{E0FA0495-8F83-5817-52D4-D95EF8AFBCF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14663"/>
            <a:ext cx="12199244" cy="943336"/>
          </a:xfrm>
          <a:prstGeom prst="rect">
            <a:avLst/>
          </a:prstGeom>
        </p:spPr>
      </p:pic>
      <p:sp>
        <p:nvSpPr>
          <p:cNvPr id="4" name="TextBox 3">
            <a:extLst>
              <a:ext uri="{FF2B5EF4-FFF2-40B4-BE49-F238E27FC236}">
                <a16:creationId xmlns:a16="http://schemas.microsoft.com/office/drawing/2014/main" id="{257B14C6-DC22-C562-334B-AFA5DD4A031D}"/>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211777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E6DACB-E733-0BF8-8A7E-EC2816C4B7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7878" t="29713" r="30521" b="44685"/>
          <a:stretch/>
        </p:blipFill>
        <p:spPr>
          <a:xfrm>
            <a:off x="1548000" y="1313852"/>
            <a:ext cx="4752000" cy="3733340"/>
          </a:xfrm>
          <a:prstGeom prst="rect">
            <a:avLst/>
          </a:prstGeom>
        </p:spPr>
      </p:pic>
      <p:sp>
        <p:nvSpPr>
          <p:cNvPr id="2" name="Title 1">
            <a:extLst>
              <a:ext uri="{FF2B5EF4-FFF2-40B4-BE49-F238E27FC236}">
                <a16:creationId xmlns:a16="http://schemas.microsoft.com/office/drawing/2014/main" id="{B7FDC9CB-8ACE-284A-A888-537A52B6CCF5}"/>
              </a:ext>
            </a:extLst>
          </p:cNvPr>
          <p:cNvSpPr>
            <a:spLocks noGrp="1"/>
          </p:cNvSpPr>
          <p:nvPr>
            <p:ph type="title"/>
          </p:nvPr>
        </p:nvSpPr>
        <p:spPr>
          <a:xfrm>
            <a:off x="1968927" y="-87903"/>
            <a:ext cx="8591098" cy="1325563"/>
          </a:xfrm>
        </p:spPr>
        <p:txBody>
          <a:bodyPr>
            <a:normAutofit/>
          </a:bodyPr>
          <a:lstStyle/>
          <a:p>
            <a:pPr algn="ctr"/>
            <a:r>
              <a:rPr lang="en-US" sz="3600"/>
              <a:t>Harlow Shapley’s globular clusters</a:t>
            </a:r>
          </a:p>
        </p:txBody>
      </p:sp>
      <p:sp>
        <p:nvSpPr>
          <p:cNvPr id="6" name="TextBox 5">
            <a:extLst>
              <a:ext uri="{FF2B5EF4-FFF2-40B4-BE49-F238E27FC236}">
                <a16:creationId xmlns:a16="http://schemas.microsoft.com/office/drawing/2014/main" id="{313DAAE9-77E7-DC4B-A4CE-DACCE2CE01D0}"/>
              </a:ext>
            </a:extLst>
          </p:cNvPr>
          <p:cNvSpPr txBox="1"/>
          <p:nvPr/>
        </p:nvSpPr>
        <p:spPr>
          <a:xfrm>
            <a:off x="257175" y="5123384"/>
            <a:ext cx="7188046" cy="646331"/>
          </a:xfrm>
          <a:prstGeom prst="rect">
            <a:avLst/>
          </a:prstGeom>
          <a:noFill/>
        </p:spPr>
        <p:txBody>
          <a:bodyPr wrap="square" rtlCol="0">
            <a:spAutoFit/>
          </a:bodyPr>
          <a:lstStyle/>
          <a:p>
            <a:r>
              <a:rPr lang="en-US" sz="1200"/>
              <a:t>Positions of globular clusters, projected on a plane perpendicular to the Galaxy.  From Shapley 1918, “</a:t>
            </a:r>
            <a:r>
              <a:rPr lang="en-NZ" sz="1200"/>
              <a:t>Studies based on the </a:t>
            </a:r>
            <a:r>
              <a:rPr lang="en-NZ" sz="1200" err="1"/>
              <a:t>colors</a:t>
            </a:r>
            <a:r>
              <a:rPr lang="en-NZ" sz="1200"/>
              <a:t> and magnitudes in stellar clusters. VII. The distances, distribution in space, and dimensions of 69 globular clusters.”</a:t>
            </a:r>
            <a:endParaRPr lang="en-US" sz="1200"/>
          </a:p>
        </p:txBody>
      </p:sp>
      <p:cxnSp>
        <p:nvCxnSpPr>
          <p:cNvPr id="8" name="Straight Arrow Connector 7">
            <a:extLst>
              <a:ext uri="{FF2B5EF4-FFF2-40B4-BE49-F238E27FC236}">
                <a16:creationId xmlns:a16="http://schemas.microsoft.com/office/drawing/2014/main" id="{4981142E-9E45-0049-81B8-DC749A7B3E85}"/>
              </a:ext>
            </a:extLst>
          </p:cNvPr>
          <p:cNvCxnSpPr>
            <a:cxnSpLocks/>
          </p:cNvCxnSpPr>
          <p:nvPr/>
        </p:nvCxnSpPr>
        <p:spPr>
          <a:xfrm>
            <a:off x="891972" y="2253656"/>
            <a:ext cx="1613130" cy="87609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E5D90C4D-B357-624C-B00B-F6F718895574}"/>
              </a:ext>
            </a:extLst>
          </p:cNvPr>
          <p:cNvSpPr txBox="1"/>
          <p:nvPr/>
        </p:nvSpPr>
        <p:spPr>
          <a:xfrm>
            <a:off x="279652" y="2020766"/>
            <a:ext cx="758636" cy="369332"/>
          </a:xfrm>
          <a:prstGeom prst="rect">
            <a:avLst/>
          </a:prstGeom>
          <a:noFill/>
        </p:spPr>
        <p:txBody>
          <a:bodyPr wrap="square" rtlCol="0">
            <a:spAutoFit/>
          </a:bodyPr>
          <a:lstStyle/>
          <a:p>
            <a:r>
              <a:rPr lang="en-US">
                <a:solidFill>
                  <a:srgbClr val="FF0000"/>
                </a:solidFill>
              </a:rPr>
              <a:t>Sun</a:t>
            </a:r>
          </a:p>
        </p:txBody>
      </p:sp>
      <p:sp>
        <p:nvSpPr>
          <p:cNvPr id="13" name="TextBox 12">
            <a:extLst>
              <a:ext uri="{FF2B5EF4-FFF2-40B4-BE49-F238E27FC236}">
                <a16:creationId xmlns:a16="http://schemas.microsoft.com/office/drawing/2014/main" id="{4BA37D39-1965-2C4A-8D80-91D84DDAAD24}"/>
              </a:ext>
            </a:extLst>
          </p:cNvPr>
          <p:cNvSpPr txBox="1"/>
          <p:nvPr/>
        </p:nvSpPr>
        <p:spPr>
          <a:xfrm>
            <a:off x="6742407" y="1304017"/>
            <a:ext cx="4936611" cy="1785104"/>
          </a:xfrm>
          <a:prstGeom prst="rect">
            <a:avLst/>
          </a:prstGeom>
          <a:noFill/>
        </p:spPr>
        <p:txBody>
          <a:bodyPr wrap="square" rtlCol="0">
            <a:spAutoFit/>
          </a:bodyPr>
          <a:lstStyle/>
          <a:p>
            <a:pPr marL="342900" indent="-342900">
              <a:buFont typeface="Arial" panose="020B0604020202020204" pitchFamily="34" charset="0"/>
              <a:buChar char="•"/>
            </a:pPr>
            <a:r>
              <a:rPr lang="en-AU" sz="2200">
                <a:sym typeface="Wingdings" pitchFamily="2" charset="2"/>
              </a:rPr>
              <a:t>If we can measure positions and distances to the globular clusters we see, and assume their distribution is spherical, we can measure the size of the Milky Way!</a:t>
            </a:r>
          </a:p>
        </p:txBody>
      </p:sp>
      <p:sp>
        <p:nvSpPr>
          <p:cNvPr id="10" name="TextBox 9">
            <a:extLst>
              <a:ext uri="{FF2B5EF4-FFF2-40B4-BE49-F238E27FC236}">
                <a16:creationId xmlns:a16="http://schemas.microsoft.com/office/drawing/2014/main" id="{5A554CB9-8137-7F4A-B723-CF329EB1E2ED}"/>
              </a:ext>
            </a:extLst>
          </p:cNvPr>
          <p:cNvSpPr txBox="1"/>
          <p:nvPr/>
        </p:nvSpPr>
        <p:spPr>
          <a:xfrm>
            <a:off x="152708" y="2747009"/>
            <a:ext cx="1279129" cy="646331"/>
          </a:xfrm>
          <a:prstGeom prst="rect">
            <a:avLst/>
          </a:prstGeom>
          <a:noFill/>
        </p:spPr>
        <p:txBody>
          <a:bodyPr wrap="square" rtlCol="0">
            <a:spAutoFit/>
          </a:bodyPr>
          <a:lstStyle/>
          <a:p>
            <a:r>
              <a:rPr lang="en-US">
                <a:solidFill>
                  <a:srgbClr val="FF0000"/>
                </a:solidFill>
              </a:rPr>
              <a:t>Galactic disc</a:t>
            </a:r>
          </a:p>
        </p:txBody>
      </p:sp>
      <p:sp>
        <p:nvSpPr>
          <p:cNvPr id="11" name="Left Brace 10">
            <a:extLst>
              <a:ext uri="{FF2B5EF4-FFF2-40B4-BE49-F238E27FC236}">
                <a16:creationId xmlns:a16="http://schemas.microsoft.com/office/drawing/2014/main" id="{1815AC15-08CF-2549-B26E-EB0FE7747BDD}"/>
              </a:ext>
            </a:extLst>
          </p:cNvPr>
          <p:cNvSpPr/>
          <p:nvPr/>
        </p:nvSpPr>
        <p:spPr>
          <a:xfrm>
            <a:off x="1146709" y="2838310"/>
            <a:ext cx="264444" cy="521882"/>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Oval 11">
            <a:extLst>
              <a:ext uri="{FF2B5EF4-FFF2-40B4-BE49-F238E27FC236}">
                <a16:creationId xmlns:a16="http://schemas.microsoft.com/office/drawing/2014/main" id="{F54F7C79-4544-B246-9622-7A40769FFFE0}"/>
              </a:ext>
            </a:extLst>
          </p:cNvPr>
          <p:cNvSpPr/>
          <p:nvPr/>
        </p:nvSpPr>
        <p:spPr>
          <a:xfrm>
            <a:off x="1457692" y="1489572"/>
            <a:ext cx="4718995" cy="35576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2B0EA18-62E5-C633-DAB5-183AA4F32E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14663"/>
            <a:ext cx="12199244" cy="943336"/>
          </a:xfrm>
          <a:prstGeom prst="rect">
            <a:avLst/>
          </a:prstGeom>
        </p:spPr>
      </p:pic>
      <p:sp>
        <p:nvSpPr>
          <p:cNvPr id="4" name="TextBox 3">
            <a:extLst>
              <a:ext uri="{FF2B5EF4-FFF2-40B4-BE49-F238E27FC236}">
                <a16:creationId xmlns:a16="http://schemas.microsoft.com/office/drawing/2014/main" id="{5747AA7E-85B6-9E50-1889-693C03A13D91}"/>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2013326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E6DACB-E733-0BF8-8A7E-EC2816C4B72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0757" t="26751" r="29243" b="44163"/>
          <a:stretch/>
        </p:blipFill>
        <p:spPr>
          <a:xfrm>
            <a:off x="891972" y="881970"/>
            <a:ext cx="5525784" cy="4241414"/>
          </a:xfrm>
          <a:prstGeom prst="rect">
            <a:avLst/>
          </a:prstGeom>
        </p:spPr>
      </p:pic>
      <p:sp>
        <p:nvSpPr>
          <p:cNvPr id="2" name="Title 1">
            <a:extLst>
              <a:ext uri="{FF2B5EF4-FFF2-40B4-BE49-F238E27FC236}">
                <a16:creationId xmlns:a16="http://schemas.microsoft.com/office/drawing/2014/main" id="{B7FDC9CB-8ACE-284A-A888-537A52B6CCF5}"/>
              </a:ext>
            </a:extLst>
          </p:cNvPr>
          <p:cNvSpPr>
            <a:spLocks noGrp="1"/>
          </p:cNvSpPr>
          <p:nvPr>
            <p:ph type="title"/>
          </p:nvPr>
        </p:nvSpPr>
        <p:spPr>
          <a:xfrm>
            <a:off x="1968927" y="-87903"/>
            <a:ext cx="8591098" cy="1325563"/>
          </a:xfrm>
        </p:spPr>
        <p:txBody>
          <a:bodyPr>
            <a:normAutofit/>
          </a:bodyPr>
          <a:lstStyle/>
          <a:p>
            <a:pPr algn="ctr"/>
            <a:r>
              <a:rPr lang="en-US" sz="3600"/>
              <a:t>Harlow Shapley’s globular clusters</a:t>
            </a:r>
          </a:p>
        </p:txBody>
      </p:sp>
      <p:sp>
        <p:nvSpPr>
          <p:cNvPr id="6" name="TextBox 5">
            <a:extLst>
              <a:ext uri="{FF2B5EF4-FFF2-40B4-BE49-F238E27FC236}">
                <a16:creationId xmlns:a16="http://schemas.microsoft.com/office/drawing/2014/main" id="{313DAAE9-77E7-DC4B-A4CE-DACCE2CE01D0}"/>
              </a:ext>
            </a:extLst>
          </p:cNvPr>
          <p:cNvSpPr txBox="1"/>
          <p:nvPr/>
        </p:nvSpPr>
        <p:spPr>
          <a:xfrm>
            <a:off x="257175" y="5123384"/>
            <a:ext cx="7188046" cy="646331"/>
          </a:xfrm>
          <a:prstGeom prst="rect">
            <a:avLst/>
          </a:prstGeom>
          <a:noFill/>
        </p:spPr>
        <p:txBody>
          <a:bodyPr wrap="square" rtlCol="0">
            <a:spAutoFit/>
          </a:bodyPr>
          <a:lstStyle/>
          <a:p>
            <a:r>
              <a:rPr lang="en-US" sz="1200"/>
              <a:t>Positions of globular clusters, projected on a plane perpendicular to the Galaxy.  From Shapley 1918, “</a:t>
            </a:r>
            <a:r>
              <a:rPr lang="en-NZ" sz="1200"/>
              <a:t>Studies based on the </a:t>
            </a:r>
            <a:r>
              <a:rPr lang="en-NZ" sz="1200" err="1"/>
              <a:t>colors</a:t>
            </a:r>
            <a:r>
              <a:rPr lang="en-NZ" sz="1200"/>
              <a:t> and magnitudes in stellar clusters. VII. The distances, distribution in space, and dimensions of 69 globular clusters.”</a:t>
            </a:r>
            <a:endParaRPr lang="en-US" sz="1200"/>
          </a:p>
        </p:txBody>
      </p:sp>
      <p:cxnSp>
        <p:nvCxnSpPr>
          <p:cNvPr id="8" name="Straight Arrow Connector 7">
            <a:extLst>
              <a:ext uri="{FF2B5EF4-FFF2-40B4-BE49-F238E27FC236}">
                <a16:creationId xmlns:a16="http://schemas.microsoft.com/office/drawing/2014/main" id="{4981142E-9E45-0049-81B8-DC749A7B3E85}"/>
              </a:ext>
            </a:extLst>
          </p:cNvPr>
          <p:cNvCxnSpPr>
            <a:cxnSpLocks/>
          </p:cNvCxnSpPr>
          <p:nvPr/>
        </p:nvCxnSpPr>
        <p:spPr>
          <a:xfrm>
            <a:off x="891972" y="2253656"/>
            <a:ext cx="1613130" cy="876096"/>
          </a:xfrm>
          <a:prstGeom prst="straightConnector1">
            <a:avLst/>
          </a:prstGeom>
          <a:ln w="3810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9" name="TextBox 8">
            <a:extLst>
              <a:ext uri="{FF2B5EF4-FFF2-40B4-BE49-F238E27FC236}">
                <a16:creationId xmlns:a16="http://schemas.microsoft.com/office/drawing/2014/main" id="{E5D90C4D-B357-624C-B00B-F6F718895574}"/>
              </a:ext>
            </a:extLst>
          </p:cNvPr>
          <p:cNvSpPr txBox="1"/>
          <p:nvPr/>
        </p:nvSpPr>
        <p:spPr>
          <a:xfrm>
            <a:off x="279652" y="2020766"/>
            <a:ext cx="758636" cy="369332"/>
          </a:xfrm>
          <a:prstGeom prst="rect">
            <a:avLst/>
          </a:prstGeom>
          <a:noFill/>
        </p:spPr>
        <p:txBody>
          <a:bodyPr wrap="square" rtlCol="0">
            <a:spAutoFit/>
          </a:bodyPr>
          <a:lstStyle/>
          <a:p>
            <a:r>
              <a:rPr lang="en-US">
                <a:solidFill>
                  <a:srgbClr val="FF0000"/>
                </a:solidFill>
              </a:rPr>
              <a:t>Sun</a:t>
            </a:r>
          </a:p>
        </p:txBody>
      </p:sp>
      <p:sp>
        <p:nvSpPr>
          <p:cNvPr id="13" name="TextBox 12">
            <a:extLst>
              <a:ext uri="{FF2B5EF4-FFF2-40B4-BE49-F238E27FC236}">
                <a16:creationId xmlns:a16="http://schemas.microsoft.com/office/drawing/2014/main" id="{4BA37D39-1965-2C4A-8D80-91D84DDAAD24}"/>
              </a:ext>
            </a:extLst>
          </p:cNvPr>
          <p:cNvSpPr txBox="1"/>
          <p:nvPr/>
        </p:nvSpPr>
        <p:spPr>
          <a:xfrm>
            <a:off x="6742407" y="1259086"/>
            <a:ext cx="4936611" cy="2800767"/>
          </a:xfrm>
          <a:prstGeom prst="rect">
            <a:avLst/>
          </a:prstGeom>
          <a:noFill/>
        </p:spPr>
        <p:txBody>
          <a:bodyPr wrap="square" rtlCol="0">
            <a:spAutoFit/>
          </a:bodyPr>
          <a:lstStyle/>
          <a:p>
            <a:pPr marL="342900" indent="-342900">
              <a:buFont typeface="Arial" panose="020B0604020202020204" pitchFamily="34" charset="0"/>
              <a:buChar char="•"/>
            </a:pPr>
            <a:r>
              <a:rPr lang="en-AU" sz="2200">
                <a:sym typeface="Wingdings" pitchFamily="2" charset="2"/>
              </a:rPr>
              <a:t>If we can measure positions and distances to the globular clusters we see, and assume their distribution is spherical, we can measure the size of the Milky Way!</a:t>
            </a:r>
          </a:p>
          <a:p>
            <a:pPr marL="342900" indent="-342900">
              <a:buFont typeface="Arial" panose="020B0604020202020204" pitchFamily="34" charset="0"/>
              <a:buChar char="•"/>
            </a:pPr>
            <a:r>
              <a:rPr lang="en-AU" sz="2200">
                <a:sym typeface="Wingdings" pitchFamily="2" charset="2"/>
              </a:rPr>
              <a:t>Shapley got the size ~2 – 3x too large, but correctly placed the Sun </a:t>
            </a:r>
            <a:r>
              <a:rPr lang="en-AU" sz="2200" i="1">
                <a:sym typeface="Wingdings" pitchFamily="2" charset="2"/>
              </a:rPr>
              <a:t>away </a:t>
            </a:r>
            <a:r>
              <a:rPr lang="en-AU" sz="2200">
                <a:sym typeface="Wingdings" pitchFamily="2" charset="2"/>
              </a:rPr>
              <a:t>from the centre</a:t>
            </a:r>
            <a:endParaRPr lang="en-US" sz="2200"/>
          </a:p>
        </p:txBody>
      </p:sp>
      <p:sp>
        <p:nvSpPr>
          <p:cNvPr id="10" name="TextBox 9">
            <a:extLst>
              <a:ext uri="{FF2B5EF4-FFF2-40B4-BE49-F238E27FC236}">
                <a16:creationId xmlns:a16="http://schemas.microsoft.com/office/drawing/2014/main" id="{5A554CB9-8137-7F4A-B723-CF329EB1E2ED}"/>
              </a:ext>
            </a:extLst>
          </p:cNvPr>
          <p:cNvSpPr txBox="1"/>
          <p:nvPr/>
        </p:nvSpPr>
        <p:spPr>
          <a:xfrm>
            <a:off x="152708" y="2747009"/>
            <a:ext cx="1279129" cy="646331"/>
          </a:xfrm>
          <a:prstGeom prst="rect">
            <a:avLst/>
          </a:prstGeom>
          <a:noFill/>
        </p:spPr>
        <p:txBody>
          <a:bodyPr wrap="square" rtlCol="0">
            <a:spAutoFit/>
          </a:bodyPr>
          <a:lstStyle/>
          <a:p>
            <a:r>
              <a:rPr lang="en-US">
                <a:solidFill>
                  <a:srgbClr val="FF0000"/>
                </a:solidFill>
              </a:rPr>
              <a:t>Galactic disc</a:t>
            </a:r>
          </a:p>
        </p:txBody>
      </p:sp>
      <p:sp>
        <p:nvSpPr>
          <p:cNvPr id="11" name="Left Brace 10">
            <a:extLst>
              <a:ext uri="{FF2B5EF4-FFF2-40B4-BE49-F238E27FC236}">
                <a16:creationId xmlns:a16="http://schemas.microsoft.com/office/drawing/2014/main" id="{1815AC15-08CF-2549-B26E-EB0FE7747BDD}"/>
              </a:ext>
            </a:extLst>
          </p:cNvPr>
          <p:cNvSpPr/>
          <p:nvPr/>
        </p:nvSpPr>
        <p:spPr>
          <a:xfrm>
            <a:off x="1146709" y="2838310"/>
            <a:ext cx="264444" cy="521882"/>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Oval 11">
            <a:extLst>
              <a:ext uri="{FF2B5EF4-FFF2-40B4-BE49-F238E27FC236}">
                <a16:creationId xmlns:a16="http://schemas.microsoft.com/office/drawing/2014/main" id="{F54F7C79-4544-B246-9622-7A40769FFFE0}"/>
              </a:ext>
            </a:extLst>
          </p:cNvPr>
          <p:cNvSpPr/>
          <p:nvPr/>
        </p:nvSpPr>
        <p:spPr>
          <a:xfrm>
            <a:off x="1457692" y="1489572"/>
            <a:ext cx="4718995" cy="35576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92B0EA18-62E5-C633-DAB5-183AA4F32E3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14663"/>
            <a:ext cx="12199244" cy="943336"/>
          </a:xfrm>
          <a:prstGeom prst="rect">
            <a:avLst/>
          </a:prstGeom>
        </p:spPr>
      </p:pic>
      <p:sp>
        <p:nvSpPr>
          <p:cNvPr id="4" name="TextBox 3">
            <a:extLst>
              <a:ext uri="{FF2B5EF4-FFF2-40B4-BE49-F238E27FC236}">
                <a16:creationId xmlns:a16="http://schemas.microsoft.com/office/drawing/2014/main" id="{5747AA7E-85B6-9E50-1889-693C03A13D91}"/>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cxnSp>
        <p:nvCxnSpPr>
          <p:cNvPr id="15" name="Straight Arrow Connector 14">
            <a:extLst>
              <a:ext uri="{FF2B5EF4-FFF2-40B4-BE49-F238E27FC236}">
                <a16:creationId xmlns:a16="http://schemas.microsoft.com/office/drawing/2014/main" id="{D065A0B7-A66C-F8FD-E388-BB66936CCFDA}"/>
              </a:ext>
            </a:extLst>
          </p:cNvPr>
          <p:cNvCxnSpPr>
            <a:cxnSpLocks/>
          </p:cNvCxnSpPr>
          <p:nvPr/>
        </p:nvCxnSpPr>
        <p:spPr>
          <a:xfrm>
            <a:off x="1506489" y="1095293"/>
            <a:ext cx="4510320" cy="1"/>
          </a:xfrm>
          <a:prstGeom prst="straightConnector1">
            <a:avLst/>
          </a:prstGeom>
          <a:ln w="5715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F56E5EE4-36BD-371C-5EE0-82D7ED468A2E}"/>
              </a:ext>
            </a:extLst>
          </p:cNvPr>
          <p:cNvSpPr txBox="1"/>
          <p:nvPr/>
        </p:nvSpPr>
        <p:spPr>
          <a:xfrm>
            <a:off x="2965376" y="864461"/>
            <a:ext cx="1769903" cy="461665"/>
          </a:xfrm>
          <a:prstGeom prst="rect">
            <a:avLst/>
          </a:prstGeom>
          <a:solidFill>
            <a:schemeClr val="bg1"/>
          </a:solidFill>
        </p:spPr>
        <p:txBody>
          <a:bodyPr wrap="square" rtlCol="0">
            <a:spAutoFit/>
          </a:bodyPr>
          <a:lstStyle/>
          <a:p>
            <a:r>
              <a:rPr lang="en-US" sz="2400" b="1">
                <a:solidFill>
                  <a:srgbClr val="FF0000"/>
                </a:solidFill>
              </a:rPr>
              <a:t>200,000 </a:t>
            </a:r>
            <a:r>
              <a:rPr lang="en-US" sz="2400" b="1" err="1">
                <a:solidFill>
                  <a:srgbClr val="FF0000"/>
                </a:solidFill>
              </a:rPr>
              <a:t>ly</a:t>
            </a:r>
            <a:endParaRPr lang="en-US" sz="2400" b="1">
              <a:solidFill>
                <a:srgbClr val="FF0000"/>
              </a:solidFill>
            </a:endParaRPr>
          </a:p>
        </p:txBody>
      </p:sp>
      <p:sp>
        <p:nvSpPr>
          <p:cNvPr id="19" name="TextBox 18">
            <a:extLst>
              <a:ext uri="{FF2B5EF4-FFF2-40B4-BE49-F238E27FC236}">
                <a16:creationId xmlns:a16="http://schemas.microsoft.com/office/drawing/2014/main" id="{C0CE8B43-2380-00F8-1D90-2906B77514EE}"/>
              </a:ext>
            </a:extLst>
          </p:cNvPr>
          <p:cNvSpPr txBox="1"/>
          <p:nvPr/>
        </p:nvSpPr>
        <p:spPr>
          <a:xfrm>
            <a:off x="2932237" y="857452"/>
            <a:ext cx="1769903" cy="461665"/>
          </a:xfrm>
          <a:prstGeom prst="rect">
            <a:avLst/>
          </a:prstGeom>
          <a:solidFill>
            <a:schemeClr val="bg1"/>
          </a:solidFill>
        </p:spPr>
        <p:txBody>
          <a:bodyPr wrap="square" rtlCol="0">
            <a:spAutoFit/>
          </a:bodyPr>
          <a:lstStyle/>
          <a:p>
            <a:r>
              <a:rPr lang="en-US" sz="2400" b="1">
                <a:solidFill>
                  <a:srgbClr val="FF0000"/>
                </a:solidFill>
              </a:rPr>
              <a:t>100,000 </a:t>
            </a:r>
            <a:r>
              <a:rPr lang="en-US" sz="2400" b="1" err="1">
                <a:solidFill>
                  <a:srgbClr val="FF0000"/>
                </a:solidFill>
              </a:rPr>
              <a:t>ly</a:t>
            </a:r>
            <a:endParaRPr lang="en-US" sz="2400" b="1">
              <a:solidFill>
                <a:srgbClr val="FF0000"/>
              </a:solidFill>
            </a:endParaRPr>
          </a:p>
        </p:txBody>
      </p:sp>
    </p:spTree>
    <p:extLst>
      <p:ext uri="{BB962C8B-B14F-4D97-AF65-F5344CB8AC3E}">
        <p14:creationId xmlns:p14="http://schemas.microsoft.com/office/powerpoint/2010/main" val="1604779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starry sky with a circle in the sky&#10;&#10;Description automatically generated">
            <a:extLst>
              <a:ext uri="{FF2B5EF4-FFF2-40B4-BE49-F238E27FC236}">
                <a16:creationId xmlns:a16="http://schemas.microsoft.com/office/drawing/2014/main" id="{565C6242-70AE-C2D5-2135-3F89B2E14EA8}"/>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285661" y="525117"/>
            <a:ext cx="6667071" cy="4422490"/>
          </a:xfrm>
        </p:spPr>
      </p:pic>
      <p:sp>
        <p:nvSpPr>
          <p:cNvPr id="2" name="Title 1">
            <a:extLst>
              <a:ext uri="{FF2B5EF4-FFF2-40B4-BE49-F238E27FC236}">
                <a16:creationId xmlns:a16="http://schemas.microsoft.com/office/drawing/2014/main" id="{80D2FFF7-74E0-6B4A-8CAC-50568A9CBE90}"/>
              </a:ext>
            </a:extLst>
          </p:cNvPr>
          <p:cNvSpPr>
            <a:spLocks noGrp="1"/>
          </p:cNvSpPr>
          <p:nvPr>
            <p:ph type="title"/>
          </p:nvPr>
        </p:nvSpPr>
        <p:spPr>
          <a:xfrm>
            <a:off x="352425" y="322909"/>
            <a:ext cx="4470360" cy="892048"/>
          </a:xfrm>
        </p:spPr>
        <p:txBody>
          <a:bodyPr>
            <a:noAutofit/>
          </a:bodyPr>
          <a:lstStyle/>
          <a:p>
            <a:r>
              <a:rPr lang="en-US" sz="3600"/>
              <a:t>Nebulae or galaxies?</a:t>
            </a:r>
          </a:p>
        </p:txBody>
      </p:sp>
      <p:sp>
        <p:nvSpPr>
          <p:cNvPr id="7" name="TextBox 6">
            <a:extLst>
              <a:ext uri="{FF2B5EF4-FFF2-40B4-BE49-F238E27FC236}">
                <a16:creationId xmlns:a16="http://schemas.microsoft.com/office/drawing/2014/main" id="{148A2173-CD74-6845-A59D-80F5EAD97B05}"/>
              </a:ext>
            </a:extLst>
          </p:cNvPr>
          <p:cNvSpPr txBox="1"/>
          <p:nvPr/>
        </p:nvSpPr>
        <p:spPr>
          <a:xfrm>
            <a:off x="363352" y="1348819"/>
            <a:ext cx="4427366" cy="3200876"/>
          </a:xfrm>
          <a:prstGeom prst="rect">
            <a:avLst/>
          </a:prstGeom>
          <a:noFill/>
        </p:spPr>
        <p:txBody>
          <a:bodyPr wrap="square" rtlCol="0">
            <a:spAutoFit/>
          </a:bodyPr>
          <a:lstStyle/>
          <a:p>
            <a:pPr marL="285750" indent="-285750">
              <a:buFont typeface="Arial" panose="020B0604020202020204" pitchFamily="34" charset="0"/>
              <a:buChar char="•"/>
            </a:pPr>
            <a:r>
              <a:rPr lang="en-US" sz="2200"/>
              <a:t>Without a powerful telescope, distant galaxies just look like fuzzy blobs</a:t>
            </a:r>
          </a:p>
          <a:p>
            <a:pPr marL="285750" indent="-285750">
              <a:buFont typeface="Arial" panose="020B0604020202020204" pitchFamily="34" charset="0"/>
              <a:buChar char="•"/>
            </a:pPr>
            <a:r>
              <a:rPr lang="en-US" sz="2200"/>
              <a:t>They were initially included in catalogues of “nebulae” (Messier, NGC) along with other Milky Way objects  </a:t>
            </a:r>
          </a:p>
          <a:p>
            <a:pPr marL="285750" indent="-285750">
              <a:buFont typeface="Arial" panose="020B0604020202020204" pitchFamily="34" charset="0"/>
              <a:buChar char="•"/>
            </a:pPr>
            <a:endParaRPr lang="en-US" sz="2400"/>
          </a:p>
          <a:p>
            <a:r>
              <a:rPr lang="en-US" sz="2400"/>
              <a:t> </a:t>
            </a:r>
          </a:p>
        </p:txBody>
      </p:sp>
      <p:sp>
        <p:nvSpPr>
          <p:cNvPr id="10" name="TextBox 9">
            <a:extLst>
              <a:ext uri="{FF2B5EF4-FFF2-40B4-BE49-F238E27FC236}">
                <a16:creationId xmlns:a16="http://schemas.microsoft.com/office/drawing/2014/main" id="{6DE1C07A-EB33-F5A6-CC82-77662F690763}"/>
              </a:ext>
            </a:extLst>
          </p:cNvPr>
          <p:cNvSpPr txBox="1"/>
          <p:nvPr/>
        </p:nvSpPr>
        <p:spPr>
          <a:xfrm>
            <a:off x="6475328" y="5017855"/>
            <a:ext cx="5477404" cy="461665"/>
          </a:xfrm>
          <a:prstGeom prst="rect">
            <a:avLst/>
          </a:prstGeom>
          <a:noFill/>
        </p:spPr>
        <p:txBody>
          <a:bodyPr wrap="square" rtlCol="0">
            <a:spAutoFit/>
          </a:bodyPr>
          <a:lstStyle/>
          <a:p>
            <a:pPr algn="r"/>
            <a:r>
              <a:rPr lang="en-GB" sz="1200"/>
              <a:t>The “fuzzy blob” of Andromeda from the ground. https://</a:t>
            </a:r>
            <a:r>
              <a:rPr lang="en-GB" sz="1200" err="1"/>
              <a:t>astrobackyard.com</a:t>
            </a:r>
            <a:r>
              <a:rPr lang="en-GB" sz="1200"/>
              <a:t>/andromeda-galaxy/</a:t>
            </a:r>
          </a:p>
        </p:txBody>
      </p:sp>
      <p:pic>
        <p:nvPicPr>
          <p:cNvPr id="3" name="Picture 2">
            <a:extLst>
              <a:ext uri="{FF2B5EF4-FFF2-40B4-BE49-F238E27FC236}">
                <a16:creationId xmlns:a16="http://schemas.microsoft.com/office/drawing/2014/main" id="{62571FA9-45A1-8AF9-0284-A194359D3C2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4" name="TextBox 3">
            <a:extLst>
              <a:ext uri="{FF2B5EF4-FFF2-40B4-BE49-F238E27FC236}">
                <a16:creationId xmlns:a16="http://schemas.microsoft.com/office/drawing/2014/main" id="{371BE179-93D9-E9FC-ECD7-B10041BD09F5}"/>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37745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8A2173-CD74-6845-A59D-80F5EAD97B05}"/>
              </a:ext>
            </a:extLst>
          </p:cNvPr>
          <p:cNvSpPr txBox="1"/>
          <p:nvPr/>
        </p:nvSpPr>
        <p:spPr>
          <a:xfrm>
            <a:off x="1778000" y="1269597"/>
            <a:ext cx="3223986" cy="461665"/>
          </a:xfrm>
          <a:prstGeom prst="rect">
            <a:avLst/>
          </a:prstGeom>
          <a:noFill/>
        </p:spPr>
        <p:txBody>
          <a:bodyPr wrap="square" rtlCol="0">
            <a:spAutoFit/>
          </a:bodyPr>
          <a:lstStyle/>
          <a:p>
            <a:r>
              <a:rPr lang="en-US" sz="2400"/>
              <a:t> </a:t>
            </a:r>
          </a:p>
        </p:txBody>
      </p:sp>
      <p:sp>
        <p:nvSpPr>
          <p:cNvPr id="10" name="TextBox 9">
            <a:extLst>
              <a:ext uri="{FF2B5EF4-FFF2-40B4-BE49-F238E27FC236}">
                <a16:creationId xmlns:a16="http://schemas.microsoft.com/office/drawing/2014/main" id="{6DE1C07A-EB33-F5A6-CC82-77662F690763}"/>
              </a:ext>
            </a:extLst>
          </p:cNvPr>
          <p:cNvSpPr txBox="1"/>
          <p:nvPr/>
        </p:nvSpPr>
        <p:spPr>
          <a:xfrm>
            <a:off x="4379268" y="5116512"/>
            <a:ext cx="7648567" cy="523220"/>
          </a:xfrm>
          <a:prstGeom prst="rect">
            <a:avLst/>
          </a:prstGeom>
          <a:noFill/>
        </p:spPr>
        <p:txBody>
          <a:bodyPr wrap="square" rtlCol="0">
            <a:spAutoFit/>
          </a:bodyPr>
          <a:lstStyle/>
          <a:p>
            <a:pPr algn="r"/>
            <a:r>
              <a:rPr lang="en-GB" sz="1400"/>
              <a:t>A photograph of ”The Great Andromeda Nebula” from around 1900.  Taken by Sir William Roberts FRS, published in </a:t>
            </a:r>
            <a:r>
              <a:rPr lang="en-NZ" sz="1400" i="1">
                <a:hlinkClick r:id="rId3"/>
              </a:rPr>
              <a:t>The Popular Science Monthly</a:t>
            </a:r>
            <a:r>
              <a:rPr lang="en-NZ" sz="1400">
                <a:hlinkClick r:id="rId3"/>
              </a:rPr>
              <a:t>, Volume LVIII, November 1900 to April 1901</a:t>
            </a:r>
            <a:endParaRPr lang="en-GB" sz="1400"/>
          </a:p>
        </p:txBody>
      </p:sp>
      <p:pic>
        <p:nvPicPr>
          <p:cNvPr id="8" name="Picture 7" descr="A black and white image of a galaxy&#10;&#10;Description automatically generated">
            <a:extLst>
              <a:ext uri="{FF2B5EF4-FFF2-40B4-BE49-F238E27FC236}">
                <a16:creationId xmlns:a16="http://schemas.microsoft.com/office/drawing/2014/main" id="{3E90B873-F920-5B8E-449E-A9A67670F74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688569" y="193259"/>
            <a:ext cx="5339266" cy="4939645"/>
          </a:xfrm>
          <a:prstGeom prst="rect">
            <a:avLst/>
          </a:prstGeom>
        </p:spPr>
      </p:pic>
      <p:pic>
        <p:nvPicPr>
          <p:cNvPr id="3" name="Picture 2">
            <a:extLst>
              <a:ext uri="{FF2B5EF4-FFF2-40B4-BE49-F238E27FC236}">
                <a16:creationId xmlns:a16="http://schemas.microsoft.com/office/drawing/2014/main" id="{9176D376-56EB-FD99-AB22-38E75472C07E}"/>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4" name="TextBox 3">
            <a:extLst>
              <a:ext uri="{FF2B5EF4-FFF2-40B4-BE49-F238E27FC236}">
                <a16:creationId xmlns:a16="http://schemas.microsoft.com/office/drawing/2014/main" id="{866CD173-6184-48C6-459E-1A85C635B6E0}"/>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
        <p:nvSpPr>
          <p:cNvPr id="5" name="Title 1">
            <a:extLst>
              <a:ext uri="{FF2B5EF4-FFF2-40B4-BE49-F238E27FC236}">
                <a16:creationId xmlns:a16="http://schemas.microsoft.com/office/drawing/2014/main" id="{329F3D16-C527-C485-825A-DA448F00D745}"/>
              </a:ext>
            </a:extLst>
          </p:cNvPr>
          <p:cNvSpPr txBox="1">
            <a:spLocks/>
          </p:cNvSpPr>
          <p:nvPr/>
        </p:nvSpPr>
        <p:spPr>
          <a:xfrm>
            <a:off x="352424" y="322909"/>
            <a:ext cx="4649561" cy="89204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a:t>Nebulae or galaxies?</a:t>
            </a:r>
          </a:p>
        </p:txBody>
      </p:sp>
      <p:sp>
        <p:nvSpPr>
          <p:cNvPr id="6" name="TextBox 5">
            <a:extLst>
              <a:ext uri="{FF2B5EF4-FFF2-40B4-BE49-F238E27FC236}">
                <a16:creationId xmlns:a16="http://schemas.microsoft.com/office/drawing/2014/main" id="{2B96E35F-0A03-6BBF-3D71-CCB389DABA01}"/>
              </a:ext>
            </a:extLst>
          </p:cNvPr>
          <p:cNvSpPr txBox="1"/>
          <p:nvPr/>
        </p:nvSpPr>
        <p:spPr>
          <a:xfrm>
            <a:off x="363352" y="1348819"/>
            <a:ext cx="5140080" cy="4185761"/>
          </a:xfrm>
          <a:prstGeom prst="rect">
            <a:avLst/>
          </a:prstGeom>
          <a:noFill/>
        </p:spPr>
        <p:txBody>
          <a:bodyPr wrap="square" rtlCol="0">
            <a:spAutoFit/>
          </a:bodyPr>
          <a:lstStyle/>
          <a:p>
            <a:pPr marL="285750" indent="-285750">
              <a:buFont typeface="Arial" panose="020B0604020202020204" pitchFamily="34" charset="0"/>
              <a:buChar char="•"/>
            </a:pPr>
            <a:r>
              <a:rPr lang="en-US" sz="2200"/>
              <a:t>Without a powerful telescope, distant galaxies just look like fuzzy blobs</a:t>
            </a:r>
          </a:p>
          <a:p>
            <a:pPr marL="285750" indent="-285750">
              <a:buFont typeface="Arial" panose="020B0604020202020204" pitchFamily="34" charset="0"/>
              <a:buChar char="•"/>
            </a:pPr>
            <a:r>
              <a:rPr lang="en-US" sz="2200"/>
              <a:t>They were initially included in catalogues of “nebulae” (Messier, NGC) along with other Milky Way objects</a:t>
            </a:r>
          </a:p>
          <a:p>
            <a:pPr marL="285750" indent="-285750">
              <a:buFont typeface="Arial" panose="020B0604020202020204" pitchFamily="34" charset="0"/>
              <a:buChar char="•"/>
            </a:pPr>
            <a:r>
              <a:rPr lang="en-US" sz="2200"/>
              <a:t>Even with early telescopes, individual stars could not be discerned.  Maybe the light was glowing gas, or a solar system in the process of formation?</a:t>
            </a:r>
          </a:p>
          <a:p>
            <a:pPr marL="285750" indent="-285750">
              <a:buFont typeface="Arial" panose="020B0604020202020204" pitchFamily="34" charset="0"/>
              <a:buChar char="•"/>
            </a:pPr>
            <a:endParaRPr lang="en-US" sz="2200"/>
          </a:p>
          <a:p>
            <a:r>
              <a:rPr lang="en-US" sz="2400"/>
              <a:t> </a:t>
            </a:r>
          </a:p>
        </p:txBody>
      </p:sp>
    </p:spTree>
    <p:extLst>
      <p:ext uri="{BB962C8B-B14F-4D97-AF65-F5344CB8AC3E}">
        <p14:creationId xmlns:p14="http://schemas.microsoft.com/office/powerpoint/2010/main" val="3607662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68D63-3CB8-3DC1-21BD-0B83BA45201A}"/>
              </a:ext>
            </a:extLst>
          </p:cNvPr>
          <p:cNvSpPr>
            <a:spLocks noGrp="1"/>
          </p:cNvSpPr>
          <p:nvPr>
            <p:ph type="title"/>
          </p:nvPr>
        </p:nvSpPr>
        <p:spPr>
          <a:xfrm>
            <a:off x="693947" y="61455"/>
            <a:ext cx="7886700" cy="1325563"/>
          </a:xfrm>
        </p:spPr>
        <p:txBody>
          <a:bodyPr>
            <a:normAutofit/>
          </a:bodyPr>
          <a:lstStyle/>
          <a:p>
            <a:pPr algn="ctr"/>
            <a:r>
              <a:rPr lang="en-GB" sz="3600"/>
              <a:t>The “Great Debate” (1920)</a:t>
            </a:r>
          </a:p>
        </p:txBody>
      </p:sp>
      <p:pic>
        <p:nvPicPr>
          <p:cNvPr id="5" name="Picture 4" descr="A person in a suit&#10;&#10;Description automatically generated">
            <a:extLst>
              <a:ext uri="{FF2B5EF4-FFF2-40B4-BE49-F238E27FC236}">
                <a16:creationId xmlns:a16="http://schemas.microsoft.com/office/drawing/2014/main" id="{9BECE6A0-D018-3A20-F25A-13B6AC39F6C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0245" y="1953614"/>
            <a:ext cx="2688970" cy="3347768"/>
          </a:xfrm>
          <a:prstGeom prst="rect">
            <a:avLst/>
          </a:prstGeom>
        </p:spPr>
      </p:pic>
      <p:sp>
        <p:nvSpPr>
          <p:cNvPr id="6" name="TextBox 5">
            <a:extLst>
              <a:ext uri="{FF2B5EF4-FFF2-40B4-BE49-F238E27FC236}">
                <a16:creationId xmlns:a16="http://schemas.microsoft.com/office/drawing/2014/main" id="{E088540E-1204-A7E2-64AE-999A6D0E7F97}"/>
              </a:ext>
            </a:extLst>
          </p:cNvPr>
          <p:cNvSpPr txBox="1"/>
          <p:nvPr/>
        </p:nvSpPr>
        <p:spPr>
          <a:xfrm>
            <a:off x="280037" y="5301382"/>
            <a:ext cx="3210365" cy="523220"/>
          </a:xfrm>
          <a:prstGeom prst="rect">
            <a:avLst/>
          </a:prstGeom>
          <a:noFill/>
        </p:spPr>
        <p:txBody>
          <a:bodyPr wrap="square" rtlCol="0">
            <a:spAutoFit/>
          </a:bodyPr>
          <a:lstStyle/>
          <a:p>
            <a:r>
              <a:rPr lang="en-GB" sz="1400"/>
              <a:t>Harlow Shapley </a:t>
            </a:r>
            <a:br>
              <a:rPr lang="en-GB" sz="1400"/>
            </a:br>
            <a:r>
              <a:rPr lang="en-GB" sz="1400"/>
              <a:t>(Credit: National Academy of Sciences)</a:t>
            </a:r>
          </a:p>
        </p:txBody>
      </p:sp>
      <p:pic>
        <p:nvPicPr>
          <p:cNvPr id="8" name="Picture 7" descr="A person in a suit and tie&#10;&#10;Description automatically generated">
            <a:extLst>
              <a:ext uri="{FF2B5EF4-FFF2-40B4-BE49-F238E27FC236}">
                <a16:creationId xmlns:a16="http://schemas.microsoft.com/office/drawing/2014/main" id="{4B205D1A-37FC-DB60-2650-6BE0C26470F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6782" y="238877"/>
            <a:ext cx="3046186" cy="3891503"/>
          </a:xfrm>
          <a:prstGeom prst="rect">
            <a:avLst/>
          </a:prstGeom>
        </p:spPr>
      </p:pic>
      <p:sp>
        <p:nvSpPr>
          <p:cNvPr id="9" name="TextBox 8">
            <a:extLst>
              <a:ext uri="{FF2B5EF4-FFF2-40B4-BE49-F238E27FC236}">
                <a16:creationId xmlns:a16="http://schemas.microsoft.com/office/drawing/2014/main" id="{FC01A796-259D-ADA1-7B74-CD5A9FD7FAF0}"/>
              </a:ext>
            </a:extLst>
          </p:cNvPr>
          <p:cNvSpPr txBox="1"/>
          <p:nvPr/>
        </p:nvSpPr>
        <p:spPr>
          <a:xfrm>
            <a:off x="9328904" y="4176748"/>
            <a:ext cx="2584064" cy="523220"/>
          </a:xfrm>
          <a:prstGeom prst="rect">
            <a:avLst/>
          </a:prstGeom>
          <a:noFill/>
        </p:spPr>
        <p:txBody>
          <a:bodyPr wrap="square" rtlCol="0">
            <a:spAutoFit/>
          </a:bodyPr>
          <a:lstStyle/>
          <a:p>
            <a:pPr algn="r"/>
            <a:r>
              <a:rPr lang="en-GB" sz="1400"/>
              <a:t>Heber Curtis </a:t>
            </a:r>
            <a:br>
              <a:rPr lang="en-GB" sz="1400"/>
            </a:br>
            <a:r>
              <a:rPr lang="en-GB" sz="1400"/>
              <a:t>(Credit: University of Michigan)</a:t>
            </a:r>
          </a:p>
        </p:txBody>
      </p:sp>
      <p:sp>
        <p:nvSpPr>
          <p:cNvPr id="10" name="Oval Callout 9">
            <a:extLst>
              <a:ext uri="{FF2B5EF4-FFF2-40B4-BE49-F238E27FC236}">
                <a16:creationId xmlns:a16="http://schemas.microsoft.com/office/drawing/2014/main" id="{3CACEB6E-D9FD-8BB5-678C-441563F7FE12}"/>
              </a:ext>
            </a:extLst>
          </p:cNvPr>
          <p:cNvSpPr/>
          <p:nvPr/>
        </p:nvSpPr>
        <p:spPr>
          <a:xfrm>
            <a:off x="2400413" y="1225679"/>
            <a:ext cx="3976181" cy="1891430"/>
          </a:xfrm>
          <a:prstGeom prst="wedgeEllipseCallout">
            <a:avLst>
              <a:gd name="adj1" fmla="val -38686"/>
              <a:gd name="adj2" fmla="val 65625"/>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rPr>
              <a:t>The Milky Way is really big!  It must be the whole Universe and everything is inside it. </a:t>
            </a:r>
            <a:endParaRPr lang="en-GB"/>
          </a:p>
        </p:txBody>
      </p:sp>
      <p:grpSp>
        <p:nvGrpSpPr>
          <p:cNvPr id="13" name="Group 12">
            <a:extLst>
              <a:ext uri="{FF2B5EF4-FFF2-40B4-BE49-F238E27FC236}">
                <a16:creationId xmlns:a16="http://schemas.microsoft.com/office/drawing/2014/main" id="{77173AA8-428E-A2DF-9AC7-B92719682609}"/>
              </a:ext>
            </a:extLst>
          </p:cNvPr>
          <p:cNvGrpSpPr/>
          <p:nvPr/>
        </p:nvGrpSpPr>
        <p:grpSpPr>
          <a:xfrm>
            <a:off x="5899092" y="2566251"/>
            <a:ext cx="3223695" cy="2456271"/>
            <a:chOff x="3291532" y="4026313"/>
            <a:chExt cx="3223695" cy="2456271"/>
          </a:xfrm>
        </p:grpSpPr>
        <p:sp>
          <p:nvSpPr>
            <p:cNvPr id="11" name="Oval Callout 10">
              <a:extLst>
                <a:ext uri="{FF2B5EF4-FFF2-40B4-BE49-F238E27FC236}">
                  <a16:creationId xmlns:a16="http://schemas.microsoft.com/office/drawing/2014/main" id="{4F289F9E-F4C3-3AB1-ECF0-A411C7172DA0}"/>
                </a:ext>
              </a:extLst>
            </p:cNvPr>
            <p:cNvSpPr/>
            <p:nvPr/>
          </p:nvSpPr>
          <p:spPr>
            <a:xfrm flipH="1" flipV="1">
              <a:off x="3291532" y="4026313"/>
              <a:ext cx="3223695" cy="2456271"/>
            </a:xfrm>
            <a:prstGeom prst="wedgeEllipseCallout">
              <a:avLst>
                <a:gd name="adj1" fmla="val -62250"/>
                <a:gd name="adj2" fmla="val 62483"/>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TextBox 11">
              <a:extLst>
                <a:ext uri="{FF2B5EF4-FFF2-40B4-BE49-F238E27FC236}">
                  <a16:creationId xmlns:a16="http://schemas.microsoft.com/office/drawing/2014/main" id="{DB04F009-18F3-B0F9-8353-C3233C75D035}"/>
                </a:ext>
              </a:extLst>
            </p:cNvPr>
            <p:cNvSpPr txBox="1"/>
            <p:nvPr/>
          </p:nvSpPr>
          <p:spPr>
            <a:xfrm>
              <a:off x="3729706" y="4438005"/>
              <a:ext cx="2360851" cy="2031325"/>
            </a:xfrm>
            <a:prstGeom prst="rect">
              <a:avLst/>
            </a:prstGeom>
            <a:noFill/>
          </p:spPr>
          <p:txBody>
            <a:bodyPr wrap="square" rtlCol="0">
              <a:spAutoFit/>
            </a:bodyPr>
            <a:lstStyle/>
            <a:p>
              <a:pPr algn="ctr"/>
              <a:r>
                <a:rPr lang="en-GB"/>
                <a:t>Nonsense!  We see novae in spiral nebulae like in our own Milky Way, they must be distant “island universes”!</a:t>
              </a:r>
            </a:p>
            <a:p>
              <a:pPr algn="ctr"/>
              <a:endParaRPr lang="en-GB"/>
            </a:p>
          </p:txBody>
        </p:sp>
      </p:grpSp>
      <p:sp>
        <p:nvSpPr>
          <p:cNvPr id="14" name="TextBox 13">
            <a:extLst>
              <a:ext uri="{FF2B5EF4-FFF2-40B4-BE49-F238E27FC236}">
                <a16:creationId xmlns:a16="http://schemas.microsoft.com/office/drawing/2014/main" id="{A240E8AB-3916-B6F1-0100-E466C22A3C88}"/>
              </a:ext>
            </a:extLst>
          </p:cNvPr>
          <p:cNvSpPr txBox="1"/>
          <p:nvPr/>
        </p:nvSpPr>
        <p:spPr>
          <a:xfrm>
            <a:off x="8967995" y="4866456"/>
            <a:ext cx="2843760" cy="830997"/>
          </a:xfrm>
          <a:prstGeom prst="rect">
            <a:avLst/>
          </a:prstGeom>
          <a:noFill/>
        </p:spPr>
        <p:txBody>
          <a:bodyPr wrap="square" rtlCol="0">
            <a:spAutoFit/>
          </a:bodyPr>
          <a:lstStyle/>
          <a:p>
            <a:r>
              <a:rPr lang="en-GB" sz="1200"/>
              <a:t>Also see https://</a:t>
            </a:r>
            <a:r>
              <a:rPr lang="en-GB" sz="1200" err="1"/>
              <a:t>www.astronomy.com</a:t>
            </a:r>
            <a:r>
              <a:rPr lang="en-GB" sz="1200"/>
              <a:t>/science/the-great-debate-of-shapley-and-curtis-100-years-later/</a:t>
            </a:r>
          </a:p>
        </p:txBody>
      </p:sp>
      <p:pic>
        <p:nvPicPr>
          <p:cNvPr id="3" name="Picture 2">
            <a:extLst>
              <a:ext uri="{FF2B5EF4-FFF2-40B4-BE49-F238E27FC236}">
                <a16:creationId xmlns:a16="http://schemas.microsoft.com/office/drawing/2014/main" id="{06D81E56-C148-42D4-3BA9-2A9864DBF96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4" name="TextBox 3">
            <a:extLst>
              <a:ext uri="{FF2B5EF4-FFF2-40B4-BE49-F238E27FC236}">
                <a16:creationId xmlns:a16="http://schemas.microsoft.com/office/drawing/2014/main" id="{71D239DC-DA7F-CFCE-D390-B7CA8BB5D59A}"/>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2902755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2FFF7-74E0-6B4A-8CAC-50568A9CBE90}"/>
              </a:ext>
            </a:extLst>
          </p:cNvPr>
          <p:cNvSpPr>
            <a:spLocks noGrp="1"/>
          </p:cNvSpPr>
          <p:nvPr>
            <p:ph type="title"/>
          </p:nvPr>
        </p:nvSpPr>
        <p:spPr>
          <a:xfrm>
            <a:off x="838200" y="59458"/>
            <a:ext cx="10515600" cy="1325563"/>
          </a:xfrm>
        </p:spPr>
        <p:txBody>
          <a:bodyPr>
            <a:normAutofit/>
          </a:bodyPr>
          <a:lstStyle/>
          <a:p>
            <a:pPr algn="ctr"/>
            <a:r>
              <a:rPr lang="en-US" sz="3600"/>
              <a:t>“Island Universes”</a:t>
            </a:r>
          </a:p>
        </p:txBody>
      </p:sp>
      <p:pic>
        <p:nvPicPr>
          <p:cNvPr id="5" name="Content Placeholder 4">
            <a:extLst>
              <a:ext uri="{FF2B5EF4-FFF2-40B4-BE49-F238E27FC236}">
                <a16:creationId xmlns:a16="http://schemas.microsoft.com/office/drawing/2014/main" id="{8B84EA7A-29EA-CC42-80D6-4C9CCF10601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700838" y="1040045"/>
            <a:ext cx="5198005" cy="3898504"/>
          </a:xfrm>
        </p:spPr>
      </p:pic>
      <p:sp>
        <p:nvSpPr>
          <p:cNvPr id="6" name="TextBox 5">
            <a:extLst>
              <a:ext uri="{FF2B5EF4-FFF2-40B4-BE49-F238E27FC236}">
                <a16:creationId xmlns:a16="http://schemas.microsoft.com/office/drawing/2014/main" id="{93F8B673-3EAA-6F45-9521-F530989857D0}"/>
              </a:ext>
            </a:extLst>
          </p:cNvPr>
          <p:cNvSpPr txBox="1"/>
          <p:nvPr/>
        </p:nvSpPr>
        <p:spPr>
          <a:xfrm>
            <a:off x="6700838" y="4990071"/>
            <a:ext cx="5729286" cy="954107"/>
          </a:xfrm>
          <a:prstGeom prst="rect">
            <a:avLst/>
          </a:prstGeom>
          <a:noFill/>
        </p:spPr>
        <p:txBody>
          <a:bodyPr wrap="square" rtlCol="0">
            <a:spAutoFit/>
          </a:bodyPr>
          <a:lstStyle/>
          <a:p>
            <a:r>
              <a:rPr lang="en-US" sz="1400"/>
              <a:t>GALEX </a:t>
            </a:r>
            <a:r>
              <a:rPr lang="en-US" sz="1400" err="1"/>
              <a:t>two-colour</a:t>
            </a:r>
            <a:r>
              <a:rPr lang="en-US" sz="1400"/>
              <a:t> UV composite image of Andromeda (M31), the nearest galaxy to the Milky Way.  </a:t>
            </a:r>
          </a:p>
          <a:p>
            <a:r>
              <a:rPr lang="en-US" sz="1400"/>
              <a:t>Credit: NASA/JPL-Caltech, http://</a:t>
            </a:r>
            <a:r>
              <a:rPr lang="en-US" sz="1400" err="1"/>
              <a:t>www.galex.caltech.edu</a:t>
            </a:r>
            <a:r>
              <a:rPr lang="en-US" sz="1400"/>
              <a:t>/media/glx2012-03r_img01.html</a:t>
            </a: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48A2173-CD74-6845-A59D-80F5EAD97B05}"/>
                  </a:ext>
                </a:extLst>
              </p:cNvPr>
              <p:cNvSpPr txBox="1"/>
              <p:nvPr/>
            </p:nvSpPr>
            <p:spPr>
              <a:xfrm>
                <a:off x="352952" y="1252562"/>
                <a:ext cx="5802843" cy="2462213"/>
              </a:xfrm>
              <a:prstGeom prst="rect">
                <a:avLst/>
              </a:prstGeom>
              <a:noFill/>
            </p:spPr>
            <p:txBody>
              <a:bodyPr wrap="square" rtlCol="0">
                <a:spAutoFit/>
              </a:bodyPr>
              <a:lstStyle/>
              <a:p>
                <a:pPr marL="285750" indent="-285750">
                  <a:buFont typeface="Arial" panose="020B0604020202020204" pitchFamily="34" charset="0"/>
                  <a:buChar char="•"/>
                </a:pPr>
                <a:r>
                  <a:rPr lang="en-US" sz="2200"/>
                  <a:t>In 1925 this was conclusively resolved by Edwin Hubble using Cepheids.  </a:t>
                </a:r>
              </a:p>
              <a:p>
                <a:pPr marL="285750" indent="-285750">
                  <a:buFont typeface="Arial" panose="020B0604020202020204" pitchFamily="34" charset="0"/>
                  <a:buChar char="•"/>
                </a:pPr>
                <a:r>
                  <a:rPr lang="en-US" sz="2200"/>
                  <a:t>His distance to Andromeda of about 1 million light years was </a:t>
                </a:r>
                <a14:m>
                  <m:oMath xmlns:m="http://schemas.openxmlformats.org/officeDocument/2006/math">
                    <m:r>
                      <a:rPr lang="en-AU" sz="2200" i="1">
                        <a:latin typeface="Cambria Math" panose="02040503050406030204" pitchFamily="18" charset="0"/>
                      </a:rPr>
                      <m:t>≈</m:t>
                    </m:r>
                  </m:oMath>
                </a14:m>
                <a:r>
                  <a:rPr lang="en-US" sz="2200"/>
                  <a:t>3x too small but still large enough to place it definitively outside the Milky Way</a:t>
                </a:r>
              </a:p>
              <a:p>
                <a:pPr marL="285750" indent="-285750">
                  <a:buFont typeface="Arial" panose="020B0604020202020204" pitchFamily="34" charset="0"/>
                  <a:buChar char="•"/>
                </a:pPr>
                <a:r>
                  <a:rPr lang="en-US" sz="2200"/>
                  <a:t>The beginning of extragalactic astronomy!</a:t>
                </a:r>
              </a:p>
            </p:txBody>
          </p:sp>
        </mc:Choice>
        <mc:Fallback xmlns="">
          <p:sp>
            <p:nvSpPr>
              <p:cNvPr id="7" name="TextBox 6">
                <a:extLst>
                  <a:ext uri="{FF2B5EF4-FFF2-40B4-BE49-F238E27FC236}">
                    <a16:creationId xmlns:a16="http://schemas.microsoft.com/office/drawing/2014/main" id="{148A2173-CD74-6845-A59D-80F5EAD97B05}"/>
                  </a:ext>
                </a:extLst>
              </p:cNvPr>
              <p:cNvSpPr txBox="1">
                <a:spLocks noRot="1" noChangeAspect="1" noMove="1" noResize="1" noEditPoints="1" noAdjustHandles="1" noChangeArrowheads="1" noChangeShapeType="1" noTextEdit="1"/>
              </p:cNvSpPr>
              <p:nvPr/>
            </p:nvSpPr>
            <p:spPr>
              <a:xfrm>
                <a:off x="352952" y="1252562"/>
                <a:ext cx="5802843" cy="2462213"/>
              </a:xfrm>
              <a:prstGeom prst="rect">
                <a:avLst/>
              </a:prstGeom>
              <a:blipFill>
                <a:blip r:embed="rId4"/>
                <a:stretch>
                  <a:fillRect l="-1261" t="-1485" b="-4208"/>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469CEE78-9EB1-1A17-BA79-78BBBE4B6890}"/>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4" name="TextBox 3">
            <a:extLst>
              <a:ext uri="{FF2B5EF4-FFF2-40B4-BE49-F238E27FC236}">
                <a16:creationId xmlns:a16="http://schemas.microsoft.com/office/drawing/2014/main" id="{0C0CA37A-A93E-604F-044A-BCC0963A7624}"/>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2120918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D2FFF7-74E0-6B4A-8CAC-50568A9CBE90}"/>
              </a:ext>
            </a:extLst>
          </p:cNvPr>
          <p:cNvSpPr>
            <a:spLocks noGrp="1"/>
          </p:cNvSpPr>
          <p:nvPr>
            <p:ph type="title"/>
          </p:nvPr>
        </p:nvSpPr>
        <p:spPr>
          <a:xfrm>
            <a:off x="838200" y="59458"/>
            <a:ext cx="10515600" cy="1325563"/>
          </a:xfrm>
        </p:spPr>
        <p:txBody>
          <a:bodyPr>
            <a:normAutofit/>
          </a:bodyPr>
          <a:lstStyle/>
          <a:p>
            <a:pPr algn="ctr"/>
            <a:r>
              <a:rPr lang="en-US" sz="3600"/>
              <a:t>Gravity and orbits</a:t>
            </a:r>
          </a:p>
        </p:txBody>
      </p:sp>
      <p:pic>
        <p:nvPicPr>
          <p:cNvPr id="3" name="Picture 2">
            <a:extLst>
              <a:ext uri="{FF2B5EF4-FFF2-40B4-BE49-F238E27FC236}">
                <a16:creationId xmlns:a16="http://schemas.microsoft.com/office/drawing/2014/main" id="{469CEE78-9EB1-1A17-BA79-78BBBE4B689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4" name="TextBox 3">
            <a:extLst>
              <a:ext uri="{FF2B5EF4-FFF2-40B4-BE49-F238E27FC236}">
                <a16:creationId xmlns:a16="http://schemas.microsoft.com/office/drawing/2014/main" id="{0C0CA37A-A93E-604F-044A-BCC0963A7624}"/>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pic>
        <p:nvPicPr>
          <p:cNvPr id="11" name="Picture 10">
            <a:extLst>
              <a:ext uri="{FF2B5EF4-FFF2-40B4-BE49-F238E27FC236}">
                <a16:creationId xmlns:a16="http://schemas.microsoft.com/office/drawing/2014/main" id="{D1173741-D375-E619-68EF-2DC9E5C2377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598032" y="1217333"/>
            <a:ext cx="3401973" cy="4184728"/>
          </a:xfrm>
          <a:prstGeom prst="rect">
            <a:avLst/>
          </a:prstGeom>
        </p:spPr>
      </p:pic>
      <p:sp>
        <p:nvSpPr>
          <p:cNvPr id="12" name="TextBox 11">
            <a:extLst>
              <a:ext uri="{FF2B5EF4-FFF2-40B4-BE49-F238E27FC236}">
                <a16:creationId xmlns:a16="http://schemas.microsoft.com/office/drawing/2014/main" id="{DD9FF6A3-CF0B-4769-1D23-B97174AB5324}"/>
              </a:ext>
            </a:extLst>
          </p:cNvPr>
          <p:cNvSpPr txBox="1"/>
          <p:nvPr/>
        </p:nvSpPr>
        <p:spPr>
          <a:xfrm>
            <a:off x="2634401" y="5459211"/>
            <a:ext cx="5329237" cy="276999"/>
          </a:xfrm>
          <a:prstGeom prst="rect">
            <a:avLst/>
          </a:prstGeom>
          <a:noFill/>
        </p:spPr>
        <p:txBody>
          <a:bodyPr wrap="square" rtlCol="0">
            <a:spAutoFit/>
          </a:bodyPr>
          <a:lstStyle/>
          <a:p>
            <a:r>
              <a:rPr lang="en-GB" sz="1200"/>
              <a:t>https://</a:t>
            </a:r>
            <a:r>
              <a:rPr lang="en-GB" sz="1200" err="1"/>
              <a:t>www.britannica.com</a:t>
            </a:r>
            <a:r>
              <a:rPr lang="en-GB" sz="1200"/>
              <a:t>/science/mechanics/Conservation-of-momentum</a:t>
            </a:r>
          </a:p>
        </p:txBody>
      </p:sp>
      <p:pic>
        <p:nvPicPr>
          <p:cNvPr id="14" name="Graphic 13" descr="Earth globe: Asia and Australia with solid fill">
            <a:extLst>
              <a:ext uri="{FF2B5EF4-FFF2-40B4-BE49-F238E27FC236}">
                <a16:creationId xmlns:a16="http://schemas.microsoft.com/office/drawing/2014/main" id="{7F3E4649-8B74-B682-9934-620680C6E9C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409503" y="1630202"/>
            <a:ext cx="705046" cy="705046"/>
          </a:xfrm>
          <a:prstGeom prst="rect">
            <a:avLst/>
          </a:prstGeom>
        </p:spPr>
      </p:pic>
      <p:sp>
        <p:nvSpPr>
          <p:cNvPr id="17" name="TextBox 16">
            <a:extLst>
              <a:ext uri="{FF2B5EF4-FFF2-40B4-BE49-F238E27FC236}">
                <a16:creationId xmlns:a16="http://schemas.microsoft.com/office/drawing/2014/main" id="{B54F3E1F-1B1A-E0BD-97AA-2D8255FA8697}"/>
              </a:ext>
            </a:extLst>
          </p:cNvPr>
          <p:cNvSpPr txBox="1"/>
          <p:nvPr/>
        </p:nvSpPr>
        <p:spPr>
          <a:xfrm>
            <a:off x="733277" y="1200355"/>
            <a:ext cx="2762543" cy="430887"/>
          </a:xfrm>
          <a:prstGeom prst="rect">
            <a:avLst/>
          </a:prstGeom>
          <a:noFill/>
        </p:spPr>
        <p:txBody>
          <a:bodyPr wrap="square" rtlCol="0">
            <a:spAutoFit/>
          </a:bodyPr>
          <a:lstStyle/>
          <a:p>
            <a:r>
              <a:rPr lang="en-GB" sz="2200"/>
              <a:t>Gravitational force</a:t>
            </a:r>
          </a:p>
        </p:txBody>
      </p:sp>
      <p:cxnSp>
        <p:nvCxnSpPr>
          <p:cNvPr id="19" name="Straight Arrow Connector 18">
            <a:extLst>
              <a:ext uri="{FF2B5EF4-FFF2-40B4-BE49-F238E27FC236}">
                <a16:creationId xmlns:a16="http://schemas.microsoft.com/office/drawing/2014/main" id="{DDE6C810-C0AD-9655-5E5E-48F12342EAC0}"/>
              </a:ext>
            </a:extLst>
          </p:cNvPr>
          <p:cNvCxnSpPr/>
          <p:nvPr/>
        </p:nvCxnSpPr>
        <p:spPr>
          <a:xfrm>
            <a:off x="1762025" y="2335248"/>
            <a:ext cx="0" cy="442814"/>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EADBB09-ABFE-CC4E-F293-D6616EFDB01C}"/>
                  </a:ext>
                </a:extLst>
              </p:cNvPr>
              <p:cNvSpPr txBox="1"/>
              <p:nvPr/>
            </p:nvSpPr>
            <p:spPr>
              <a:xfrm>
                <a:off x="1657373" y="2242530"/>
                <a:ext cx="1597407" cy="61093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mi-NZ" b="0" i="1" smtClean="0">
                              <a:latin typeface="Cambria Math" panose="02040503050406030204" pitchFamily="18" charset="0"/>
                            </a:rPr>
                          </m:ctrlPr>
                        </m:sSubPr>
                        <m:e>
                          <m:r>
                            <a:rPr lang="mi-NZ" b="0" i="1" smtClean="0">
                              <a:latin typeface="Cambria Math" panose="02040503050406030204" pitchFamily="18" charset="0"/>
                            </a:rPr>
                            <m:t>𝐹</m:t>
                          </m:r>
                        </m:e>
                        <m:sub>
                          <m:r>
                            <a:rPr lang="mi-NZ" b="0" i="1" smtClean="0">
                              <a:latin typeface="Cambria Math" panose="02040503050406030204" pitchFamily="18" charset="0"/>
                            </a:rPr>
                            <m:t>𝑔</m:t>
                          </m:r>
                        </m:sub>
                      </m:sSub>
                      <m:r>
                        <a:rPr lang="mi-NZ" b="0" i="1" smtClean="0">
                          <a:latin typeface="Cambria Math" panose="02040503050406030204" pitchFamily="18" charset="0"/>
                        </a:rPr>
                        <m:t>= </m:t>
                      </m:r>
                      <m:f>
                        <m:fPr>
                          <m:ctrlPr>
                            <a:rPr lang="mi-NZ" b="0" i="1" smtClean="0">
                              <a:latin typeface="Cambria Math" panose="02040503050406030204" pitchFamily="18" charset="0"/>
                            </a:rPr>
                          </m:ctrlPr>
                        </m:fPr>
                        <m:num>
                          <m:r>
                            <a:rPr lang="mi-NZ" b="0" i="1" smtClean="0">
                              <a:latin typeface="Cambria Math" panose="02040503050406030204" pitchFamily="18" charset="0"/>
                            </a:rPr>
                            <m:t>𝐺𝑀𝑚</m:t>
                          </m:r>
                        </m:num>
                        <m:den>
                          <m:sSup>
                            <m:sSupPr>
                              <m:ctrlPr>
                                <a:rPr lang="mi-NZ" b="0" i="1" smtClean="0">
                                  <a:latin typeface="Cambria Math" panose="02040503050406030204" pitchFamily="18" charset="0"/>
                                </a:rPr>
                              </m:ctrlPr>
                            </m:sSupPr>
                            <m:e>
                              <m:r>
                                <a:rPr lang="mi-NZ" b="0" i="1" smtClean="0">
                                  <a:latin typeface="Cambria Math" panose="02040503050406030204" pitchFamily="18" charset="0"/>
                                </a:rPr>
                                <m:t>𝑟</m:t>
                              </m:r>
                            </m:e>
                            <m:sup>
                              <m:r>
                                <a:rPr lang="mi-NZ" b="0" i="1" smtClean="0">
                                  <a:latin typeface="Cambria Math" panose="02040503050406030204" pitchFamily="18" charset="0"/>
                                </a:rPr>
                                <m:t>2</m:t>
                              </m:r>
                            </m:sup>
                          </m:sSup>
                        </m:den>
                      </m:f>
                    </m:oMath>
                  </m:oMathPara>
                </a14:m>
                <a:endParaRPr lang="en-GB"/>
              </a:p>
            </p:txBody>
          </p:sp>
        </mc:Choice>
        <mc:Fallback xmlns="">
          <p:sp>
            <p:nvSpPr>
              <p:cNvPr id="20" name="TextBox 19">
                <a:extLst>
                  <a:ext uri="{FF2B5EF4-FFF2-40B4-BE49-F238E27FC236}">
                    <a16:creationId xmlns:a16="http://schemas.microsoft.com/office/drawing/2014/main" id="{DEADBB09-ABFE-CC4E-F293-D6616EFDB01C}"/>
                  </a:ext>
                </a:extLst>
              </p:cNvPr>
              <p:cNvSpPr txBox="1">
                <a:spLocks noRot="1" noChangeAspect="1" noMove="1" noResize="1" noEditPoints="1" noAdjustHandles="1" noChangeArrowheads="1" noChangeShapeType="1" noTextEdit="1"/>
              </p:cNvSpPr>
              <p:nvPr/>
            </p:nvSpPr>
            <p:spPr>
              <a:xfrm>
                <a:off x="1657373" y="2242530"/>
                <a:ext cx="1597407" cy="610936"/>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A635670F-7C1C-520D-A1E0-ED56D7923152}"/>
                  </a:ext>
                </a:extLst>
              </p:cNvPr>
              <p:cNvSpPr txBox="1"/>
              <p:nvPr/>
            </p:nvSpPr>
            <p:spPr>
              <a:xfrm>
                <a:off x="1460712" y="3309697"/>
                <a:ext cx="983550" cy="39190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mi-NZ" b="0" i="1" smtClean="0">
                              <a:latin typeface="Cambria Math" panose="02040503050406030204" pitchFamily="18" charset="0"/>
                            </a:rPr>
                          </m:ctrlPr>
                        </m:sSubPr>
                        <m:e>
                          <m:r>
                            <a:rPr lang="mi-NZ" b="0" i="1" smtClean="0">
                              <a:latin typeface="Cambria Math" panose="02040503050406030204" pitchFamily="18" charset="0"/>
                            </a:rPr>
                            <m:t>𝐹</m:t>
                          </m:r>
                        </m:e>
                        <m:sub>
                          <m:r>
                            <a:rPr lang="mi-NZ" b="0" i="1" smtClean="0">
                              <a:latin typeface="Cambria Math" panose="02040503050406030204" pitchFamily="18" charset="0"/>
                            </a:rPr>
                            <m:t>𝑔</m:t>
                          </m:r>
                        </m:sub>
                      </m:sSub>
                    </m:oMath>
                  </m:oMathPara>
                </a14:m>
                <a:endParaRPr lang="en-GB"/>
              </a:p>
            </p:txBody>
          </p:sp>
        </mc:Choice>
        <mc:Fallback xmlns="">
          <p:sp>
            <p:nvSpPr>
              <p:cNvPr id="21" name="TextBox 20">
                <a:extLst>
                  <a:ext uri="{FF2B5EF4-FFF2-40B4-BE49-F238E27FC236}">
                    <a16:creationId xmlns:a16="http://schemas.microsoft.com/office/drawing/2014/main" id="{A635670F-7C1C-520D-A1E0-ED56D7923152}"/>
                  </a:ext>
                </a:extLst>
              </p:cNvPr>
              <p:cNvSpPr txBox="1">
                <a:spLocks noRot="1" noChangeAspect="1" noMove="1" noResize="1" noEditPoints="1" noAdjustHandles="1" noChangeArrowheads="1" noChangeShapeType="1" noTextEdit="1"/>
              </p:cNvSpPr>
              <p:nvPr/>
            </p:nvSpPr>
            <p:spPr>
              <a:xfrm>
                <a:off x="1460712" y="3309697"/>
                <a:ext cx="983550" cy="391902"/>
              </a:xfrm>
              <a:prstGeom prst="rect">
                <a:avLst/>
              </a:prstGeom>
              <a:blipFill>
                <a:blip r:embed="rId8"/>
                <a:stretch>
                  <a:fillRect b="-6250"/>
                </a:stretch>
              </a:blipFill>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49B37DEC-7F0C-E036-4F82-0733C6C61C48}"/>
              </a:ext>
            </a:extLst>
          </p:cNvPr>
          <p:cNvCxnSpPr>
            <a:cxnSpLocks/>
          </p:cNvCxnSpPr>
          <p:nvPr/>
        </p:nvCxnSpPr>
        <p:spPr>
          <a:xfrm flipV="1">
            <a:off x="1759041" y="3248449"/>
            <a:ext cx="0" cy="442814"/>
          </a:xfrm>
          <a:prstGeom prst="straightConnector1">
            <a:avLst/>
          </a:prstGeom>
          <a:ln w="28575">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3" name="Sun 22">
            <a:extLst>
              <a:ext uri="{FF2B5EF4-FFF2-40B4-BE49-F238E27FC236}">
                <a16:creationId xmlns:a16="http://schemas.microsoft.com/office/drawing/2014/main" id="{B4396BD7-C4DC-768F-8BA7-F5B7BA6B8CC8}"/>
              </a:ext>
            </a:extLst>
          </p:cNvPr>
          <p:cNvSpPr/>
          <p:nvPr/>
        </p:nvSpPr>
        <p:spPr>
          <a:xfrm rot="20090107">
            <a:off x="946190" y="3569649"/>
            <a:ext cx="1828800" cy="1828800"/>
          </a:xfrm>
          <a:prstGeom prst="sun">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mc:AlternateContent xmlns:mc="http://schemas.openxmlformats.org/markup-compatibility/2006" xmlns:a14="http://schemas.microsoft.com/office/drawing/2010/main">
        <mc:Choice Requires="a14">
          <p:sp>
            <p:nvSpPr>
              <p:cNvPr id="24" name="TextBox 23">
                <a:extLst>
                  <a:ext uri="{FF2B5EF4-FFF2-40B4-BE49-F238E27FC236}">
                    <a16:creationId xmlns:a16="http://schemas.microsoft.com/office/drawing/2014/main" id="{4B795807-AB60-62E0-7977-A07DE38FBAED}"/>
                  </a:ext>
                </a:extLst>
              </p:cNvPr>
              <p:cNvSpPr txBox="1"/>
              <p:nvPr/>
            </p:nvSpPr>
            <p:spPr>
              <a:xfrm>
                <a:off x="6573785" y="2646797"/>
                <a:ext cx="1597407" cy="62780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mi-NZ" b="0" i="1" smtClean="0">
                              <a:latin typeface="Cambria Math" panose="02040503050406030204" pitchFamily="18" charset="0"/>
                            </a:rPr>
                          </m:ctrlPr>
                        </m:sSupPr>
                        <m:e>
                          <m:r>
                            <a:rPr lang="mi-NZ" b="0" i="1" smtClean="0">
                              <a:latin typeface="Cambria Math" panose="02040503050406030204" pitchFamily="18" charset="0"/>
                            </a:rPr>
                            <m:t>𝑣</m:t>
                          </m:r>
                        </m:e>
                        <m:sup>
                          <m:r>
                            <a:rPr lang="mi-NZ" b="0" i="1" smtClean="0">
                              <a:latin typeface="Cambria Math" panose="02040503050406030204" pitchFamily="18" charset="0"/>
                            </a:rPr>
                            <m:t>2</m:t>
                          </m:r>
                        </m:sup>
                      </m:sSup>
                      <m:r>
                        <a:rPr lang="mi-NZ" b="0" i="1" smtClean="0">
                          <a:latin typeface="Cambria Math" panose="02040503050406030204" pitchFamily="18" charset="0"/>
                        </a:rPr>
                        <m:t>= </m:t>
                      </m:r>
                      <m:f>
                        <m:fPr>
                          <m:ctrlPr>
                            <a:rPr lang="mi-NZ" b="0" i="1" smtClean="0">
                              <a:latin typeface="Cambria Math" panose="02040503050406030204" pitchFamily="18" charset="0"/>
                            </a:rPr>
                          </m:ctrlPr>
                        </m:fPr>
                        <m:num>
                          <m:r>
                            <a:rPr lang="mi-NZ" b="0" i="1" smtClean="0">
                              <a:latin typeface="Cambria Math" panose="02040503050406030204" pitchFamily="18" charset="0"/>
                            </a:rPr>
                            <m:t>𝐺𝑀</m:t>
                          </m:r>
                        </m:num>
                        <m:den>
                          <m:r>
                            <a:rPr lang="mi-NZ" b="0" i="1" smtClean="0">
                              <a:latin typeface="Cambria Math" panose="02040503050406030204" pitchFamily="18" charset="0"/>
                            </a:rPr>
                            <m:t>𝑟</m:t>
                          </m:r>
                        </m:den>
                      </m:f>
                    </m:oMath>
                  </m:oMathPara>
                </a14:m>
                <a:endParaRPr lang="en-GB"/>
              </a:p>
            </p:txBody>
          </p:sp>
        </mc:Choice>
        <mc:Fallback xmlns="">
          <p:sp>
            <p:nvSpPr>
              <p:cNvPr id="24" name="TextBox 23">
                <a:extLst>
                  <a:ext uri="{FF2B5EF4-FFF2-40B4-BE49-F238E27FC236}">
                    <a16:creationId xmlns:a16="http://schemas.microsoft.com/office/drawing/2014/main" id="{4B795807-AB60-62E0-7977-A07DE38FBAED}"/>
                  </a:ext>
                </a:extLst>
              </p:cNvPr>
              <p:cNvSpPr txBox="1">
                <a:spLocks noRot="1" noChangeAspect="1" noMove="1" noResize="1" noEditPoints="1" noAdjustHandles="1" noChangeArrowheads="1" noChangeShapeType="1" noTextEdit="1"/>
              </p:cNvSpPr>
              <p:nvPr/>
            </p:nvSpPr>
            <p:spPr>
              <a:xfrm>
                <a:off x="6573785" y="2646797"/>
                <a:ext cx="1597407" cy="627801"/>
              </a:xfrm>
              <a:prstGeom prst="rect">
                <a:avLst/>
              </a:prstGeom>
              <a:blipFill>
                <a:blip r:embed="rId9"/>
                <a:stretch>
                  <a:fillRect/>
                </a:stretch>
              </a:blipFill>
            </p:spPr>
            <p:txBody>
              <a:bodyPr/>
              <a:lstStyle/>
              <a:p>
                <a:r>
                  <a:rPr lang="en-US">
                    <a:noFill/>
                  </a:rPr>
                  <a:t> </a:t>
                </a:r>
              </a:p>
            </p:txBody>
          </p:sp>
        </mc:Fallback>
      </mc:AlternateContent>
      <p:pic>
        <p:nvPicPr>
          <p:cNvPr id="26" name="Picture 25" descr="A graph showing the solar system&#10;&#10;Description automatically generated">
            <a:extLst>
              <a:ext uri="{FF2B5EF4-FFF2-40B4-BE49-F238E27FC236}">
                <a16:creationId xmlns:a16="http://schemas.microsoft.com/office/drawing/2014/main" id="{03499590-85A8-F20E-8240-ABB4780AB8D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8292732" y="1870435"/>
            <a:ext cx="3608756" cy="3117129"/>
          </a:xfrm>
          <a:prstGeom prst="rect">
            <a:avLst/>
          </a:prstGeom>
        </p:spPr>
      </p:pic>
    </p:spTree>
    <p:extLst>
      <p:ext uri="{BB962C8B-B14F-4D97-AF65-F5344CB8AC3E}">
        <p14:creationId xmlns:p14="http://schemas.microsoft.com/office/powerpoint/2010/main" val="151153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0" grpId="0"/>
      <p:bldP spid="21" grpId="0"/>
      <p:bldP spid="2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4C0CD-8AA3-154E-B622-BFD19074377E}"/>
              </a:ext>
            </a:extLst>
          </p:cNvPr>
          <p:cNvSpPr>
            <a:spLocks noGrp="1"/>
          </p:cNvSpPr>
          <p:nvPr>
            <p:ph type="title"/>
          </p:nvPr>
        </p:nvSpPr>
        <p:spPr>
          <a:xfrm>
            <a:off x="2152650" y="125894"/>
            <a:ext cx="7886700" cy="1325563"/>
          </a:xfrm>
        </p:spPr>
        <p:txBody>
          <a:bodyPr>
            <a:normAutofit/>
          </a:bodyPr>
          <a:lstStyle/>
          <a:p>
            <a:pPr algn="ctr"/>
            <a:r>
              <a:rPr lang="en-US" sz="3600"/>
              <a:t>Stars in spiral galaxies</a:t>
            </a:r>
          </a:p>
        </p:txBody>
      </p:sp>
      <p:sp>
        <p:nvSpPr>
          <p:cNvPr id="11" name="TextBox 10">
            <a:extLst>
              <a:ext uri="{FF2B5EF4-FFF2-40B4-BE49-F238E27FC236}">
                <a16:creationId xmlns:a16="http://schemas.microsoft.com/office/drawing/2014/main" id="{016E70BA-C2C8-644A-94D6-7F040B7CFE6B}"/>
              </a:ext>
            </a:extLst>
          </p:cNvPr>
          <p:cNvSpPr txBox="1"/>
          <p:nvPr/>
        </p:nvSpPr>
        <p:spPr>
          <a:xfrm>
            <a:off x="548079" y="1168233"/>
            <a:ext cx="11095841" cy="769441"/>
          </a:xfrm>
          <a:prstGeom prst="rect">
            <a:avLst/>
          </a:prstGeom>
          <a:noFill/>
        </p:spPr>
        <p:txBody>
          <a:bodyPr wrap="square" rtlCol="0">
            <a:spAutoFit/>
          </a:bodyPr>
          <a:lstStyle/>
          <a:p>
            <a:pPr marL="342900" indent="-342900">
              <a:buFont typeface="Arial" panose="020B0604020202020204" pitchFamily="34" charset="0"/>
              <a:buChar char="•"/>
            </a:pPr>
            <a:r>
              <a:rPr lang="en-US" sz="2200"/>
              <a:t>We can measure velocities of stars in galaxies and infer how much mass exists inside their orbit!</a:t>
            </a:r>
          </a:p>
        </p:txBody>
      </p:sp>
      <p:pic>
        <p:nvPicPr>
          <p:cNvPr id="1026" name="Picture 2" descr="finding the amount of mass inside an orbit">
            <a:extLst>
              <a:ext uri="{FF2B5EF4-FFF2-40B4-BE49-F238E27FC236}">
                <a16:creationId xmlns:a16="http://schemas.microsoft.com/office/drawing/2014/main" id="{FCC4F737-85C6-3346-D132-F713803C75F6}"/>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100"/>
          <a:stretch/>
        </p:blipFill>
        <p:spPr bwMode="auto">
          <a:xfrm>
            <a:off x="393951" y="1874799"/>
            <a:ext cx="3517397" cy="37430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47BCF2E-DDC4-F19B-1123-81B8FC944AB3}"/>
              </a:ext>
            </a:extLst>
          </p:cNvPr>
          <p:cNvSpPr txBox="1"/>
          <p:nvPr/>
        </p:nvSpPr>
        <p:spPr>
          <a:xfrm>
            <a:off x="927392" y="5637662"/>
            <a:ext cx="3972577" cy="276999"/>
          </a:xfrm>
          <a:prstGeom prst="rect">
            <a:avLst/>
          </a:prstGeom>
          <a:noFill/>
        </p:spPr>
        <p:txBody>
          <a:bodyPr wrap="square" rtlCol="0">
            <a:spAutoFit/>
          </a:bodyPr>
          <a:lstStyle/>
          <a:p>
            <a:r>
              <a:rPr lang="en-GB" sz="1200"/>
              <a:t>Image credit: </a:t>
            </a:r>
            <a:r>
              <a:rPr lang="en-GB" sz="1200" err="1"/>
              <a:t>astronomynotes.com</a:t>
            </a:r>
            <a:endParaRPr lang="en-GB" sz="1200"/>
          </a:p>
        </p:txBody>
      </p:sp>
      <p:pic>
        <p:nvPicPr>
          <p:cNvPr id="4" name="Picture 3">
            <a:extLst>
              <a:ext uri="{FF2B5EF4-FFF2-40B4-BE49-F238E27FC236}">
                <a16:creationId xmlns:a16="http://schemas.microsoft.com/office/drawing/2014/main" id="{6127E574-FF13-40AF-48D2-3EEE1245670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5" name="TextBox 4">
            <a:extLst>
              <a:ext uri="{FF2B5EF4-FFF2-40B4-BE49-F238E27FC236}">
                <a16:creationId xmlns:a16="http://schemas.microsoft.com/office/drawing/2014/main" id="{3D1AC69C-A2A9-25D8-618D-5D5084F51560}"/>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pic>
        <p:nvPicPr>
          <p:cNvPr id="8" name="Picture 7" descr="A graph showing the solar system&#10;&#10;Description automatically generated">
            <a:extLst>
              <a:ext uri="{FF2B5EF4-FFF2-40B4-BE49-F238E27FC236}">
                <a16:creationId xmlns:a16="http://schemas.microsoft.com/office/drawing/2014/main" id="{1E44113F-A16F-9991-8B84-961B38F6972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449394" y="2256559"/>
            <a:ext cx="3608756" cy="3117129"/>
          </a:xfrm>
          <a:prstGeom prst="rect">
            <a:avLst/>
          </a:prstGeom>
        </p:spPr>
      </p:pic>
      <p:grpSp>
        <p:nvGrpSpPr>
          <p:cNvPr id="26" name="Group 25">
            <a:extLst>
              <a:ext uri="{FF2B5EF4-FFF2-40B4-BE49-F238E27FC236}">
                <a16:creationId xmlns:a16="http://schemas.microsoft.com/office/drawing/2014/main" id="{A73051D8-D84F-A8E7-751F-C49FB7CDD5BB}"/>
              </a:ext>
            </a:extLst>
          </p:cNvPr>
          <p:cNvGrpSpPr/>
          <p:nvPr/>
        </p:nvGrpSpPr>
        <p:grpSpPr>
          <a:xfrm>
            <a:off x="8058150" y="2111739"/>
            <a:ext cx="3891326" cy="2650031"/>
            <a:chOff x="8148277" y="2256559"/>
            <a:chExt cx="3891326" cy="2650031"/>
          </a:xfrm>
        </p:grpSpPr>
        <p:sp>
          <p:nvSpPr>
            <p:cNvPr id="15" name="Freeform 14">
              <a:extLst>
                <a:ext uri="{FF2B5EF4-FFF2-40B4-BE49-F238E27FC236}">
                  <a16:creationId xmlns:a16="http://schemas.microsoft.com/office/drawing/2014/main" id="{D569D1DC-1C0D-3ED6-20EE-CF5BCB6A32F1}"/>
                </a:ext>
              </a:extLst>
            </p:cNvPr>
            <p:cNvSpPr/>
            <p:nvPr/>
          </p:nvSpPr>
          <p:spPr>
            <a:xfrm>
              <a:off x="8486831" y="2436681"/>
              <a:ext cx="3352461" cy="2105122"/>
            </a:xfrm>
            <a:custGeom>
              <a:avLst/>
              <a:gdLst>
                <a:gd name="connsiteX0" fmla="*/ 8626 w 3352461"/>
                <a:gd name="connsiteY0" fmla="*/ 2105122 h 2105122"/>
                <a:gd name="connsiteX1" fmla="*/ 8626 w 3352461"/>
                <a:gd name="connsiteY1" fmla="*/ 1800322 h 2105122"/>
                <a:gd name="connsiteX2" fmla="*/ 98273 w 3352461"/>
                <a:gd name="connsiteY2" fmla="*/ 1074181 h 2105122"/>
                <a:gd name="connsiteX3" fmla="*/ 295497 w 3352461"/>
                <a:gd name="connsiteY3" fmla="*/ 383899 h 2105122"/>
                <a:gd name="connsiteX4" fmla="*/ 519614 w 3352461"/>
                <a:gd name="connsiteY4" fmla="*/ 61169 h 2105122"/>
                <a:gd name="connsiteX5" fmla="*/ 672014 w 3352461"/>
                <a:gd name="connsiteY5" fmla="*/ 7381 h 2105122"/>
                <a:gd name="connsiteX6" fmla="*/ 788556 w 3352461"/>
                <a:gd name="connsiteY6" fmla="*/ 34275 h 2105122"/>
                <a:gd name="connsiteX7" fmla="*/ 1039567 w 3352461"/>
                <a:gd name="connsiteY7" fmla="*/ 312181 h 2105122"/>
                <a:gd name="connsiteX8" fmla="*/ 1344367 w 3352461"/>
                <a:gd name="connsiteY8" fmla="*/ 697663 h 2105122"/>
                <a:gd name="connsiteX9" fmla="*/ 1676061 w 3352461"/>
                <a:gd name="connsiteY9" fmla="*/ 1083146 h 2105122"/>
                <a:gd name="connsiteX10" fmla="*/ 2097403 w 3352461"/>
                <a:gd name="connsiteY10" fmla="*/ 1486557 h 2105122"/>
                <a:gd name="connsiteX11" fmla="*/ 2536673 w 3352461"/>
                <a:gd name="connsiteY11" fmla="*/ 1746534 h 2105122"/>
                <a:gd name="connsiteX12" fmla="*/ 2931120 w 3352461"/>
                <a:gd name="connsiteY12" fmla="*/ 1898934 h 2105122"/>
                <a:gd name="connsiteX13" fmla="*/ 3352461 w 3352461"/>
                <a:gd name="connsiteY13" fmla="*/ 1952722 h 2105122"/>
                <a:gd name="connsiteX14" fmla="*/ 3352461 w 3352461"/>
                <a:gd name="connsiteY14" fmla="*/ 1952722 h 210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352461" h="2105122">
                  <a:moveTo>
                    <a:pt x="8626" y="2105122"/>
                  </a:moveTo>
                  <a:cubicBezTo>
                    <a:pt x="1155" y="2038633"/>
                    <a:pt x="-6315" y="1972145"/>
                    <a:pt x="8626" y="1800322"/>
                  </a:cubicBezTo>
                  <a:cubicBezTo>
                    <a:pt x="23567" y="1628498"/>
                    <a:pt x="50461" y="1310251"/>
                    <a:pt x="98273" y="1074181"/>
                  </a:cubicBezTo>
                  <a:cubicBezTo>
                    <a:pt x="146085" y="838111"/>
                    <a:pt x="225274" y="552734"/>
                    <a:pt x="295497" y="383899"/>
                  </a:cubicBezTo>
                  <a:cubicBezTo>
                    <a:pt x="365721" y="215064"/>
                    <a:pt x="456861" y="123922"/>
                    <a:pt x="519614" y="61169"/>
                  </a:cubicBezTo>
                  <a:cubicBezTo>
                    <a:pt x="582367" y="-1584"/>
                    <a:pt x="627190" y="11863"/>
                    <a:pt x="672014" y="7381"/>
                  </a:cubicBezTo>
                  <a:cubicBezTo>
                    <a:pt x="716838" y="2899"/>
                    <a:pt x="727297" y="-16525"/>
                    <a:pt x="788556" y="34275"/>
                  </a:cubicBezTo>
                  <a:cubicBezTo>
                    <a:pt x="849815" y="85075"/>
                    <a:pt x="946932" y="201616"/>
                    <a:pt x="1039567" y="312181"/>
                  </a:cubicBezTo>
                  <a:cubicBezTo>
                    <a:pt x="1132202" y="422746"/>
                    <a:pt x="1238285" y="569169"/>
                    <a:pt x="1344367" y="697663"/>
                  </a:cubicBezTo>
                  <a:cubicBezTo>
                    <a:pt x="1450449" y="826157"/>
                    <a:pt x="1550555" y="951664"/>
                    <a:pt x="1676061" y="1083146"/>
                  </a:cubicBezTo>
                  <a:cubicBezTo>
                    <a:pt x="1801567" y="1214628"/>
                    <a:pt x="1953968" y="1375992"/>
                    <a:pt x="2097403" y="1486557"/>
                  </a:cubicBezTo>
                  <a:cubicBezTo>
                    <a:pt x="2240838" y="1597122"/>
                    <a:pt x="2397720" y="1677804"/>
                    <a:pt x="2536673" y="1746534"/>
                  </a:cubicBezTo>
                  <a:cubicBezTo>
                    <a:pt x="2675626" y="1815263"/>
                    <a:pt x="2795155" y="1864569"/>
                    <a:pt x="2931120" y="1898934"/>
                  </a:cubicBezTo>
                  <a:cubicBezTo>
                    <a:pt x="3067085" y="1933299"/>
                    <a:pt x="3352461" y="1952722"/>
                    <a:pt x="3352461" y="1952722"/>
                  </a:cubicBezTo>
                  <a:lnTo>
                    <a:pt x="3352461" y="1952722"/>
                  </a:lnTo>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7" name="Straight Arrow Connector 16">
              <a:extLst>
                <a:ext uri="{FF2B5EF4-FFF2-40B4-BE49-F238E27FC236}">
                  <a16:creationId xmlns:a16="http://schemas.microsoft.com/office/drawing/2014/main" id="{2D251B86-3C23-370A-E89D-B26E35DC73E7}"/>
                </a:ext>
              </a:extLst>
            </p:cNvPr>
            <p:cNvCxnSpPr>
              <a:cxnSpLocks/>
            </p:cNvCxnSpPr>
            <p:nvPr/>
          </p:nvCxnSpPr>
          <p:spPr>
            <a:xfrm flipV="1">
              <a:off x="8486831" y="2256559"/>
              <a:ext cx="0" cy="2285244"/>
            </a:xfrm>
            <a:prstGeom prst="straightConnector1">
              <a:avLst/>
            </a:prstGeom>
            <a:ln w="28575">
              <a:solidFill>
                <a:schemeClr val="tx2"/>
              </a:solidFill>
              <a:tailEnd type="triangle"/>
            </a:ln>
          </p:spPr>
          <p:style>
            <a:lnRef idx="2">
              <a:schemeClr val="accent1"/>
            </a:lnRef>
            <a:fillRef idx="0">
              <a:schemeClr val="accent1"/>
            </a:fillRef>
            <a:effectRef idx="1">
              <a:schemeClr val="accent1"/>
            </a:effectRef>
            <a:fontRef idx="minor">
              <a:schemeClr val="tx1"/>
            </a:fontRef>
          </p:style>
        </p:cxnSp>
        <p:cxnSp>
          <p:nvCxnSpPr>
            <p:cNvPr id="18" name="Straight Arrow Connector 17">
              <a:extLst>
                <a:ext uri="{FF2B5EF4-FFF2-40B4-BE49-F238E27FC236}">
                  <a16:creationId xmlns:a16="http://schemas.microsoft.com/office/drawing/2014/main" id="{0483CF54-870C-DF3D-E425-0654368A7804}"/>
                </a:ext>
              </a:extLst>
            </p:cNvPr>
            <p:cNvCxnSpPr>
              <a:cxnSpLocks/>
            </p:cNvCxnSpPr>
            <p:nvPr/>
          </p:nvCxnSpPr>
          <p:spPr>
            <a:xfrm>
              <a:off x="8486831" y="4541804"/>
              <a:ext cx="3552772" cy="0"/>
            </a:xfrm>
            <a:prstGeom prst="straightConnector1">
              <a:avLst/>
            </a:prstGeom>
            <a:ln w="28575">
              <a:solidFill>
                <a:schemeClr val="tx2"/>
              </a:solidFill>
              <a:tailEnd type="triangle"/>
            </a:ln>
          </p:spPr>
          <p:style>
            <a:lnRef idx="2">
              <a:schemeClr val="accent1"/>
            </a:lnRef>
            <a:fillRef idx="0">
              <a:schemeClr val="accent1"/>
            </a:fillRef>
            <a:effectRef idx="1">
              <a:schemeClr val="accent1"/>
            </a:effectRef>
            <a:fontRef idx="minor">
              <a:schemeClr val="tx1"/>
            </a:fontRef>
          </p:style>
        </p:cxnSp>
        <p:sp>
          <p:nvSpPr>
            <p:cNvPr id="24" name="TextBox 23">
              <a:extLst>
                <a:ext uri="{FF2B5EF4-FFF2-40B4-BE49-F238E27FC236}">
                  <a16:creationId xmlns:a16="http://schemas.microsoft.com/office/drawing/2014/main" id="{EBE15527-9580-9CDA-5EB0-B83E767B2043}"/>
                </a:ext>
              </a:extLst>
            </p:cNvPr>
            <p:cNvSpPr txBox="1"/>
            <p:nvPr/>
          </p:nvSpPr>
          <p:spPr>
            <a:xfrm>
              <a:off x="9167809" y="4568036"/>
              <a:ext cx="2671483" cy="338554"/>
            </a:xfrm>
            <a:prstGeom prst="rect">
              <a:avLst/>
            </a:prstGeom>
            <a:noFill/>
          </p:spPr>
          <p:txBody>
            <a:bodyPr wrap="square" rtlCol="0">
              <a:spAutoFit/>
            </a:bodyPr>
            <a:lstStyle/>
            <a:p>
              <a:r>
                <a:rPr lang="en-GB" sz="1600"/>
                <a:t>distance from centre</a:t>
              </a:r>
            </a:p>
          </p:txBody>
        </p:sp>
        <p:sp>
          <p:nvSpPr>
            <p:cNvPr id="25" name="TextBox 24">
              <a:extLst>
                <a:ext uri="{FF2B5EF4-FFF2-40B4-BE49-F238E27FC236}">
                  <a16:creationId xmlns:a16="http://schemas.microsoft.com/office/drawing/2014/main" id="{9C6411FD-38E6-39B8-E994-A0E1F1C0DB3B}"/>
                </a:ext>
              </a:extLst>
            </p:cNvPr>
            <p:cNvSpPr txBox="1"/>
            <p:nvPr/>
          </p:nvSpPr>
          <p:spPr>
            <a:xfrm rot="16200000">
              <a:off x="7642644" y="3193580"/>
              <a:ext cx="1349819" cy="338554"/>
            </a:xfrm>
            <a:prstGeom prst="rect">
              <a:avLst/>
            </a:prstGeom>
            <a:noFill/>
          </p:spPr>
          <p:txBody>
            <a:bodyPr wrap="square" rtlCol="0">
              <a:spAutoFit/>
            </a:bodyPr>
            <a:lstStyle/>
            <a:p>
              <a:r>
                <a:rPr lang="en-GB" sz="1600"/>
                <a:t>orbital speed</a:t>
              </a:r>
            </a:p>
          </p:txBody>
        </p:sp>
      </p:grpSp>
      <p:sp>
        <p:nvSpPr>
          <p:cNvPr id="27" name="Right Arrow 26">
            <a:extLst>
              <a:ext uri="{FF2B5EF4-FFF2-40B4-BE49-F238E27FC236}">
                <a16:creationId xmlns:a16="http://schemas.microsoft.com/office/drawing/2014/main" id="{60C04DC5-6DAD-99FB-65E7-12B9CFC80D4F}"/>
              </a:ext>
            </a:extLst>
          </p:cNvPr>
          <p:cNvSpPr/>
          <p:nvPr/>
        </p:nvSpPr>
        <p:spPr>
          <a:xfrm rot="20301571">
            <a:off x="7063492" y="3278977"/>
            <a:ext cx="914400" cy="30967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28342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4C0CD-8AA3-154E-B622-BFD19074377E}"/>
              </a:ext>
            </a:extLst>
          </p:cNvPr>
          <p:cNvSpPr>
            <a:spLocks noGrp="1"/>
          </p:cNvSpPr>
          <p:nvPr>
            <p:ph type="title"/>
          </p:nvPr>
        </p:nvSpPr>
        <p:spPr>
          <a:xfrm>
            <a:off x="2152650" y="125894"/>
            <a:ext cx="7886700" cy="1325563"/>
          </a:xfrm>
        </p:spPr>
        <p:txBody>
          <a:bodyPr>
            <a:normAutofit/>
          </a:bodyPr>
          <a:lstStyle/>
          <a:p>
            <a:pPr algn="ctr"/>
            <a:r>
              <a:rPr lang="en-US" sz="3600"/>
              <a:t>Galaxy rotation curves</a:t>
            </a:r>
          </a:p>
        </p:txBody>
      </p:sp>
      <p:sp>
        <p:nvSpPr>
          <p:cNvPr id="11" name="TextBox 10">
            <a:extLst>
              <a:ext uri="{FF2B5EF4-FFF2-40B4-BE49-F238E27FC236}">
                <a16:creationId xmlns:a16="http://schemas.microsoft.com/office/drawing/2014/main" id="{016E70BA-C2C8-644A-94D6-7F040B7CFE6B}"/>
              </a:ext>
            </a:extLst>
          </p:cNvPr>
          <p:cNvSpPr txBox="1"/>
          <p:nvPr/>
        </p:nvSpPr>
        <p:spPr>
          <a:xfrm>
            <a:off x="437416" y="1448572"/>
            <a:ext cx="4508658" cy="1785104"/>
          </a:xfrm>
          <a:prstGeom prst="rect">
            <a:avLst/>
          </a:prstGeom>
          <a:noFill/>
        </p:spPr>
        <p:txBody>
          <a:bodyPr wrap="square" rtlCol="0">
            <a:spAutoFit/>
          </a:bodyPr>
          <a:lstStyle/>
          <a:p>
            <a:pPr marL="342900" indent="-342900">
              <a:buFont typeface="Arial" panose="020B0604020202020204" pitchFamily="34" charset="0"/>
              <a:buChar char="•"/>
            </a:pPr>
            <a:r>
              <a:rPr lang="en-US" sz="2200"/>
              <a:t>We find speeds don’t go down with radius as expected: there is a </a:t>
            </a:r>
            <a:r>
              <a:rPr lang="en-US" sz="2200" i="1"/>
              <a:t>dark matter</a:t>
            </a:r>
            <a:r>
              <a:rPr lang="en-US" sz="2200"/>
              <a:t> component!</a:t>
            </a:r>
          </a:p>
          <a:p>
            <a:pPr marL="342900" indent="-342900">
              <a:buFont typeface="Arial" panose="020B0604020202020204" pitchFamily="34" charset="0"/>
              <a:buChar char="•"/>
            </a:pPr>
            <a:r>
              <a:rPr lang="en-US" sz="2200"/>
              <a:t>The dark matter goes out much further than the visible disc</a:t>
            </a:r>
          </a:p>
        </p:txBody>
      </p:sp>
      <p:pic>
        <p:nvPicPr>
          <p:cNvPr id="12" name="Picture 11">
            <a:extLst>
              <a:ext uri="{FF2B5EF4-FFF2-40B4-BE49-F238E27FC236}">
                <a16:creationId xmlns:a16="http://schemas.microsoft.com/office/drawing/2014/main" id="{06E708C1-1368-304D-ABF0-FB5FC1D1D5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08204" y="1448572"/>
            <a:ext cx="6546381" cy="3682340"/>
          </a:xfrm>
          <a:prstGeom prst="rect">
            <a:avLst/>
          </a:prstGeom>
        </p:spPr>
      </p:pic>
      <p:sp>
        <p:nvSpPr>
          <p:cNvPr id="13" name="TextBox 12">
            <a:extLst>
              <a:ext uri="{FF2B5EF4-FFF2-40B4-BE49-F238E27FC236}">
                <a16:creationId xmlns:a16="http://schemas.microsoft.com/office/drawing/2014/main" id="{4DA2061F-9CE0-5E47-BF21-D9354D3FA799}"/>
              </a:ext>
            </a:extLst>
          </p:cNvPr>
          <p:cNvSpPr txBox="1"/>
          <p:nvPr/>
        </p:nvSpPr>
        <p:spPr>
          <a:xfrm>
            <a:off x="5208204" y="5204085"/>
            <a:ext cx="5951764" cy="523220"/>
          </a:xfrm>
          <a:prstGeom prst="rect">
            <a:avLst/>
          </a:prstGeom>
          <a:noFill/>
        </p:spPr>
        <p:txBody>
          <a:bodyPr wrap="square" rtlCol="0">
            <a:spAutoFit/>
          </a:bodyPr>
          <a:lstStyle/>
          <a:p>
            <a:r>
              <a:rPr lang="en-GB" sz="1400"/>
              <a:t>Spiral galaxy M33 and its measured and predicted rotation curves.  </a:t>
            </a:r>
          </a:p>
          <a:p>
            <a:r>
              <a:rPr lang="en-GB" sz="1400"/>
              <a:t>Credit: Mario De Leo, </a:t>
            </a:r>
            <a:r>
              <a:rPr lang="en-GB" sz="1400">
                <a:hlinkClick r:id="rId4"/>
              </a:rPr>
              <a:t>CC BY-SA 4.0</a:t>
            </a:r>
            <a:endParaRPr lang="en-GB" sz="1400"/>
          </a:p>
        </p:txBody>
      </p:sp>
      <p:pic>
        <p:nvPicPr>
          <p:cNvPr id="3" name="Picture 2">
            <a:extLst>
              <a:ext uri="{FF2B5EF4-FFF2-40B4-BE49-F238E27FC236}">
                <a16:creationId xmlns:a16="http://schemas.microsoft.com/office/drawing/2014/main" id="{2AF5C95F-092B-B960-57B7-3BDE6D6F3D66}"/>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4" name="TextBox 3">
            <a:extLst>
              <a:ext uri="{FF2B5EF4-FFF2-40B4-BE49-F238E27FC236}">
                <a16:creationId xmlns:a16="http://schemas.microsoft.com/office/drawing/2014/main" id="{6DEBA6B1-6BC4-370F-4AD5-A38FD9C47A46}"/>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290939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0B7483-00AF-C2C3-0CE6-9863EF109F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914663"/>
            <a:ext cx="12199244" cy="943336"/>
          </a:xfrm>
          <a:prstGeom prst="rect">
            <a:avLst/>
          </a:prstGeom>
        </p:spPr>
      </p:pic>
      <p:sp>
        <p:nvSpPr>
          <p:cNvPr id="8" name="TextBox 7">
            <a:extLst>
              <a:ext uri="{FF2B5EF4-FFF2-40B4-BE49-F238E27FC236}">
                <a16:creationId xmlns:a16="http://schemas.microsoft.com/office/drawing/2014/main" id="{6C8755C1-D358-ADEA-2BEE-301D16FB7CD1}"/>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
        <p:nvSpPr>
          <p:cNvPr id="9" name="TextBox 8">
            <a:extLst>
              <a:ext uri="{FF2B5EF4-FFF2-40B4-BE49-F238E27FC236}">
                <a16:creationId xmlns:a16="http://schemas.microsoft.com/office/drawing/2014/main" id="{93B6FC44-4917-4BC9-29AF-C97B8B259B1F}"/>
              </a:ext>
            </a:extLst>
          </p:cNvPr>
          <p:cNvSpPr txBox="1"/>
          <p:nvPr/>
        </p:nvSpPr>
        <p:spPr>
          <a:xfrm>
            <a:off x="3485908" y="2876741"/>
            <a:ext cx="5220183" cy="369332"/>
          </a:xfrm>
          <a:prstGeom prst="rect">
            <a:avLst/>
          </a:prstGeom>
          <a:noFill/>
        </p:spPr>
        <p:txBody>
          <a:bodyPr wrap="square" rtlCol="0">
            <a:spAutoFit/>
          </a:bodyPr>
          <a:lstStyle/>
          <a:p>
            <a:r>
              <a:rPr lang="en-GB">
                <a:solidFill>
                  <a:schemeClr val="bg1"/>
                </a:solidFill>
              </a:rPr>
              <a:t>Dr Yvette Perrott, Victoria University of Wellington</a:t>
            </a:r>
          </a:p>
        </p:txBody>
      </p:sp>
      <p:pic>
        <p:nvPicPr>
          <p:cNvPr id="1026" name="Picture 2" descr="undefined">
            <a:extLst>
              <a:ext uri="{FF2B5EF4-FFF2-40B4-BE49-F238E27FC236}">
                <a16:creationId xmlns:a16="http://schemas.microsoft.com/office/drawing/2014/main" id="{D0665D69-96CE-B2AD-B9F4-BED12289326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40918" y="-473057"/>
            <a:ext cx="5551107" cy="570835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00A19E8-344F-E42F-5A01-E12CF8AE7272}"/>
              </a:ext>
            </a:extLst>
          </p:cNvPr>
          <p:cNvSpPr txBox="1"/>
          <p:nvPr/>
        </p:nvSpPr>
        <p:spPr>
          <a:xfrm>
            <a:off x="1246208" y="5231206"/>
            <a:ext cx="6713316" cy="646331"/>
          </a:xfrm>
          <a:prstGeom prst="rect">
            <a:avLst/>
          </a:prstGeom>
          <a:noFill/>
        </p:spPr>
        <p:txBody>
          <a:bodyPr wrap="square" rtlCol="0">
            <a:spAutoFit/>
          </a:bodyPr>
          <a:lstStyle/>
          <a:p>
            <a:r>
              <a:rPr lang="en-NZ" sz="1200"/>
              <a:t>Peter </a:t>
            </a:r>
            <a:r>
              <a:rPr lang="en-NZ" sz="1200" err="1"/>
              <a:t>Apian's</a:t>
            </a:r>
            <a:r>
              <a:rPr lang="en-NZ" sz="1200"/>
              <a:t> 1524 representation of the universe, heavily influenced by Aristotle's ideas.</a:t>
            </a:r>
            <a:endParaRPr lang="en-GB" sz="1200"/>
          </a:p>
          <a:p>
            <a:r>
              <a:rPr lang="en-GB" sz="1200"/>
              <a:t>From Edward Grant, "Celestial Orbs in the Latin Middle Ages", Isis, Vol. 78, No. 2. (Jun., 1987), pp. 152-173. Public Domain, https://</a:t>
            </a:r>
            <a:r>
              <a:rPr lang="en-GB" sz="1200" err="1"/>
              <a:t>commons.wikimedia.org</a:t>
            </a:r>
            <a:r>
              <a:rPr lang="en-GB" sz="1200"/>
              <a:t>/w/</a:t>
            </a:r>
            <a:r>
              <a:rPr lang="en-GB" sz="1200" err="1"/>
              <a:t>index.php?curid</a:t>
            </a:r>
            <a:r>
              <a:rPr lang="en-GB" sz="1200"/>
              <a:t>=317560</a:t>
            </a:r>
          </a:p>
        </p:txBody>
      </p:sp>
      <p:sp>
        <p:nvSpPr>
          <p:cNvPr id="3" name="TextBox 2">
            <a:extLst>
              <a:ext uri="{FF2B5EF4-FFF2-40B4-BE49-F238E27FC236}">
                <a16:creationId xmlns:a16="http://schemas.microsoft.com/office/drawing/2014/main" id="{8786BF04-706F-AA21-FCB6-399486FE1126}"/>
              </a:ext>
            </a:extLst>
          </p:cNvPr>
          <p:cNvSpPr txBox="1"/>
          <p:nvPr/>
        </p:nvSpPr>
        <p:spPr>
          <a:xfrm>
            <a:off x="362408" y="350424"/>
            <a:ext cx="6123008" cy="1754326"/>
          </a:xfrm>
          <a:prstGeom prst="rect">
            <a:avLst/>
          </a:prstGeom>
          <a:noFill/>
        </p:spPr>
        <p:txBody>
          <a:bodyPr wrap="square" lIns="91440" tIns="45720" rIns="91440" bIns="45720" rtlCol="0" anchor="t">
            <a:spAutoFit/>
          </a:bodyPr>
          <a:lstStyle/>
          <a:p>
            <a:r>
              <a:rPr lang="en-GB" sz="3600">
                <a:latin typeface="+mj-lt"/>
              </a:rPr>
              <a:t>In the beginning …</a:t>
            </a:r>
          </a:p>
          <a:p>
            <a:r>
              <a:rPr lang="en-GB" sz="3600">
                <a:latin typeface="+mj-lt"/>
              </a:rPr>
              <a:t>	the Earth was the centre of 	the Universe*</a:t>
            </a:r>
          </a:p>
        </p:txBody>
      </p:sp>
      <p:sp>
        <p:nvSpPr>
          <p:cNvPr id="10" name="TextBox 9">
            <a:extLst>
              <a:ext uri="{FF2B5EF4-FFF2-40B4-BE49-F238E27FC236}">
                <a16:creationId xmlns:a16="http://schemas.microsoft.com/office/drawing/2014/main" id="{47B623DC-9C47-0F7F-5C48-77A3CF253734}"/>
              </a:ext>
            </a:extLst>
          </p:cNvPr>
          <p:cNvSpPr txBox="1"/>
          <p:nvPr/>
        </p:nvSpPr>
        <p:spPr>
          <a:xfrm>
            <a:off x="300413" y="2193770"/>
            <a:ext cx="6246997" cy="2800767"/>
          </a:xfrm>
          <a:prstGeom prst="rect">
            <a:avLst/>
          </a:prstGeom>
          <a:noFill/>
        </p:spPr>
        <p:txBody>
          <a:bodyPr wrap="square" rtlCol="0">
            <a:spAutoFit/>
          </a:bodyPr>
          <a:lstStyle/>
          <a:p>
            <a:pPr marL="285750" indent="-285750">
              <a:buFont typeface="Arial" panose="020B0604020202020204" pitchFamily="34" charset="0"/>
              <a:buChar char="•"/>
            </a:pPr>
            <a:r>
              <a:rPr lang="en-GB" sz="2200"/>
              <a:t>Most ancient civilizations observed the stars, and assumed a geocentric model</a:t>
            </a:r>
          </a:p>
          <a:p>
            <a:pPr marL="742950" lvl="1" indent="-285750">
              <a:buFont typeface="Arial" panose="020B0604020202020204" pitchFamily="34" charset="0"/>
              <a:buChar char="•"/>
            </a:pPr>
            <a:r>
              <a:rPr lang="en-GB" sz="2200"/>
              <a:t>Sun, Moon, planets and stars all appear to rotate around Earth</a:t>
            </a:r>
          </a:p>
          <a:p>
            <a:pPr marL="285750" indent="-285750">
              <a:buFont typeface="Arial" panose="020B0604020202020204" pitchFamily="34" charset="0"/>
              <a:buChar char="•"/>
            </a:pPr>
            <a:r>
              <a:rPr lang="en-GB" sz="2200" err="1"/>
              <a:t>Pythagorus</a:t>
            </a:r>
            <a:r>
              <a:rPr lang="en-GB" sz="2200"/>
              <a:t> (~500 BC), Aristotle (~350 BC) argued that the Earth was spherical</a:t>
            </a:r>
          </a:p>
          <a:p>
            <a:pPr marL="742950" lvl="1" indent="-285750">
              <a:buFont typeface="Arial" panose="020B0604020202020204" pitchFamily="34" charset="0"/>
              <a:buChar char="•"/>
            </a:pPr>
            <a:r>
              <a:rPr lang="en-GB" sz="2200" err="1"/>
              <a:t>Eg</a:t>
            </a:r>
            <a:r>
              <a:rPr lang="en-GB" sz="2200"/>
              <a:t> shadow of Earth on the Moon during a lunar eclipse is round</a:t>
            </a:r>
          </a:p>
        </p:txBody>
      </p:sp>
    </p:spTree>
    <p:extLst>
      <p:ext uri="{BB962C8B-B14F-4D97-AF65-F5344CB8AC3E}">
        <p14:creationId xmlns:p14="http://schemas.microsoft.com/office/powerpoint/2010/main" val="965318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4C0CD-8AA3-154E-B622-BFD19074377E}"/>
              </a:ext>
            </a:extLst>
          </p:cNvPr>
          <p:cNvSpPr>
            <a:spLocks noGrp="1"/>
          </p:cNvSpPr>
          <p:nvPr>
            <p:ph type="title"/>
          </p:nvPr>
        </p:nvSpPr>
        <p:spPr>
          <a:xfrm>
            <a:off x="2152650" y="125894"/>
            <a:ext cx="7886700" cy="1325563"/>
          </a:xfrm>
        </p:spPr>
        <p:txBody>
          <a:bodyPr>
            <a:normAutofit/>
          </a:bodyPr>
          <a:lstStyle/>
          <a:p>
            <a:pPr algn="ctr"/>
            <a:r>
              <a:rPr lang="en-US" sz="3600"/>
              <a:t>Galaxy rotation curves</a:t>
            </a:r>
          </a:p>
        </p:txBody>
      </p:sp>
      <p:sp>
        <p:nvSpPr>
          <p:cNvPr id="5" name="TextBox 4">
            <a:extLst>
              <a:ext uri="{FF2B5EF4-FFF2-40B4-BE49-F238E27FC236}">
                <a16:creationId xmlns:a16="http://schemas.microsoft.com/office/drawing/2014/main" id="{9ED6E46E-A725-5A4D-97E6-B58FC2D44C99}"/>
              </a:ext>
            </a:extLst>
          </p:cNvPr>
          <p:cNvSpPr txBox="1"/>
          <p:nvPr/>
        </p:nvSpPr>
        <p:spPr>
          <a:xfrm>
            <a:off x="1565896" y="5033512"/>
            <a:ext cx="4095489" cy="738664"/>
          </a:xfrm>
          <a:prstGeom prst="rect">
            <a:avLst/>
          </a:prstGeom>
          <a:noFill/>
        </p:spPr>
        <p:txBody>
          <a:bodyPr wrap="square" rtlCol="0">
            <a:spAutoFit/>
          </a:bodyPr>
          <a:lstStyle/>
          <a:p>
            <a:r>
              <a:rPr lang="en-US" sz="1400"/>
              <a:t>From </a:t>
            </a:r>
            <a:r>
              <a:rPr lang="en-US" sz="1400" err="1"/>
              <a:t>Sofue</a:t>
            </a:r>
            <a:r>
              <a:rPr lang="en-US" sz="1400"/>
              <a:t> et al 2009, “</a:t>
            </a:r>
            <a:r>
              <a:rPr lang="en-NZ" sz="1400"/>
              <a:t>Unified Rotation Curve of the Galaxy — Decomposition into de </a:t>
            </a:r>
            <a:r>
              <a:rPr lang="en-NZ" sz="1400" err="1"/>
              <a:t>Vaucouleurs</a:t>
            </a:r>
            <a:r>
              <a:rPr lang="en-NZ" sz="1400"/>
              <a:t> Bulge, Disk, Dark Halo, and the 9-kpc Rotation Dip”</a:t>
            </a:r>
          </a:p>
        </p:txBody>
      </p:sp>
      <p:grpSp>
        <p:nvGrpSpPr>
          <p:cNvPr id="3" name="Group 2">
            <a:extLst>
              <a:ext uri="{FF2B5EF4-FFF2-40B4-BE49-F238E27FC236}">
                <a16:creationId xmlns:a16="http://schemas.microsoft.com/office/drawing/2014/main" id="{B1F94F99-561B-1E61-DC82-7EB1626FCCA1}"/>
              </a:ext>
            </a:extLst>
          </p:cNvPr>
          <p:cNvGrpSpPr/>
          <p:nvPr/>
        </p:nvGrpSpPr>
        <p:grpSpPr>
          <a:xfrm>
            <a:off x="845127" y="1933510"/>
            <a:ext cx="5321502" cy="2876938"/>
            <a:chOff x="111479" y="2622535"/>
            <a:chExt cx="4553120" cy="2461531"/>
          </a:xfrm>
        </p:grpSpPr>
        <p:pic>
          <p:nvPicPr>
            <p:cNvPr id="4" name="New picture">
              <a:extLst>
                <a:ext uri="{FF2B5EF4-FFF2-40B4-BE49-F238E27FC236}">
                  <a16:creationId xmlns:a16="http://schemas.microsoft.com/office/drawing/2014/main" id="{7D51A8E8-3FDF-B14E-A581-31CB1B5399C7}"/>
                </a:ext>
              </a:extLst>
            </p:cNvPr>
            <p:cNvPicPr/>
            <p:nvPr/>
          </p:nvPicPr>
          <p:blipFill>
            <a:blip r:embed="rId3" cstate="screen">
              <a:extLst>
                <a:ext uri="{28A0092B-C50C-407E-A947-70E740481C1C}">
                  <a14:useLocalDpi xmlns:a14="http://schemas.microsoft.com/office/drawing/2010/main"/>
                </a:ext>
              </a:extLst>
            </a:blip>
            <a:stretch>
              <a:fillRect/>
            </a:stretch>
          </p:blipFill>
          <p:spPr>
            <a:xfrm>
              <a:off x="111479" y="2622535"/>
              <a:ext cx="4553120" cy="2461531"/>
            </a:xfrm>
            <a:prstGeom prst="rect">
              <a:avLst/>
            </a:prstGeom>
          </p:spPr>
        </p:pic>
        <p:sp>
          <p:nvSpPr>
            <p:cNvPr id="6" name="TextBox 5">
              <a:extLst>
                <a:ext uri="{FF2B5EF4-FFF2-40B4-BE49-F238E27FC236}">
                  <a16:creationId xmlns:a16="http://schemas.microsoft.com/office/drawing/2014/main" id="{8626FFFC-2177-F24A-9E03-834203E0BB21}"/>
                </a:ext>
              </a:extLst>
            </p:cNvPr>
            <p:cNvSpPr txBox="1"/>
            <p:nvPr/>
          </p:nvSpPr>
          <p:spPr>
            <a:xfrm flipH="1">
              <a:off x="636722" y="3727629"/>
              <a:ext cx="612384" cy="276999"/>
            </a:xfrm>
            <a:prstGeom prst="rect">
              <a:avLst/>
            </a:prstGeom>
            <a:noFill/>
          </p:spPr>
          <p:txBody>
            <a:bodyPr wrap="square" rtlCol="0">
              <a:spAutoFit/>
            </a:bodyPr>
            <a:lstStyle/>
            <a:p>
              <a:r>
                <a:rPr lang="en-US" sz="1200"/>
                <a:t>Bulge</a:t>
              </a:r>
            </a:p>
          </p:txBody>
        </p:sp>
        <p:sp>
          <p:nvSpPr>
            <p:cNvPr id="7" name="TextBox 6">
              <a:extLst>
                <a:ext uri="{FF2B5EF4-FFF2-40B4-BE49-F238E27FC236}">
                  <a16:creationId xmlns:a16="http://schemas.microsoft.com/office/drawing/2014/main" id="{D2E3128E-E55D-3F49-BBD1-DC2096285BE9}"/>
                </a:ext>
              </a:extLst>
            </p:cNvPr>
            <p:cNvSpPr txBox="1"/>
            <p:nvPr/>
          </p:nvSpPr>
          <p:spPr>
            <a:xfrm flipH="1">
              <a:off x="1774350" y="3851815"/>
              <a:ext cx="612384" cy="461665"/>
            </a:xfrm>
            <a:prstGeom prst="rect">
              <a:avLst/>
            </a:prstGeom>
            <a:noFill/>
          </p:spPr>
          <p:txBody>
            <a:bodyPr wrap="square" rtlCol="0">
              <a:spAutoFit/>
            </a:bodyPr>
            <a:lstStyle/>
            <a:p>
              <a:r>
                <a:rPr lang="en-US" sz="1200"/>
                <a:t>Disc + rings</a:t>
              </a:r>
            </a:p>
          </p:txBody>
        </p:sp>
        <p:sp>
          <p:nvSpPr>
            <p:cNvPr id="8" name="TextBox 7">
              <a:extLst>
                <a:ext uri="{FF2B5EF4-FFF2-40B4-BE49-F238E27FC236}">
                  <a16:creationId xmlns:a16="http://schemas.microsoft.com/office/drawing/2014/main" id="{A0875D10-2E34-9A45-9804-EA0A77C04632}"/>
                </a:ext>
              </a:extLst>
            </p:cNvPr>
            <p:cNvSpPr txBox="1"/>
            <p:nvPr/>
          </p:nvSpPr>
          <p:spPr>
            <a:xfrm flipH="1">
              <a:off x="3881579" y="4426797"/>
              <a:ext cx="701458" cy="461665"/>
            </a:xfrm>
            <a:prstGeom prst="rect">
              <a:avLst/>
            </a:prstGeom>
            <a:noFill/>
          </p:spPr>
          <p:txBody>
            <a:bodyPr wrap="square" rtlCol="0">
              <a:spAutoFit/>
            </a:bodyPr>
            <a:lstStyle/>
            <a:p>
              <a:r>
                <a:rPr lang="en-US" sz="1200"/>
                <a:t>Dark halo</a:t>
              </a:r>
            </a:p>
          </p:txBody>
        </p:sp>
      </p:grpSp>
      <p:pic>
        <p:nvPicPr>
          <p:cNvPr id="9" name="Picture 8">
            <a:extLst>
              <a:ext uri="{FF2B5EF4-FFF2-40B4-BE49-F238E27FC236}">
                <a16:creationId xmlns:a16="http://schemas.microsoft.com/office/drawing/2014/main" id="{84BABC4D-E324-CB45-A202-2E7132DC25B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0795" t="42857" r="29447" b="36577"/>
          <a:stretch/>
        </p:blipFill>
        <p:spPr>
          <a:xfrm>
            <a:off x="6468464" y="1619774"/>
            <a:ext cx="4745794" cy="3473880"/>
          </a:xfrm>
          <a:prstGeom prst="rect">
            <a:avLst/>
          </a:prstGeom>
        </p:spPr>
      </p:pic>
      <p:sp>
        <p:nvSpPr>
          <p:cNvPr id="10" name="TextBox 9">
            <a:extLst>
              <a:ext uri="{FF2B5EF4-FFF2-40B4-BE49-F238E27FC236}">
                <a16:creationId xmlns:a16="http://schemas.microsoft.com/office/drawing/2014/main" id="{2DA39F8E-CFED-D947-9DCD-CB2501AF8348}"/>
              </a:ext>
            </a:extLst>
          </p:cNvPr>
          <p:cNvSpPr txBox="1"/>
          <p:nvPr/>
        </p:nvSpPr>
        <p:spPr>
          <a:xfrm>
            <a:off x="6881325" y="5102146"/>
            <a:ext cx="4229100" cy="738664"/>
          </a:xfrm>
          <a:prstGeom prst="rect">
            <a:avLst/>
          </a:prstGeom>
          <a:noFill/>
        </p:spPr>
        <p:txBody>
          <a:bodyPr wrap="square" rtlCol="0">
            <a:spAutoFit/>
          </a:bodyPr>
          <a:lstStyle/>
          <a:p>
            <a:r>
              <a:rPr lang="en-US" sz="1400"/>
              <a:t>From Rubin et al 1978, “Extended rotation curves of high-luminosity spiral galaxies. IV. Systematic dynamical properties, Sa </a:t>
            </a:r>
            <a:r>
              <a:rPr lang="en-US" sz="1400">
                <a:sym typeface="Wingdings" pitchFamily="2" charset="2"/>
              </a:rPr>
              <a:t></a:t>
            </a:r>
            <a:r>
              <a:rPr lang="en-US" sz="1400"/>
              <a:t> Sc”.</a:t>
            </a:r>
          </a:p>
        </p:txBody>
      </p:sp>
      <p:sp>
        <p:nvSpPr>
          <p:cNvPr id="11" name="TextBox 10">
            <a:extLst>
              <a:ext uri="{FF2B5EF4-FFF2-40B4-BE49-F238E27FC236}">
                <a16:creationId xmlns:a16="http://schemas.microsoft.com/office/drawing/2014/main" id="{016E70BA-C2C8-644A-94D6-7F040B7CFE6B}"/>
              </a:ext>
            </a:extLst>
          </p:cNvPr>
          <p:cNvSpPr txBox="1"/>
          <p:nvPr/>
        </p:nvSpPr>
        <p:spPr>
          <a:xfrm>
            <a:off x="991597" y="1193657"/>
            <a:ext cx="8324589" cy="430887"/>
          </a:xfrm>
          <a:prstGeom prst="rect">
            <a:avLst/>
          </a:prstGeom>
          <a:noFill/>
        </p:spPr>
        <p:txBody>
          <a:bodyPr wrap="square" rtlCol="0">
            <a:spAutoFit/>
          </a:bodyPr>
          <a:lstStyle/>
          <a:p>
            <a:pPr marL="342900" indent="-342900">
              <a:buFont typeface="Arial" panose="020B0604020202020204" pitchFamily="34" charset="0"/>
              <a:buChar char="•"/>
            </a:pPr>
            <a:r>
              <a:rPr lang="en-US" sz="2200"/>
              <a:t>This seems to be true for all spiral galaxies!</a:t>
            </a:r>
          </a:p>
        </p:txBody>
      </p:sp>
      <p:pic>
        <p:nvPicPr>
          <p:cNvPr id="12" name="Picture 11">
            <a:extLst>
              <a:ext uri="{FF2B5EF4-FFF2-40B4-BE49-F238E27FC236}">
                <a16:creationId xmlns:a16="http://schemas.microsoft.com/office/drawing/2014/main" id="{B429E12D-6574-C260-3ECF-1C46B183958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13" name="TextBox 12">
            <a:extLst>
              <a:ext uri="{FF2B5EF4-FFF2-40B4-BE49-F238E27FC236}">
                <a16:creationId xmlns:a16="http://schemas.microsoft.com/office/drawing/2014/main" id="{776D67F7-1E5F-0E01-49A0-60ED7F1B83A8}"/>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42652909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F3112-23CD-7915-90D4-38BB4CFEEF96}"/>
              </a:ext>
            </a:extLst>
          </p:cNvPr>
          <p:cNvSpPr>
            <a:spLocks noGrp="1"/>
          </p:cNvSpPr>
          <p:nvPr>
            <p:ph type="title"/>
          </p:nvPr>
        </p:nvSpPr>
        <p:spPr>
          <a:xfrm>
            <a:off x="838200" y="79449"/>
            <a:ext cx="10515600" cy="1325563"/>
          </a:xfrm>
        </p:spPr>
        <p:txBody>
          <a:bodyPr>
            <a:normAutofit/>
          </a:bodyPr>
          <a:lstStyle/>
          <a:p>
            <a:pPr algn="ctr"/>
            <a:r>
              <a:rPr lang="en-GB" sz="3600"/>
              <a:t>Overall conclusion…</a:t>
            </a:r>
          </a:p>
        </p:txBody>
      </p:sp>
      <p:sp>
        <p:nvSpPr>
          <p:cNvPr id="3" name="Content Placeholder 2">
            <a:extLst>
              <a:ext uri="{FF2B5EF4-FFF2-40B4-BE49-F238E27FC236}">
                <a16:creationId xmlns:a16="http://schemas.microsoft.com/office/drawing/2014/main" id="{AEBD43D4-CDC8-BAED-750C-50469B464535}"/>
              </a:ext>
            </a:extLst>
          </p:cNvPr>
          <p:cNvSpPr>
            <a:spLocks noGrp="1"/>
          </p:cNvSpPr>
          <p:nvPr>
            <p:ph idx="1"/>
          </p:nvPr>
        </p:nvSpPr>
        <p:spPr>
          <a:xfrm>
            <a:off x="466479" y="1181103"/>
            <a:ext cx="11338988" cy="1392765"/>
          </a:xfrm>
        </p:spPr>
        <p:txBody>
          <a:bodyPr>
            <a:normAutofit/>
          </a:bodyPr>
          <a:lstStyle/>
          <a:p>
            <a:r>
              <a:rPr lang="en-GB" sz="2200"/>
              <a:t>There is something there that does not emit light, but provides gravitational force</a:t>
            </a:r>
          </a:p>
          <a:p>
            <a:r>
              <a:rPr lang="en-GB" sz="2200"/>
              <a:t>About 85% of the matter in the Universe is dark matter!</a:t>
            </a:r>
          </a:p>
        </p:txBody>
      </p:sp>
      <p:pic>
        <p:nvPicPr>
          <p:cNvPr id="5" name="Picture 4">
            <a:extLst>
              <a:ext uri="{FF2B5EF4-FFF2-40B4-BE49-F238E27FC236}">
                <a16:creationId xmlns:a16="http://schemas.microsoft.com/office/drawing/2014/main" id="{C011A255-9BC1-C60B-AF9B-9DB93378EC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0795" t="42857" r="29447" b="36577"/>
          <a:stretch/>
        </p:blipFill>
        <p:spPr>
          <a:xfrm>
            <a:off x="466479" y="2259239"/>
            <a:ext cx="3396993" cy="2486569"/>
          </a:xfrm>
          <a:prstGeom prst="rect">
            <a:avLst/>
          </a:prstGeom>
        </p:spPr>
      </p:pic>
      <p:pic>
        <p:nvPicPr>
          <p:cNvPr id="6" name="Picture 5">
            <a:extLst>
              <a:ext uri="{FF2B5EF4-FFF2-40B4-BE49-F238E27FC236}">
                <a16:creationId xmlns:a16="http://schemas.microsoft.com/office/drawing/2014/main" id="{824FFAD4-2886-35B2-EF26-B739CEC3361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06185" y="2592721"/>
            <a:ext cx="4179629" cy="2434635"/>
          </a:xfrm>
          <a:prstGeom prst="rect">
            <a:avLst/>
          </a:prstGeom>
        </p:spPr>
      </p:pic>
      <p:pic>
        <p:nvPicPr>
          <p:cNvPr id="7" name="Picture 6">
            <a:extLst>
              <a:ext uri="{FF2B5EF4-FFF2-40B4-BE49-F238E27FC236}">
                <a16:creationId xmlns:a16="http://schemas.microsoft.com/office/drawing/2014/main" id="{36459CC2-037A-E09B-E116-4E69436754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506691" y="1831594"/>
            <a:ext cx="3218830" cy="3582921"/>
          </a:xfrm>
          <a:prstGeom prst="rect">
            <a:avLst/>
          </a:prstGeom>
        </p:spPr>
      </p:pic>
      <p:pic>
        <p:nvPicPr>
          <p:cNvPr id="4" name="Picture 3">
            <a:extLst>
              <a:ext uri="{FF2B5EF4-FFF2-40B4-BE49-F238E27FC236}">
                <a16:creationId xmlns:a16="http://schemas.microsoft.com/office/drawing/2014/main" id="{D4A4647B-AA8C-2716-803A-05A38771BA7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8" name="TextBox 7">
            <a:extLst>
              <a:ext uri="{FF2B5EF4-FFF2-40B4-BE49-F238E27FC236}">
                <a16:creationId xmlns:a16="http://schemas.microsoft.com/office/drawing/2014/main" id="{BC14376F-8490-C62D-688B-FDA588F6AD36}"/>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
        <p:nvSpPr>
          <p:cNvPr id="9" name="TextBox 8">
            <a:extLst>
              <a:ext uri="{FF2B5EF4-FFF2-40B4-BE49-F238E27FC236}">
                <a16:creationId xmlns:a16="http://schemas.microsoft.com/office/drawing/2014/main" id="{C080C882-B085-6634-C621-AFE3A955BA0F}"/>
              </a:ext>
            </a:extLst>
          </p:cNvPr>
          <p:cNvSpPr txBox="1"/>
          <p:nvPr/>
        </p:nvSpPr>
        <p:spPr>
          <a:xfrm>
            <a:off x="8407487" y="5452999"/>
            <a:ext cx="3673773" cy="461665"/>
          </a:xfrm>
          <a:prstGeom prst="rect">
            <a:avLst/>
          </a:prstGeom>
          <a:noFill/>
        </p:spPr>
        <p:txBody>
          <a:bodyPr wrap="square" rtlCol="0">
            <a:spAutoFit/>
          </a:bodyPr>
          <a:lstStyle/>
          <a:p>
            <a:r>
              <a:rPr lang="en-NZ" sz="1200"/>
              <a:t>Credit: NASA, ESA/Hubble, HST Frontier Fields</a:t>
            </a:r>
          </a:p>
          <a:p>
            <a:r>
              <a:rPr lang="en-US" sz="1200"/>
              <a:t>https://</a:t>
            </a:r>
            <a:r>
              <a:rPr lang="en-US" sz="1200" err="1"/>
              <a:t>www.spacetelescope.org</a:t>
            </a:r>
            <a:r>
              <a:rPr lang="en-US" sz="1200"/>
              <a:t>/images/heic1711a/</a:t>
            </a:r>
          </a:p>
        </p:txBody>
      </p:sp>
      <p:sp>
        <p:nvSpPr>
          <p:cNvPr id="10" name="TextBox 9">
            <a:extLst>
              <a:ext uri="{FF2B5EF4-FFF2-40B4-BE49-F238E27FC236}">
                <a16:creationId xmlns:a16="http://schemas.microsoft.com/office/drawing/2014/main" id="{37EB2DED-9899-DF26-0F08-978CB37BAD8E}"/>
              </a:ext>
            </a:extLst>
          </p:cNvPr>
          <p:cNvSpPr txBox="1"/>
          <p:nvPr/>
        </p:nvSpPr>
        <p:spPr>
          <a:xfrm>
            <a:off x="3241964" y="5095452"/>
            <a:ext cx="5484492" cy="276999"/>
          </a:xfrm>
          <a:prstGeom prst="rect">
            <a:avLst/>
          </a:prstGeom>
          <a:noFill/>
        </p:spPr>
        <p:txBody>
          <a:bodyPr wrap="square" rtlCol="0">
            <a:spAutoFit/>
          </a:bodyPr>
          <a:lstStyle/>
          <a:p>
            <a:r>
              <a:rPr lang="en-US" sz="1200"/>
              <a:t>https://</a:t>
            </a:r>
            <a:r>
              <a:rPr lang="en-US" sz="1200" err="1"/>
              <a:t>www.nasa.gov</a:t>
            </a:r>
            <a:r>
              <a:rPr lang="en-US" sz="1200"/>
              <a:t>/vision/universe/</a:t>
            </a:r>
            <a:r>
              <a:rPr lang="en-US" sz="1200" err="1"/>
              <a:t>starsgalaxies</a:t>
            </a:r>
            <a:r>
              <a:rPr lang="en-US" sz="1200"/>
              <a:t>/hubble-20051117.html</a:t>
            </a:r>
          </a:p>
        </p:txBody>
      </p:sp>
    </p:spTree>
    <p:extLst>
      <p:ext uri="{BB962C8B-B14F-4D97-AF65-F5344CB8AC3E}">
        <p14:creationId xmlns:p14="http://schemas.microsoft.com/office/powerpoint/2010/main" val="124720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Lightbox">
            <a:extLst>
              <a:ext uri="{FF2B5EF4-FFF2-40B4-BE49-F238E27FC236}">
                <a16:creationId xmlns:a16="http://schemas.microsoft.com/office/drawing/2014/main" id="{233DF516-4F9E-6D14-48B0-CB22FB703E0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62717" y="1628536"/>
            <a:ext cx="4394914" cy="33250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BE1EA0D-BAB8-6581-3D95-DF7ED19676D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5" name="TextBox 4">
            <a:extLst>
              <a:ext uri="{FF2B5EF4-FFF2-40B4-BE49-F238E27FC236}">
                <a16:creationId xmlns:a16="http://schemas.microsoft.com/office/drawing/2014/main" id="{72A85325-E138-D06F-EC61-549992953A8E}"/>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pic>
        <p:nvPicPr>
          <p:cNvPr id="6" name="Picture 2" descr="Lightbox">
            <a:extLst>
              <a:ext uri="{FF2B5EF4-FFF2-40B4-BE49-F238E27FC236}">
                <a16:creationId xmlns:a16="http://schemas.microsoft.com/office/drawing/2014/main" id="{244BEAF5-003B-1040-7C07-29C904EF45F1}"/>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822785" y="1621393"/>
            <a:ext cx="3719785" cy="3325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Lightbox">
            <a:extLst>
              <a:ext uri="{FF2B5EF4-FFF2-40B4-BE49-F238E27FC236}">
                <a16:creationId xmlns:a16="http://schemas.microsoft.com/office/drawing/2014/main" id="{C3402362-8534-A2A5-89C7-F07D413B229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520112" y="1561301"/>
            <a:ext cx="3218126" cy="3325021"/>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3F07098C-18DE-E225-21F5-9169FFB94A27}"/>
              </a:ext>
            </a:extLst>
          </p:cNvPr>
          <p:cNvSpPr>
            <a:spLocks noGrp="1"/>
          </p:cNvSpPr>
          <p:nvPr>
            <p:ph type="title"/>
          </p:nvPr>
        </p:nvSpPr>
        <p:spPr>
          <a:xfrm>
            <a:off x="838200" y="59458"/>
            <a:ext cx="10515600" cy="1325563"/>
          </a:xfrm>
        </p:spPr>
        <p:txBody>
          <a:bodyPr>
            <a:normAutofit/>
          </a:bodyPr>
          <a:lstStyle/>
          <a:p>
            <a:pPr algn="ctr"/>
            <a:r>
              <a:rPr lang="en-US" sz="3600"/>
              <a:t>Doppler shift</a:t>
            </a:r>
          </a:p>
        </p:txBody>
      </p:sp>
      <p:sp>
        <p:nvSpPr>
          <p:cNvPr id="9" name="TextBox 8">
            <a:extLst>
              <a:ext uri="{FF2B5EF4-FFF2-40B4-BE49-F238E27FC236}">
                <a16:creationId xmlns:a16="http://schemas.microsoft.com/office/drawing/2014/main" id="{698AC06B-F1FA-1011-7EB8-9C8DECFE7EC4}"/>
              </a:ext>
            </a:extLst>
          </p:cNvPr>
          <p:cNvSpPr txBox="1"/>
          <p:nvPr/>
        </p:nvSpPr>
        <p:spPr>
          <a:xfrm>
            <a:off x="237330" y="5489161"/>
            <a:ext cx="5929312" cy="276999"/>
          </a:xfrm>
          <a:prstGeom prst="rect">
            <a:avLst/>
          </a:prstGeom>
          <a:noFill/>
        </p:spPr>
        <p:txBody>
          <a:bodyPr wrap="square" rtlCol="0">
            <a:spAutoFit/>
          </a:bodyPr>
          <a:lstStyle/>
          <a:p>
            <a:r>
              <a:rPr lang="en-GB" sz="1200"/>
              <a:t>https://</a:t>
            </a:r>
            <a:r>
              <a:rPr lang="en-GB" sz="1200" err="1"/>
              <a:t>www.geeksforgeeks.org</a:t>
            </a:r>
            <a:r>
              <a:rPr lang="en-GB" sz="1200"/>
              <a:t>/difference-between-doppler-effect-and-doppler-shift/</a:t>
            </a:r>
          </a:p>
        </p:txBody>
      </p:sp>
    </p:spTree>
    <p:extLst>
      <p:ext uri="{BB962C8B-B14F-4D97-AF65-F5344CB8AC3E}">
        <p14:creationId xmlns:p14="http://schemas.microsoft.com/office/powerpoint/2010/main" val="2610266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E1EA0D-BAB8-6581-3D95-DF7ED19676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5" name="TextBox 4">
            <a:extLst>
              <a:ext uri="{FF2B5EF4-FFF2-40B4-BE49-F238E27FC236}">
                <a16:creationId xmlns:a16="http://schemas.microsoft.com/office/drawing/2014/main" id="{72A85325-E138-D06F-EC61-549992953A8E}"/>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
        <p:nvSpPr>
          <p:cNvPr id="8" name="Title 1">
            <a:extLst>
              <a:ext uri="{FF2B5EF4-FFF2-40B4-BE49-F238E27FC236}">
                <a16:creationId xmlns:a16="http://schemas.microsoft.com/office/drawing/2014/main" id="{3F07098C-18DE-E225-21F5-9169FFB94A27}"/>
              </a:ext>
            </a:extLst>
          </p:cNvPr>
          <p:cNvSpPr>
            <a:spLocks noGrp="1"/>
          </p:cNvSpPr>
          <p:nvPr>
            <p:ph type="title"/>
          </p:nvPr>
        </p:nvSpPr>
        <p:spPr>
          <a:xfrm>
            <a:off x="838200" y="59458"/>
            <a:ext cx="10515600" cy="1325563"/>
          </a:xfrm>
        </p:spPr>
        <p:txBody>
          <a:bodyPr>
            <a:normAutofit/>
          </a:bodyPr>
          <a:lstStyle/>
          <a:p>
            <a:pPr algn="ctr"/>
            <a:r>
              <a:rPr lang="en-US" sz="3600"/>
              <a:t>Spectral lines</a:t>
            </a:r>
          </a:p>
        </p:txBody>
      </p:sp>
      <p:pic>
        <p:nvPicPr>
          <p:cNvPr id="21506" name="Picture 2" descr="Hydrogen atom with nucleus, orbits of electrons with increasing radius. Horizontal lines depict electron energy levels in hydrogen atom. ‘Increasing energy’ arrow points up. Lines labelled W0 to W5.">
            <a:extLst>
              <a:ext uri="{FF2B5EF4-FFF2-40B4-BE49-F238E27FC236}">
                <a16:creationId xmlns:a16="http://schemas.microsoft.com/office/drawing/2014/main" id="{B3376611-B870-4760-05BE-3513F553297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38200" y="1533522"/>
            <a:ext cx="5892800"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04A4B92-49F0-2634-F1CC-769794E9D10B}"/>
              </a:ext>
            </a:extLst>
          </p:cNvPr>
          <p:cNvSpPr txBox="1"/>
          <p:nvPr/>
        </p:nvSpPr>
        <p:spPr>
          <a:xfrm>
            <a:off x="671513" y="5229225"/>
            <a:ext cx="4329112" cy="276999"/>
          </a:xfrm>
          <a:prstGeom prst="rect">
            <a:avLst/>
          </a:prstGeom>
          <a:noFill/>
        </p:spPr>
        <p:txBody>
          <a:bodyPr wrap="square" rtlCol="0">
            <a:spAutoFit/>
          </a:bodyPr>
          <a:lstStyle/>
          <a:p>
            <a:r>
              <a:rPr lang="en-GB" sz="1200"/>
              <a:t>https://</a:t>
            </a:r>
            <a:r>
              <a:rPr lang="en-GB" sz="1200" err="1"/>
              <a:t>www.bbc.co.uk</a:t>
            </a:r>
            <a:r>
              <a:rPr lang="en-GB" sz="1200"/>
              <a:t>/bitesize/guides/</a:t>
            </a:r>
            <a:r>
              <a:rPr lang="en-GB" sz="1200" err="1"/>
              <a:t>zwwjjxs</a:t>
            </a:r>
            <a:r>
              <a:rPr lang="en-GB" sz="1200"/>
              <a:t>/revision/1</a:t>
            </a:r>
          </a:p>
        </p:txBody>
      </p:sp>
      <p:sp>
        <p:nvSpPr>
          <p:cNvPr id="3" name="TextBox 2">
            <a:extLst>
              <a:ext uri="{FF2B5EF4-FFF2-40B4-BE49-F238E27FC236}">
                <a16:creationId xmlns:a16="http://schemas.microsoft.com/office/drawing/2014/main" id="{F1872F7F-1B8A-7B29-0399-1CF49136FB80}"/>
              </a:ext>
            </a:extLst>
          </p:cNvPr>
          <p:cNvSpPr txBox="1"/>
          <p:nvPr/>
        </p:nvSpPr>
        <p:spPr>
          <a:xfrm>
            <a:off x="5570062" y="1491523"/>
            <a:ext cx="5375029" cy="2831544"/>
          </a:xfrm>
          <a:prstGeom prst="rect">
            <a:avLst/>
          </a:prstGeom>
          <a:noFill/>
        </p:spPr>
        <p:txBody>
          <a:bodyPr wrap="square" rtlCol="0">
            <a:spAutoFit/>
          </a:bodyPr>
          <a:lstStyle/>
          <a:p>
            <a:pPr marL="285750" indent="-285750">
              <a:buFont typeface="Arial" panose="020B0604020202020204" pitchFamily="34" charset="0"/>
              <a:buChar char="•"/>
            </a:pPr>
            <a:r>
              <a:rPr lang="en-US" sz="2200"/>
              <a:t>Electrons can only exist in “orbits” with fixed energy levels</a:t>
            </a:r>
          </a:p>
          <a:p>
            <a:pPr marL="285750" indent="-285750">
              <a:buFont typeface="Arial" panose="020B0604020202020204" pitchFamily="34" charset="0"/>
              <a:buChar char="•"/>
            </a:pPr>
            <a:r>
              <a:rPr lang="en-US" sz="2200"/>
              <a:t>They can jump between levels by absorbing or emitting a photon of exactly the right energy</a:t>
            </a:r>
          </a:p>
          <a:p>
            <a:pPr marL="285750" indent="-285750">
              <a:buFont typeface="Arial" panose="020B0604020202020204" pitchFamily="34" charset="0"/>
              <a:buChar char="•"/>
            </a:pPr>
            <a:r>
              <a:rPr lang="en-US" sz="2200"/>
              <a:t>This leads to </a:t>
            </a:r>
            <a:r>
              <a:rPr lang="en-US" sz="2200" i="1"/>
              <a:t>absorption lines </a:t>
            </a:r>
            <a:r>
              <a:rPr lang="en-US" sz="2200"/>
              <a:t>in stellar spectra</a:t>
            </a:r>
          </a:p>
          <a:p>
            <a:r>
              <a:rPr lang="en-US" sz="2400"/>
              <a:t> </a:t>
            </a:r>
          </a:p>
        </p:txBody>
      </p:sp>
      <p:pic>
        <p:nvPicPr>
          <p:cNvPr id="21508" name="Picture 4" descr="A continuous spectrum of colour with thin black lines dividing it up into unequal parts.">
            <a:extLst>
              <a:ext uri="{FF2B5EF4-FFF2-40B4-BE49-F238E27FC236}">
                <a16:creationId xmlns:a16="http://schemas.microsoft.com/office/drawing/2014/main" id="{382A3CA2-7F38-658B-A487-52701B41660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34645"/>
          <a:stretch/>
        </p:blipFill>
        <p:spPr bwMode="auto">
          <a:xfrm>
            <a:off x="5000625" y="4474005"/>
            <a:ext cx="6814321" cy="6067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93841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15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BE1EA0D-BAB8-6581-3D95-DF7ED19676D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5" name="TextBox 4">
            <a:extLst>
              <a:ext uri="{FF2B5EF4-FFF2-40B4-BE49-F238E27FC236}">
                <a16:creationId xmlns:a16="http://schemas.microsoft.com/office/drawing/2014/main" id="{72A85325-E138-D06F-EC61-549992953A8E}"/>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
        <p:nvSpPr>
          <p:cNvPr id="8" name="Title 1">
            <a:extLst>
              <a:ext uri="{FF2B5EF4-FFF2-40B4-BE49-F238E27FC236}">
                <a16:creationId xmlns:a16="http://schemas.microsoft.com/office/drawing/2014/main" id="{3F07098C-18DE-E225-21F5-9169FFB94A27}"/>
              </a:ext>
            </a:extLst>
          </p:cNvPr>
          <p:cNvSpPr>
            <a:spLocks noGrp="1"/>
          </p:cNvSpPr>
          <p:nvPr>
            <p:ph type="title"/>
          </p:nvPr>
        </p:nvSpPr>
        <p:spPr>
          <a:xfrm>
            <a:off x="838200" y="59458"/>
            <a:ext cx="10515600" cy="1325563"/>
          </a:xfrm>
        </p:spPr>
        <p:txBody>
          <a:bodyPr>
            <a:normAutofit/>
          </a:bodyPr>
          <a:lstStyle/>
          <a:p>
            <a:pPr algn="ctr"/>
            <a:r>
              <a:rPr lang="en-US" sz="3600"/>
              <a:t>Doppler-shifted spectral lines</a:t>
            </a:r>
          </a:p>
        </p:txBody>
      </p:sp>
      <p:sp>
        <p:nvSpPr>
          <p:cNvPr id="3" name="TextBox 2">
            <a:extLst>
              <a:ext uri="{FF2B5EF4-FFF2-40B4-BE49-F238E27FC236}">
                <a16:creationId xmlns:a16="http://schemas.microsoft.com/office/drawing/2014/main" id="{F1872F7F-1B8A-7B29-0399-1CF49136FB80}"/>
              </a:ext>
            </a:extLst>
          </p:cNvPr>
          <p:cNvSpPr txBox="1"/>
          <p:nvPr/>
        </p:nvSpPr>
        <p:spPr>
          <a:xfrm>
            <a:off x="7922946" y="1213434"/>
            <a:ext cx="3969016" cy="1785104"/>
          </a:xfrm>
          <a:prstGeom prst="rect">
            <a:avLst/>
          </a:prstGeom>
          <a:noFill/>
        </p:spPr>
        <p:txBody>
          <a:bodyPr wrap="square" rtlCol="0">
            <a:spAutoFit/>
          </a:bodyPr>
          <a:lstStyle/>
          <a:p>
            <a:pPr marL="342900" indent="-342900">
              <a:buFont typeface="Arial" panose="020B0604020202020204" pitchFamily="34" charset="0"/>
              <a:buChar char="•"/>
            </a:pPr>
            <a:r>
              <a:rPr lang="en-US" sz="2200"/>
              <a:t>By observing Doppler-shifted spectral lines, we can observe how fast a star (or galaxy) is moving toward or away from us! </a:t>
            </a:r>
          </a:p>
        </p:txBody>
      </p:sp>
      <p:pic>
        <p:nvPicPr>
          <p:cNvPr id="22530" name="Picture 2" descr="Messages From Above. What treasure troves of information are… | by Olivier  Loose | Predict | Medium">
            <a:extLst>
              <a:ext uri="{FF2B5EF4-FFF2-40B4-BE49-F238E27FC236}">
                <a16:creationId xmlns:a16="http://schemas.microsoft.com/office/drawing/2014/main" id="{5DE3262F-0EDB-8EEE-281A-6AD99429069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3038" y="1108871"/>
            <a:ext cx="7592745" cy="43641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039DA77E-37C2-B731-7A87-0998C701C3AC}"/>
              </a:ext>
            </a:extLst>
          </p:cNvPr>
          <p:cNvSpPr txBox="1"/>
          <p:nvPr/>
        </p:nvSpPr>
        <p:spPr>
          <a:xfrm>
            <a:off x="300038" y="5472982"/>
            <a:ext cx="7069177" cy="276999"/>
          </a:xfrm>
          <a:prstGeom prst="rect">
            <a:avLst/>
          </a:prstGeom>
          <a:noFill/>
        </p:spPr>
        <p:txBody>
          <a:bodyPr wrap="square" rtlCol="0">
            <a:spAutoFit/>
          </a:bodyPr>
          <a:lstStyle/>
          <a:p>
            <a:r>
              <a:rPr lang="en-GB" sz="1200"/>
              <a:t>https://</a:t>
            </a:r>
            <a:r>
              <a:rPr lang="en-GB" sz="1200" err="1"/>
              <a:t>medium.com</a:t>
            </a:r>
            <a:r>
              <a:rPr lang="en-GB" sz="1200"/>
              <a:t>/predict/messages-from-above-783bfb0f125c</a:t>
            </a:r>
          </a:p>
        </p:txBody>
      </p:sp>
    </p:spTree>
    <p:extLst>
      <p:ext uri="{BB962C8B-B14F-4D97-AF65-F5344CB8AC3E}">
        <p14:creationId xmlns:p14="http://schemas.microsoft.com/office/powerpoint/2010/main" val="2439015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CA6427-08B9-A343-9653-A3F43408D3C2}"/>
              </a:ext>
            </a:extLst>
          </p:cNvPr>
          <p:cNvSpPr>
            <a:spLocks noGrp="1"/>
          </p:cNvSpPr>
          <p:nvPr>
            <p:ph type="title"/>
          </p:nvPr>
        </p:nvSpPr>
        <p:spPr>
          <a:xfrm>
            <a:off x="4610100" y="46103"/>
            <a:ext cx="7886700" cy="1325563"/>
          </a:xfrm>
        </p:spPr>
        <p:txBody>
          <a:bodyPr>
            <a:normAutofit/>
          </a:bodyPr>
          <a:lstStyle/>
          <a:p>
            <a:pPr algn="ctr"/>
            <a:r>
              <a:rPr lang="en-US" sz="3600"/>
              <a:t>Doppler-shifted spectra</a:t>
            </a:r>
          </a:p>
        </p:txBody>
      </p:sp>
      <p:pic>
        <p:nvPicPr>
          <p:cNvPr id="5" name="Picture 4">
            <a:extLst>
              <a:ext uri="{FF2B5EF4-FFF2-40B4-BE49-F238E27FC236}">
                <a16:creationId xmlns:a16="http://schemas.microsoft.com/office/drawing/2014/main" id="{D89EF5ED-8085-9B43-A55B-2761AF2921C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3213" y="194607"/>
            <a:ext cx="5307585" cy="5539189"/>
          </a:xfrm>
          <a:prstGeom prst="rect">
            <a:avLst/>
          </a:prstGeom>
        </p:spPr>
      </p:pic>
      <p:sp>
        <p:nvSpPr>
          <p:cNvPr id="6" name="TextBox 5">
            <a:extLst>
              <a:ext uri="{FF2B5EF4-FFF2-40B4-BE49-F238E27FC236}">
                <a16:creationId xmlns:a16="http://schemas.microsoft.com/office/drawing/2014/main" id="{C629ADAA-3BCC-2444-85E1-AC229ED0BB88}"/>
              </a:ext>
            </a:extLst>
          </p:cNvPr>
          <p:cNvSpPr txBox="1"/>
          <p:nvPr/>
        </p:nvSpPr>
        <p:spPr>
          <a:xfrm>
            <a:off x="5827224" y="1371666"/>
            <a:ext cx="5845135" cy="2123658"/>
          </a:xfrm>
          <a:prstGeom prst="rect">
            <a:avLst/>
          </a:prstGeom>
          <a:noFill/>
        </p:spPr>
        <p:txBody>
          <a:bodyPr wrap="square" rtlCol="0">
            <a:spAutoFit/>
          </a:bodyPr>
          <a:lstStyle/>
          <a:p>
            <a:pPr marL="342900" indent="-342900">
              <a:buFont typeface="Arial" panose="020B0604020202020204" pitchFamily="34" charset="0"/>
              <a:buChar char="•"/>
            </a:pPr>
            <a:r>
              <a:rPr lang="en-US" sz="2200"/>
              <a:t>Examples of historic galaxy spectra</a:t>
            </a:r>
          </a:p>
          <a:p>
            <a:pPr marL="342900" indent="-342900">
              <a:buFont typeface="Arial" panose="020B0604020202020204" pitchFamily="34" charset="0"/>
              <a:buChar char="•"/>
            </a:pPr>
            <a:r>
              <a:rPr lang="en-US" sz="2200"/>
              <a:t>Top and bottom are reference spectra measured in the laboratory</a:t>
            </a:r>
          </a:p>
          <a:p>
            <a:pPr marL="342900" indent="-342900">
              <a:buFont typeface="Arial" panose="020B0604020202020204" pitchFamily="34" charset="0"/>
              <a:buChar char="•"/>
            </a:pPr>
            <a:r>
              <a:rPr lang="en-US" sz="2200"/>
              <a:t>Middle is galaxy spectra</a:t>
            </a:r>
          </a:p>
          <a:p>
            <a:pPr marL="342900" indent="-342900">
              <a:buFont typeface="Arial" panose="020B0604020202020204" pitchFamily="34" charset="0"/>
              <a:buChar char="•"/>
            </a:pPr>
            <a:r>
              <a:rPr lang="en-US" sz="2200"/>
              <a:t>Second bright hydrogen line shows red- or blueshift</a:t>
            </a:r>
          </a:p>
        </p:txBody>
      </p:sp>
      <p:sp>
        <p:nvSpPr>
          <p:cNvPr id="7" name="TextBox 6">
            <a:extLst>
              <a:ext uri="{FF2B5EF4-FFF2-40B4-BE49-F238E27FC236}">
                <a16:creationId xmlns:a16="http://schemas.microsoft.com/office/drawing/2014/main" id="{A303811D-DA4C-B647-A986-D8C370ED8DFD}"/>
              </a:ext>
            </a:extLst>
          </p:cNvPr>
          <p:cNvSpPr txBox="1"/>
          <p:nvPr/>
        </p:nvSpPr>
        <p:spPr>
          <a:xfrm>
            <a:off x="5610798" y="5304495"/>
            <a:ext cx="6277989" cy="461665"/>
          </a:xfrm>
          <a:prstGeom prst="rect">
            <a:avLst/>
          </a:prstGeom>
          <a:noFill/>
        </p:spPr>
        <p:txBody>
          <a:bodyPr wrap="square" rtlCol="0">
            <a:spAutoFit/>
          </a:bodyPr>
          <a:lstStyle/>
          <a:p>
            <a:r>
              <a:rPr lang="en-NZ" sz="1200"/>
              <a:t>Credit: </a:t>
            </a:r>
            <a:r>
              <a:rPr lang="en-NZ" sz="1200" err="1"/>
              <a:t>Humason</a:t>
            </a:r>
            <a:r>
              <a:rPr lang="en-NZ" sz="1200"/>
              <a:t>, 1936, “The Apparent Radial Velocities of 100 Extra-Galactic Nebulae”. https://</a:t>
            </a:r>
            <a:r>
              <a:rPr lang="en-NZ" sz="1200" err="1"/>
              <a:t>imagine.gsfc.nasa.gov</a:t>
            </a:r>
            <a:r>
              <a:rPr lang="en-NZ" sz="1200"/>
              <a:t>/features/</a:t>
            </a:r>
            <a:r>
              <a:rPr lang="en-NZ" sz="1200" err="1"/>
              <a:t>yba</a:t>
            </a:r>
            <a:r>
              <a:rPr lang="en-NZ" sz="1200"/>
              <a:t>/M31_velocity/spectrum/</a:t>
            </a:r>
            <a:r>
              <a:rPr lang="en-NZ" sz="1200" err="1"/>
              <a:t>doppler_galaxies.html</a:t>
            </a:r>
            <a:endParaRPr lang="en-US" sz="1200"/>
          </a:p>
        </p:txBody>
      </p:sp>
      <p:pic>
        <p:nvPicPr>
          <p:cNvPr id="3" name="Picture 2">
            <a:extLst>
              <a:ext uri="{FF2B5EF4-FFF2-40B4-BE49-F238E27FC236}">
                <a16:creationId xmlns:a16="http://schemas.microsoft.com/office/drawing/2014/main" id="{1C616620-3418-59A1-D712-81D8D012582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4" name="TextBox 3">
            <a:extLst>
              <a:ext uri="{FF2B5EF4-FFF2-40B4-BE49-F238E27FC236}">
                <a16:creationId xmlns:a16="http://schemas.microsoft.com/office/drawing/2014/main" id="{98569F09-B8AB-CE2C-7B75-62485277AE02}"/>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1492596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AEE91-1328-D144-833B-37D60804437F}"/>
              </a:ext>
            </a:extLst>
          </p:cNvPr>
          <p:cNvSpPr>
            <a:spLocks noGrp="1"/>
          </p:cNvSpPr>
          <p:nvPr>
            <p:ph type="title"/>
          </p:nvPr>
        </p:nvSpPr>
        <p:spPr>
          <a:xfrm>
            <a:off x="723900" y="-81607"/>
            <a:ext cx="10515600" cy="1325563"/>
          </a:xfrm>
        </p:spPr>
        <p:txBody>
          <a:bodyPr>
            <a:normAutofit/>
          </a:bodyPr>
          <a:lstStyle/>
          <a:p>
            <a:pPr algn="ctr"/>
            <a:r>
              <a:rPr lang="en-US" sz="3600"/>
              <a:t>Hubble’s Law</a:t>
            </a:r>
          </a:p>
        </p:txBody>
      </p:sp>
      <p:pic>
        <p:nvPicPr>
          <p:cNvPr id="5" name="Picture 4">
            <a:extLst>
              <a:ext uri="{FF2B5EF4-FFF2-40B4-BE49-F238E27FC236}">
                <a16:creationId xmlns:a16="http://schemas.microsoft.com/office/drawing/2014/main" id="{E948D3A7-4C08-294E-9BBD-9E2E12464CD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80988" y="1082885"/>
            <a:ext cx="6234112" cy="3759949"/>
          </a:xfrm>
          <a:prstGeom prst="rect">
            <a:avLst/>
          </a:prstGeom>
        </p:spPr>
      </p:pic>
      <p:sp>
        <p:nvSpPr>
          <p:cNvPr id="7" name="TextBox 6">
            <a:extLst>
              <a:ext uri="{FF2B5EF4-FFF2-40B4-BE49-F238E27FC236}">
                <a16:creationId xmlns:a16="http://schemas.microsoft.com/office/drawing/2014/main" id="{21BD686A-B183-8147-8337-EA8E998180D8}"/>
              </a:ext>
            </a:extLst>
          </p:cNvPr>
          <p:cNvSpPr txBox="1"/>
          <p:nvPr/>
        </p:nvSpPr>
        <p:spPr>
          <a:xfrm>
            <a:off x="723900" y="4917084"/>
            <a:ext cx="5119857" cy="923330"/>
          </a:xfrm>
          <a:prstGeom prst="rect">
            <a:avLst/>
          </a:prstGeom>
          <a:noFill/>
        </p:spPr>
        <p:txBody>
          <a:bodyPr wrap="square" rtlCol="0">
            <a:spAutoFit/>
          </a:bodyPr>
          <a:lstStyle/>
          <a:p>
            <a:r>
              <a:rPr lang="en-US"/>
              <a:t>From Hubble 1929, “</a:t>
            </a:r>
            <a:r>
              <a:rPr lang="en-NZ"/>
              <a:t>A relation between distance and radial velocity among extra-galactic nebulae”.  Note y-axis units should be km/s</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A46CD147-95CF-AC42-AF54-4C853CB32295}"/>
                  </a:ext>
                </a:extLst>
              </p:cNvPr>
              <p:cNvSpPr txBox="1"/>
              <p:nvPr/>
            </p:nvSpPr>
            <p:spPr>
              <a:xfrm>
                <a:off x="6936922" y="1057182"/>
                <a:ext cx="4750253" cy="3477875"/>
              </a:xfrm>
              <a:prstGeom prst="rect">
                <a:avLst/>
              </a:prstGeom>
              <a:noFill/>
            </p:spPr>
            <p:txBody>
              <a:bodyPr wrap="square" rtlCol="0">
                <a:spAutoFit/>
              </a:bodyPr>
              <a:lstStyle/>
              <a:p>
                <a:pPr marL="285750" indent="-285750">
                  <a:buFont typeface="Arial" panose="020B0604020202020204" pitchFamily="34" charset="0"/>
                  <a:buChar char="•"/>
                </a:pPr>
                <a:r>
                  <a:rPr lang="en-US" sz="2200"/>
                  <a:t>In 1929 Hubble noticed that there was a linear relation between the radial velocity of a galaxy and its distance</a:t>
                </a:r>
              </a:p>
              <a:p>
                <a:pPr marL="285750" indent="-285750">
                  <a:buFont typeface="Arial" panose="020B0604020202020204" pitchFamily="34" charset="0"/>
                  <a:buChar char="•"/>
                </a:pPr>
                <a:r>
                  <a:rPr lang="en-US" sz="2200"/>
                  <a:t>This is now known as the Hubble law, </a:t>
                </a:r>
                <a:endParaRPr lang="en-AU" sz="2200" i="1">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r>
                        <a:rPr lang="en-AU" sz="2200" i="1">
                          <a:latin typeface="Cambria Math" panose="02040503050406030204" pitchFamily="18" charset="0"/>
                        </a:rPr>
                        <m:t>𝑣</m:t>
                      </m:r>
                      <m:r>
                        <a:rPr lang="en-AU" sz="2200" i="1">
                          <a:latin typeface="Cambria Math" panose="02040503050406030204" pitchFamily="18" charset="0"/>
                        </a:rPr>
                        <m:t>=</m:t>
                      </m:r>
                      <m:sSub>
                        <m:sSubPr>
                          <m:ctrlPr>
                            <a:rPr lang="en-AU" sz="2200" i="1">
                              <a:latin typeface="Cambria Math" panose="02040503050406030204" pitchFamily="18" charset="0"/>
                            </a:rPr>
                          </m:ctrlPr>
                        </m:sSubPr>
                        <m:e>
                          <m:r>
                            <a:rPr lang="en-AU" sz="2200" i="1">
                              <a:latin typeface="Cambria Math" panose="02040503050406030204" pitchFamily="18" charset="0"/>
                            </a:rPr>
                            <m:t>𝐻</m:t>
                          </m:r>
                        </m:e>
                        <m:sub>
                          <m:r>
                            <a:rPr lang="en-AU" sz="2200" i="1">
                              <a:latin typeface="Cambria Math" panose="02040503050406030204" pitchFamily="18" charset="0"/>
                            </a:rPr>
                            <m:t>0</m:t>
                          </m:r>
                        </m:sub>
                      </m:sSub>
                      <m:r>
                        <a:rPr lang="en-AU" sz="2200" i="1">
                          <a:latin typeface="Cambria Math" panose="02040503050406030204" pitchFamily="18" charset="0"/>
                        </a:rPr>
                        <m:t>𝐷</m:t>
                      </m:r>
                    </m:oMath>
                  </m:oMathPara>
                </a14:m>
                <a:endParaRPr lang="en-AU" sz="2200"/>
              </a:p>
              <a:p>
                <a:r>
                  <a:rPr lang="en-US" sz="2200"/>
                  <a:t>      where </a:t>
                </a:r>
                <a14:m>
                  <m:oMath xmlns:m="http://schemas.openxmlformats.org/officeDocument/2006/math">
                    <m:sSub>
                      <m:sSubPr>
                        <m:ctrlPr>
                          <a:rPr lang="en-AU" sz="2200" i="1">
                            <a:latin typeface="Cambria Math" panose="02040503050406030204" pitchFamily="18" charset="0"/>
                          </a:rPr>
                        </m:ctrlPr>
                      </m:sSubPr>
                      <m:e>
                        <m:r>
                          <a:rPr lang="en-AU" sz="2200" i="1">
                            <a:latin typeface="Cambria Math" panose="02040503050406030204" pitchFamily="18" charset="0"/>
                          </a:rPr>
                          <m:t>𝐻</m:t>
                        </m:r>
                      </m:e>
                      <m:sub>
                        <m:r>
                          <a:rPr lang="en-AU" sz="2200" i="1">
                            <a:latin typeface="Cambria Math" panose="02040503050406030204" pitchFamily="18" charset="0"/>
                          </a:rPr>
                          <m:t>0</m:t>
                        </m:r>
                      </m:sub>
                    </m:sSub>
                  </m:oMath>
                </a14:m>
                <a:r>
                  <a:rPr lang="en-US" sz="2200"/>
                  <a:t> is a constant</a:t>
                </a:r>
              </a:p>
              <a:p>
                <a:pPr marL="342900" indent="-342900">
                  <a:buFont typeface="Arial" panose="020B0604020202020204" pitchFamily="34" charset="0"/>
                  <a:buChar char="•"/>
                </a:pPr>
                <a:r>
                  <a:rPr lang="en-US" sz="2200"/>
                  <a:t>Note that his distances were very underestimated!</a:t>
                </a:r>
              </a:p>
            </p:txBody>
          </p:sp>
        </mc:Choice>
        <mc:Fallback xmlns="">
          <p:sp>
            <p:nvSpPr>
              <p:cNvPr id="8" name="TextBox 7">
                <a:extLst>
                  <a:ext uri="{FF2B5EF4-FFF2-40B4-BE49-F238E27FC236}">
                    <a16:creationId xmlns:a16="http://schemas.microsoft.com/office/drawing/2014/main" id="{A46CD147-95CF-AC42-AF54-4C853CB32295}"/>
                  </a:ext>
                </a:extLst>
              </p:cNvPr>
              <p:cNvSpPr txBox="1">
                <a:spLocks noRot="1" noChangeAspect="1" noMove="1" noResize="1" noEditPoints="1" noAdjustHandles="1" noChangeArrowheads="1" noChangeShapeType="1" noTextEdit="1"/>
              </p:cNvSpPr>
              <p:nvPr/>
            </p:nvSpPr>
            <p:spPr>
              <a:xfrm>
                <a:off x="6936922" y="1057182"/>
                <a:ext cx="4750253" cy="3477875"/>
              </a:xfrm>
              <a:prstGeom prst="rect">
                <a:avLst/>
              </a:prstGeom>
              <a:blipFill>
                <a:blip r:embed="rId4"/>
                <a:stretch>
                  <a:fillRect l="-1540" t="-1051" r="-1540"/>
                </a:stretch>
              </a:blipFill>
            </p:spPr>
            <p:txBody>
              <a:bodyPr/>
              <a:lstStyle/>
              <a:p>
                <a:r>
                  <a:rPr lang="en-US">
                    <a:noFill/>
                  </a:rPr>
                  <a:t> </a:t>
                </a:r>
              </a:p>
            </p:txBody>
          </p:sp>
        </mc:Fallback>
      </mc:AlternateContent>
      <p:pic>
        <p:nvPicPr>
          <p:cNvPr id="3" name="Picture 2">
            <a:extLst>
              <a:ext uri="{FF2B5EF4-FFF2-40B4-BE49-F238E27FC236}">
                <a16:creationId xmlns:a16="http://schemas.microsoft.com/office/drawing/2014/main" id="{9723C913-6979-52FD-B196-EA9A1D11D3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4" name="TextBox 3">
            <a:extLst>
              <a:ext uri="{FF2B5EF4-FFF2-40B4-BE49-F238E27FC236}">
                <a16:creationId xmlns:a16="http://schemas.microsoft.com/office/drawing/2014/main" id="{15130B18-82D6-E84D-2027-F0A0612B911B}"/>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4096820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B61F6-25BA-4745-84C8-47CD5CE0FD0C}"/>
              </a:ext>
            </a:extLst>
          </p:cNvPr>
          <p:cNvSpPr>
            <a:spLocks noGrp="1"/>
          </p:cNvSpPr>
          <p:nvPr>
            <p:ph type="title"/>
          </p:nvPr>
        </p:nvSpPr>
        <p:spPr>
          <a:xfrm>
            <a:off x="838200" y="88898"/>
            <a:ext cx="10515600" cy="1325563"/>
          </a:xfrm>
        </p:spPr>
        <p:txBody>
          <a:bodyPr>
            <a:normAutofit/>
          </a:bodyPr>
          <a:lstStyle/>
          <a:p>
            <a:pPr algn="ctr"/>
            <a:r>
              <a:rPr lang="en-US" sz="3600"/>
              <a:t>Expanding Universe</a:t>
            </a:r>
          </a:p>
        </p:txBody>
      </p:sp>
      <p:sp>
        <p:nvSpPr>
          <p:cNvPr id="3" name="Content Placeholder 2">
            <a:extLst>
              <a:ext uri="{FF2B5EF4-FFF2-40B4-BE49-F238E27FC236}">
                <a16:creationId xmlns:a16="http://schemas.microsoft.com/office/drawing/2014/main" id="{6834E613-576D-794B-99E1-11983FB8B9F9}"/>
              </a:ext>
            </a:extLst>
          </p:cNvPr>
          <p:cNvSpPr>
            <a:spLocks noGrp="1"/>
          </p:cNvSpPr>
          <p:nvPr>
            <p:ph idx="1"/>
          </p:nvPr>
        </p:nvSpPr>
        <p:spPr>
          <a:xfrm>
            <a:off x="5897893" y="1314266"/>
            <a:ext cx="6023881" cy="5072064"/>
          </a:xfrm>
        </p:spPr>
        <p:txBody>
          <a:bodyPr>
            <a:normAutofit/>
          </a:bodyPr>
          <a:lstStyle/>
          <a:p>
            <a:r>
              <a:rPr lang="en-US" sz="2200"/>
              <a:t>The only way this makes sense is if the Universe is expanding!</a:t>
            </a:r>
          </a:p>
          <a:p>
            <a:r>
              <a:rPr lang="en-US" sz="2200"/>
              <a:t>Imagine being on the top of a beach ball which is being blown up</a:t>
            </a:r>
          </a:p>
          <a:p>
            <a:r>
              <a:rPr lang="en-US" sz="2200"/>
              <a:t>Every other part of the ball looks like it’s moving away from you</a:t>
            </a:r>
          </a:p>
          <a:p>
            <a:r>
              <a:rPr lang="en-US" sz="2200"/>
              <a:t>Things further toward the equator look like they’re moving away faster</a:t>
            </a:r>
          </a:p>
          <a:p>
            <a:r>
              <a:rPr lang="en-US" sz="2200"/>
              <a:t>Convince yourself it doesn’t matter where you are on the ball!</a:t>
            </a:r>
          </a:p>
        </p:txBody>
      </p:sp>
      <p:pic>
        <p:nvPicPr>
          <p:cNvPr id="5" name="Picture 4">
            <a:extLst>
              <a:ext uri="{FF2B5EF4-FFF2-40B4-BE49-F238E27FC236}">
                <a16:creationId xmlns:a16="http://schemas.microsoft.com/office/drawing/2014/main" id="{6D542E20-D6F9-134B-8FB6-4163B6FC85E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02361" y="1414461"/>
            <a:ext cx="4527558" cy="4527558"/>
          </a:xfrm>
          <a:prstGeom prst="rect">
            <a:avLst/>
          </a:prstGeom>
        </p:spPr>
      </p:pic>
      <p:pic>
        <p:nvPicPr>
          <p:cNvPr id="4" name="Picture 3">
            <a:extLst>
              <a:ext uri="{FF2B5EF4-FFF2-40B4-BE49-F238E27FC236}">
                <a16:creationId xmlns:a16="http://schemas.microsoft.com/office/drawing/2014/main" id="{9EABD19A-0DE8-24D7-B8F2-5295A4790F7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6" name="TextBox 5">
            <a:extLst>
              <a:ext uri="{FF2B5EF4-FFF2-40B4-BE49-F238E27FC236}">
                <a16:creationId xmlns:a16="http://schemas.microsoft.com/office/drawing/2014/main" id="{D9034B8B-5C2E-99FC-3142-AAC6A3D65B74}"/>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343615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417D6-8FF1-2B4B-AE9A-C83EF18AFD80}"/>
              </a:ext>
            </a:extLst>
          </p:cNvPr>
          <p:cNvSpPr>
            <a:spLocks noGrp="1"/>
          </p:cNvSpPr>
          <p:nvPr>
            <p:ph type="title"/>
          </p:nvPr>
        </p:nvSpPr>
        <p:spPr>
          <a:xfrm>
            <a:off x="2152650" y="-11098"/>
            <a:ext cx="7886700" cy="1325563"/>
          </a:xfrm>
        </p:spPr>
        <p:txBody>
          <a:bodyPr>
            <a:normAutofit/>
          </a:bodyPr>
          <a:lstStyle/>
          <a:p>
            <a:pPr algn="ctr"/>
            <a:r>
              <a:rPr lang="en-US" sz="3600"/>
              <a:t>Raisin loaf analogy</a:t>
            </a:r>
          </a:p>
        </p:txBody>
      </p:sp>
      <p:pic>
        <p:nvPicPr>
          <p:cNvPr id="5" name="Picture 4">
            <a:extLst>
              <a:ext uri="{FF2B5EF4-FFF2-40B4-BE49-F238E27FC236}">
                <a16:creationId xmlns:a16="http://schemas.microsoft.com/office/drawing/2014/main" id="{0A8856F0-711A-EB4E-9188-5AAE9812DD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9587" y="1550210"/>
            <a:ext cx="4831102" cy="4107095"/>
          </a:xfrm>
          <a:prstGeom prst="rect">
            <a:avLst/>
          </a:prstGeom>
        </p:spPr>
      </p:pic>
      <p:sp>
        <p:nvSpPr>
          <p:cNvPr id="6" name="TextBox 5">
            <a:extLst>
              <a:ext uri="{FF2B5EF4-FFF2-40B4-BE49-F238E27FC236}">
                <a16:creationId xmlns:a16="http://schemas.microsoft.com/office/drawing/2014/main" id="{F9529A2F-1E64-7E46-ACEE-F53DB7DA4622}"/>
              </a:ext>
            </a:extLst>
          </p:cNvPr>
          <p:cNvSpPr txBox="1"/>
          <p:nvPr/>
        </p:nvSpPr>
        <p:spPr>
          <a:xfrm>
            <a:off x="339384" y="6191452"/>
            <a:ext cx="5001305" cy="338554"/>
          </a:xfrm>
          <a:prstGeom prst="rect">
            <a:avLst/>
          </a:prstGeom>
          <a:noFill/>
        </p:spPr>
        <p:txBody>
          <a:bodyPr wrap="square" rtlCol="0">
            <a:spAutoFit/>
          </a:bodyPr>
          <a:lstStyle/>
          <a:p>
            <a:r>
              <a:rPr lang="en-US" sz="1600"/>
              <a:t>https://</a:t>
            </a:r>
            <a:r>
              <a:rPr lang="en-US" sz="1600" err="1"/>
              <a:t>map.gsfc.nasa.gov</a:t>
            </a:r>
            <a:r>
              <a:rPr lang="en-US" sz="1600"/>
              <a:t>/universe/</a:t>
            </a:r>
            <a:r>
              <a:rPr lang="en-US" sz="1600" err="1"/>
              <a:t>bb_tests_exp.html</a:t>
            </a:r>
            <a:endParaRPr lang="en-US" sz="1600"/>
          </a:p>
        </p:txBody>
      </p:sp>
      <p:sp>
        <p:nvSpPr>
          <p:cNvPr id="7" name="TextBox 6">
            <a:extLst>
              <a:ext uri="{FF2B5EF4-FFF2-40B4-BE49-F238E27FC236}">
                <a16:creationId xmlns:a16="http://schemas.microsoft.com/office/drawing/2014/main" id="{E4751009-5039-414D-BD5C-7BCE13124F1C}"/>
              </a:ext>
            </a:extLst>
          </p:cNvPr>
          <p:cNvSpPr txBox="1"/>
          <p:nvPr/>
        </p:nvSpPr>
        <p:spPr>
          <a:xfrm>
            <a:off x="5486401" y="1211416"/>
            <a:ext cx="6586538" cy="4185761"/>
          </a:xfrm>
          <a:prstGeom prst="rect">
            <a:avLst/>
          </a:prstGeom>
          <a:noFill/>
        </p:spPr>
        <p:txBody>
          <a:bodyPr wrap="square" rtlCol="0">
            <a:spAutoFit/>
          </a:bodyPr>
          <a:lstStyle/>
          <a:p>
            <a:pPr marL="342900" indent="-342900">
              <a:buFont typeface="Arial" panose="020B0604020202020204" pitchFamily="34" charset="0"/>
              <a:buChar char="•"/>
            </a:pPr>
            <a:r>
              <a:rPr lang="en-US" sz="2200"/>
              <a:t>Or: a raisin loaf expanding as it bakes </a:t>
            </a:r>
          </a:p>
          <a:p>
            <a:pPr marL="342900" indent="-342900">
              <a:buFont typeface="Arial" panose="020B0604020202020204" pitchFamily="34" charset="0"/>
              <a:buChar char="•"/>
            </a:pPr>
            <a:r>
              <a:rPr lang="en-US" sz="2200"/>
              <a:t>Every portion of the loaf expands uniformly Imagining we are sitting on a given raisin, all other raisins appear to recede</a:t>
            </a:r>
          </a:p>
          <a:p>
            <a:pPr marL="342900" indent="-342900">
              <a:buFont typeface="Arial" panose="020B0604020202020204" pitchFamily="34" charset="0"/>
              <a:buChar char="•"/>
            </a:pPr>
            <a:r>
              <a:rPr lang="en-US" sz="2200"/>
              <a:t>Nearby raisins recede more slowly than more distant raisins</a:t>
            </a:r>
          </a:p>
          <a:p>
            <a:pPr marL="342900" indent="-342900">
              <a:buFont typeface="Arial" panose="020B0604020202020204" pitchFamily="34" charset="0"/>
              <a:buChar char="•"/>
            </a:pPr>
            <a:r>
              <a:rPr lang="en-US" sz="2200"/>
              <a:t>Picture is the same no matter which raisin you sit on</a:t>
            </a:r>
          </a:p>
          <a:p>
            <a:pPr marL="342900" indent="-342900">
              <a:buFont typeface="Arial" panose="020B0604020202020204" pitchFamily="34" charset="0"/>
              <a:buChar char="•"/>
            </a:pPr>
            <a:r>
              <a:rPr lang="en-US" sz="2200"/>
              <a:t>The raisins themselves are not moving: they are being carried along by the expansion of the dough</a:t>
            </a:r>
          </a:p>
          <a:p>
            <a:pPr marL="342900" indent="-342900">
              <a:buFont typeface="Arial" panose="020B0604020202020204" pitchFamily="34" charset="0"/>
              <a:buChar char="•"/>
            </a:pPr>
            <a:r>
              <a:rPr lang="en-US" sz="2200"/>
              <a:t>The raisins themselves also do not expand</a:t>
            </a:r>
          </a:p>
          <a:p>
            <a:pPr marL="342900" indent="-342900">
              <a:buFont typeface="Arial" panose="020B0604020202020204" pitchFamily="34" charset="0"/>
              <a:buChar char="•"/>
            </a:pPr>
            <a:endParaRPr lang="en-US" sz="2400"/>
          </a:p>
        </p:txBody>
      </p:sp>
      <p:pic>
        <p:nvPicPr>
          <p:cNvPr id="3" name="Picture 2">
            <a:extLst>
              <a:ext uri="{FF2B5EF4-FFF2-40B4-BE49-F238E27FC236}">
                <a16:creationId xmlns:a16="http://schemas.microsoft.com/office/drawing/2014/main" id="{DAC388E3-3904-9DB5-4795-77BD963279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4" name="TextBox 3">
            <a:extLst>
              <a:ext uri="{FF2B5EF4-FFF2-40B4-BE49-F238E27FC236}">
                <a16:creationId xmlns:a16="http://schemas.microsoft.com/office/drawing/2014/main" id="{39DE8221-7A7C-9D45-5004-64C21711AD81}"/>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4004538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91C14-81B3-5F4F-A40C-C16047C260EF}"/>
              </a:ext>
            </a:extLst>
          </p:cNvPr>
          <p:cNvSpPr>
            <a:spLocks noGrp="1"/>
          </p:cNvSpPr>
          <p:nvPr>
            <p:ph type="title"/>
          </p:nvPr>
        </p:nvSpPr>
        <p:spPr>
          <a:xfrm>
            <a:off x="838200" y="-37178"/>
            <a:ext cx="10515600" cy="1325563"/>
          </a:xfrm>
        </p:spPr>
        <p:txBody>
          <a:bodyPr>
            <a:normAutofit/>
          </a:bodyPr>
          <a:lstStyle/>
          <a:p>
            <a:pPr algn="ctr"/>
            <a:r>
              <a:rPr lang="en-US" sz="3600"/>
              <a:t>Accelerating, expanding Universe</a:t>
            </a:r>
          </a:p>
        </p:txBody>
      </p:sp>
      <p:grpSp>
        <p:nvGrpSpPr>
          <p:cNvPr id="7" name="Group 6">
            <a:extLst>
              <a:ext uri="{FF2B5EF4-FFF2-40B4-BE49-F238E27FC236}">
                <a16:creationId xmlns:a16="http://schemas.microsoft.com/office/drawing/2014/main" id="{2D9B3E5B-4D78-EA40-B8B5-BDBDE71434C7}"/>
              </a:ext>
            </a:extLst>
          </p:cNvPr>
          <p:cNvGrpSpPr/>
          <p:nvPr/>
        </p:nvGrpSpPr>
        <p:grpSpPr>
          <a:xfrm>
            <a:off x="3232719" y="2063611"/>
            <a:ext cx="4090506" cy="2952747"/>
            <a:chOff x="2006468" y="0"/>
            <a:chExt cx="5163717" cy="3727448"/>
          </a:xfrm>
        </p:grpSpPr>
        <p:pic>
          <p:nvPicPr>
            <p:cNvPr id="5" name="Picture 4">
              <a:extLst>
                <a:ext uri="{FF2B5EF4-FFF2-40B4-BE49-F238E27FC236}">
                  <a16:creationId xmlns:a16="http://schemas.microsoft.com/office/drawing/2014/main" id="{FAC014FC-06FB-4249-B8EB-CBE161D9094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53333"/>
            <a:stretch/>
          </p:blipFill>
          <p:spPr>
            <a:xfrm>
              <a:off x="2006468" y="0"/>
              <a:ext cx="5131063" cy="3200400"/>
            </a:xfrm>
            <a:prstGeom prst="rect">
              <a:avLst/>
            </a:prstGeom>
          </p:spPr>
        </p:pic>
        <p:pic>
          <p:nvPicPr>
            <p:cNvPr id="6" name="Picture 5">
              <a:extLst>
                <a:ext uri="{FF2B5EF4-FFF2-40B4-BE49-F238E27FC236}">
                  <a16:creationId xmlns:a16="http://schemas.microsoft.com/office/drawing/2014/main" id="{0FEA7D62-008C-934A-9E52-26A1CEC7B2B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93119" b="-239"/>
            <a:stretch/>
          </p:blipFill>
          <p:spPr>
            <a:xfrm>
              <a:off x="2039122" y="3239176"/>
              <a:ext cx="5131063" cy="488272"/>
            </a:xfrm>
            <a:prstGeom prst="rect">
              <a:avLst/>
            </a:prstGeom>
          </p:spPr>
        </p:pic>
      </p:grpSp>
      <p:sp>
        <p:nvSpPr>
          <p:cNvPr id="8" name="TextBox 7">
            <a:extLst>
              <a:ext uri="{FF2B5EF4-FFF2-40B4-BE49-F238E27FC236}">
                <a16:creationId xmlns:a16="http://schemas.microsoft.com/office/drawing/2014/main" id="{13C4FDC0-CB73-2649-8A1B-39518FAEF538}"/>
              </a:ext>
            </a:extLst>
          </p:cNvPr>
          <p:cNvSpPr txBox="1"/>
          <p:nvPr/>
        </p:nvSpPr>
        <p:spPr>
          <a:xfrm>
            <a:off x="3511613" y="5068756"/>
            <a:ext cx="4062655" cy="738664"/>
          </a:xfrm>
          <a:prstGeom prst="rect">
            <a:avLst/>
          </a:prstGeom>
          <a:noFill/>
        </p:spPr>
        <p:txBody>
          <a:bodyPr wrap="square" rtlCol="0">
            <a:spAutoFit/>
          </a:bodyPr>
          <a:lstStyle/>
          <a:p>
            <a:r>
              <a:rPr lang="en-US" sz="1400"/>
              <a:t>From </a:t>
            </a:r>
            <a:r>
              <a:rPr lang="en-US" sz="1400" err="1"/>
              <a:t>Riess</a:t>
            </a:r>
            <a:r>
              <a:rPr lang="en-US" sz="1400"/>
              <a:t> et al 1998, “</a:t>
            </a:r>
            <a:r>
              <a:rPr lang="en-NZ" sz="1400"/>
              <a:t>Observational</a:t>
            </a:r>
            <a:r>
              <a:rPr lang="en-NZ" sz="1400" baseline="30000"/>
              <a:t> </a:t>
            </a:r>
            <a:r>
              <a:rPr lang="en-NZ" sz="1400"/>
              <a:t>evidence</a:t>
            </a:r>
            <a:r>
              <a:rPr lang="en-NZ" sz="1400" baseline="30000"/>
              <a:t> </a:t>
            </a:r>
            <a:r>
              <a:rPr lang="en-NZ" sz="1400"/>
              <a:t>from</a:t>
            </a:r>
            <a:r>
              <a:rPr lang="en-NZ" sz="1400" baseline="30000"/>
              <a:t> </a:t>
            </a:r>
            <a:r>
              <a:rPr lang="en-NZ" sz="1400"/>
              <a:t>supernovae</a:t>
            </a:r>
            <a:r>
              <a:rPr lang="en-NZ" sz="1400" baseline="30000"/>
              <a:t> </a:t>
            </a:r>
            <a:r>
              <a:rPr lang="en-NZ" sz="1400"/>
              <a:t>for</a:t>
            </a:r>
            <a:r>
              <a:rPr lang="en-NZ" sz="1400" baseline="30000"/>
              <a:t> </a:t>
            </a:r>
            <a:r>
              <a:rPr lang="en-NZ" sz="1400"/>
              <a:t>an</a:t>
            </a:r>
            <a:r>
              <a:rPr lang="en-NZ" sz="1400" baseline="30000"/>
              <a:t> </a:t>
            </a:r>
            <a:r>
              <a:rPr lang="en-NZ" sz="1400"/>
              <a:t>accelerating</a:t>
            </a:r>
            <a:r>
              <a:rPr lang="en-NZ" sz="1400" baseline="30000"/>
              <a:t> </a:t>
            </a:r>
            <a:r>
              <a:rPr lang="en-NZ" sz="1400"/>
              <a:t>universe</a:t>
            </a:r>
            <a:r>
              <a:rPr lang="en-NZ" sz="1400" baseline="30000"/>
              <a:t> </a:t>
            </a:r>
            <a:r>
              <a:rPr lang="en-NZ" sz="1400"/>
              <a:t>and</a:t>
            </a:r>
            <a:r>
              <a:rPr lang="en-NZ" sz="1400" baseline="30000"/>
              <a:t> </a:t>
            </a:r>
            <a:r>
              <a:rPr lang="en-NZ" sz="1400"/>
              <a:t>a</a:t>
            </a:r>
            <a:r>
              <a:rPr lang="en-NZ" sz="1400" baseline="30000"/>
              <a:t> </a:t>
            </a:r>
            <a:r>
              <a:rPr lang="en-NZ" sz="1400"/>
              <a:t>cosmological</a:t>
            </a:r>
            <a:r>
              <a:rPr lang="en-NZ" sz="1400" baseline="30000"/>
              <a:t> </a:t>
            </a:r>
            <a:r>
              <a:rPr lang="en-NZ" sz="1400"/>
              <a:t>constant”</a:t>
            </a:r>
            <a:endParaRPr lang="en-US" sz="1400"/>
          </a:p>
        </p:txBody>
      </p:sp>
      <p:pic>
        <p:nvPicPr>
          <p:cNvPr id="10" name="Picture 9">
            <a:extLst>
              <a:ext uri="{FF2B5EF4-FFF2-40B4-BE49-F238E27FC236}">
                <a16:creationId xmlns:a16="http://schemas.microsoft.com/office/drawing/2014/main" id="{FCDAFE92-DC5B-504B-811B-A5E5F392721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69215" y="1903091"/>
            <a:ext cx="4572000" cy="3113267"/>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2E9A85D-EA9C-7647-ABD9-33C61768A68A}"/>
                  </a:ext>
                </a:extLst>
              </p:cNvPr>
              <p:cNvSpPr txBox="1"/>
              <p:nvPr/>
            </p:nvSpPr>
            <p:spPr>
              <a:xfrm>
                <a:off x="7574267" y="5068756"/>
                <a:ext cx="3816350" cy="523220"/>
              </a:xfrm>
              <a:prstGeom prst="rect">
                <a:avLst/>
              </a:prstGeom>
              <a:noFill/>
            </p:spPr>
            <p:txBody>
              <a:bodyPr wrap="square" rtlCol="0">
                <a:spAutoFit/>
              </a:bodyPr>
              <a:lstStyle/>
              <a:p>
                <a:r>
                  <a:rPr lang="en-US" sz="1400"/>
                  <a:t>From Perlmutter et al 1999, “Measurements of </a:t>
                </a:r>
                <a14:m>
                  <m:oMath xmlns:m="http://schemas.openxmlformats.org/officeDocument/2006/math">
                    <m:r>
                      <m:rPr>
                        <m:sty m:val="p"/>
                      </m:rPr>
                      <a:rPr lang="en-AU" sz="1400">
                        <a:latin typeface="Cambria Math" panose="02040503050406030204" pitchFamily="18" charset="0"/>
                      </a:rPr>
                      <m:t>Ω</m:t>
                    </m:r>
                  </m:oMath>
                </a14:m>
                <a:r>
                  <a:rPr lang="en-US" sz="1400"/>
                  <a:t> and </a:t>
                </a:r>
                <a14:m>
                  <m:oMath xmlns:m="http://schemas.openxmlformats.org/officeDocument/2006/math">
                    <m:r>
                      <m:rPr>
                        <m:sty m:val="p"/>
                      </m:rPr>
                      <a:rPr lang="en-AU" sz="1400">
                        <a:latin typeface="Cambria Math" panose="02040503050406030204" pitchFamily="18" charset="0"/>
                      </a:rPr>
                      <m:t>Λ</m:t>
                    </m:r>
                    <m:r>
                      <a:rPr lang="en-AU" sz="1400">
                        <a:latin typeface="Cambria Math" panose="02040503050406030204" pitchFamily="18" charset="0"/>
                      </a:rPr>
                      <m:t> </m:t>
                    </m:r>
                  </m:oMath>
                </a14:m>
                <a:r>
                  <a:rPr lang="en-US" sz="1400"/>
                  <a:t>from 42 high-redshift supernovae”</a:t>
                </a:r>
              </a:p>
            </p:txBody>
          </p:sp>
        </mc:Choice>
        <mc:Fallback xmlns="">
          <p:sp>
            <p:nvSpPr>
              <p:cNvPr id="11" name="TextBox 10">
                <a:extLst>
                  <a:ext uri="{FF2B5EF4-FFF2-40B4-BE49-F238E27FC236}">
                    <a16:creationId xmlns:a16="http://schemas.microsoft.com/office/drawing/2014/main" id="{B2E9A85D-EA9C-7647-ABD9-33C61768A68A}"/>
                  </a:ext>
                </a:extLst>
              </p:cNvPr>
              <p:cNvSpPr txBox="1">
                <a:spLocks noRot="1" noChangeAspect="1" noMove="1" noResize="1" noEditPoints="1" noAdjustHandles="1" noChangeArrowheads="1" noChangeShapeType="1" noTextEdit="1"/>
              </p:cNvSpPr>
              <p:nvPr/>
            </p:nvSpPr>
            <p:spPr>
              <a:xfrm>
                <a:off x="7574267" y="5068756"/>
                <a:ext cx="3816350" cy="523220"/>
              </a:xfrm>
              <a:prstGeom prst="rect">
                <a:avLst/>
              </a:prstGeom>
              <a:blipFill>
                <a:blip r:embed="rId5"/>
                <a:stretch>
                  <a:fillRect l="-478" t="-1163" b="-11628"/>
                </a:stretch>
              </a:blipFill>
            </p:spPr>
            <p:txBody>
              <a:bodyPr/>
              <a:lstStyle/>
              <a:p>
                <a:r>
                  <a:rPr lang="en-US">
                    <a:noFill/>
                  </a:rPr>
                  <a:t> </a:t>
                </a:r>
              </a:p>
            </p:txBody>
          </p:sp>
        </mc:Fallback>
      </mc:AlternateContent>
      <p:sp>
        <p:nvSpPr>
          <p:cNvPr id="13" name="AutoShape 2" descr="Ω">
            <a:extLst>
              <a:ext uri="{FF2B5EF4-FFF2-40B4-BE49-F238E27FC236}">
                <a16:creationId xmlns:a16="http://schemas.microsoft.com/office/drawing/2014/main" id="{B3C6662D-EB25-F34C-A8A0-635A71714D6E}"/>
              </a:ext>
            </a:extLst>
          </p:cNvPr>
          <p:cNvSpPr>
            <a:spLocks noChangeAspect="1" noChangeArrowheads="1"/>
          </p:cNvSpPr>
          <p:nvPr/>
        </p:nvSpPr>
        <p:spPr bwMode="auto">
          <a:xfrm>
            <a:off x="3367088" y="-282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3" descr="Λ">
            <a:extLst>
              <a:ext uri="{FF2B5EF4-FFF2-40B4-BE49-F238E27FC236}">
                <a16:creationId xmlns:a16="http://schemas.microsoft.com/office/drawing/2014/main" id="{54470763-C5CA-2F42-8AD0-EF85AA895F8D}"/>
              </a:ext>
            </a:extLst>
          </p:cNvPr>
          <p:cNvSpPr>
            <a:spLocks noChangeAspect="1" noChangeArrowheads="1"/>
          </p:cNvSpPr>
          <p:nvPr/>
        </p:nvSpPr>
        <p:spPr bwMode="auto">
          <a:xfrm>
            <a:off x="4289425" y="-2825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5" name="TextBox 14">
            <a:extLst>
              <a:ext uri="{FF2B5EF4-FFF2-40B4-BE49-F238E27FC236}">
                <a16:creationId xmlns:a16="http://schemas.microsoft.com/office/drawing/2014/main" id="{53D68E4D-9DD7-0744-8C13-BAE2B8810EC7}"/>
              </a:ext>
            </a:extLst>
          </p:cNvPr>
          <p:cNvSpPr txBox="1"/>
          <p:nvPr/>
        </p:nvSpPr>
        <p:spPr>
          <a:xfrm>
            <a:off x="250784" y="964850"/>
            <a:ext cx="10732594" cy="769441"/>
          </a:xfrm>
          <a:prstGeom prst="rect">
            <a:avLst/>
          </a:prstGeom>
          <a:noFill/>
        </p:spPr>
        <p:txBody>
          <a:bodyPr wrap="square" rtlCol="0">
            <a:spAutoFit/>
          </a:bodyPr>
          <a:lstStyle/>
          <a:p>
            <a:pPr marL="342900" indent="-342900">
              <a:buFont typeface="Arial" panose="020B0604020202020204" pitchFamily="34" charset="0"/>
              <a:buChar char="•"/>
            </a:pPr>
            <a:r>
              <a:rPr lang="en-US" sz="2200"/>
              <a:t>In 1998, two teams independently measured distances to and redshifts of supernovae out to higher redshift than had previously been achieved</a:t>
            </a:r>
          </a:p>
        </p:txBody>
      </p:sp>
      <p:pic>
        <p:nvPicPr>
          <p:cNvPr id="3" name="Picture 2">
            <a:extLst>
              <a:ext uri="{FF2B5EF4-FFF2-40B4-BE49-F238E27FC236}">
                <a16:creationId xmlns:a16="http://schemas.microsoft.com/office/drawing/2014/main" id="{FE3C9AF2-A201-E6C5-C980-F91591A8A3A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4" name="TextBox 3">
            <a:extLst>
              <a:ext uri="{FF2B5EF4-FFF2-40B4-BE49-F238E27FC236}">
                <a16:creationId xmlns:a16="http://schemas.microsoft.com/office/drawing/2014/main" id="{4C86CF0C-E9AE-D9BC-9DB4-58FB64BF2959}"/>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
        <p:nvSpPr>
          <p:cNvPr id="9" name="TextBox 8">
            <a:extLst>
              <a:ext uri="{FF2B5EF4-FFF2-40B4-BE49-F238E27FC236}">
                <a16:creationId xmlns:a16="http://schemas.microsoft.com/office/drawing/2014/main" id="{13AB9D38-A644-2D1D-F271-BFEEDF124882}"/>
              </a:ext>
            </a:extLst>
          </p:cNvPr>
          <p:cNvSpPr txBox="1"/>
          <p:nvPr/>
        </p:nvSpPr>
        <p:spPr>
          <a:xfrm>
            <a:off x="250784" y="1734291"/>
            <a:ext cx="2546429" cy="3816429"/>
          </a:xfrm>
          <a:prstGeom prst="rect">
            <a:avLst/>
          </a:prstGeom>
          <a:noFill/>
        </p:spPr>
        <p:txBody>
          <a:bodyPr wrap="square" rtlCol="0">
            <a:spAutoFit/>
          </a:bodyPr>
          <a:lstStyle/>
          <a:p>
            <a:pPr marL="285750" indent="-285750">
              <a:buFont typeface="Arial" panose="020B0604020202020204" pitchFamily="34" charset="0"/>
              <a:buChar char="•"/>
            </a:pPr>
            <a:r>
              <a:rPr lang="en-US" sz="2200"/>
              <a:t>Surprisingly, the high-redshift measurements deviated from the Hubble law</a:t>
            </a:r>
          </a:p>
          <a:p>
            <a:pPr marL="285750" indent="-285750">
              <a:buFont typeface="Arial" panose="020B0604020202020204" pitchFamily="34" charset="0"/>
              <a:buChar char="•"/>
            </a:pPr>
            <a:r>
              <a:rPr lang="en-US" sz="2200"/>
              <a:t>The expansion of the Universe is accelerating – an extra ingredient is needed to explain this!</a:t>
            </a:r>
            <a:endParaRPr lang="en-GB" sz="2200"/>
          </a:p>
        </p:txBody>
      </p:sp>
    </p:spTree>
    <p:extLst>
      <p:ext uri="{BB962C8B-B14F-4D97-AF65-F5344CB8AC3E}">
        <p14:creationId xmlns:p14="http://schemas.microsoft.com/office/powerpoint/2010/main" val="21059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A108A40-8590-1F4D-2A9A-3229C88F591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47412" y="392208"/>
            <a:ext cx="5423664" cy="53383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F0B7483-00AF-C2C3-0CE6-9863EF109FF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14663"/>
            <a:ext cx="12199244" cy="943336"/>
          </a:xfrm>
          <a:prstGeom prst="rect">
            <a:avLst/>
          </a:prstGeom>
        </p:spPr>
      </p:pic>
      <p:sp>
        <p:nvSpPr>
          <p:cNvPr id="8" name="TextBox 7">
            <a:extLst>
              <a:ext uri="{FF2B5EF4-FFF2-40B4-BE49-F238E27FC236}">
                <a16:creationId xmlns:a16="http://schemas.microsoft.com/office/drawing/2014/main" id="{6C8755C1-D358-ADEA-2BEE-301D16FB7CD1}"/>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
        <p:nvSpPr>
          <p:cNvPr id="9" name="TextBox 8">
            <a:extLst>
              <a:ext uri="{FF2B5EF4-FFF2-40B4-BE49-F238E27FC236}">
                <a16:creationId xmlns:a16="http://schemas.microsoft.com/office/drawing/2014/main" id="{93B6FC44-4917-4BC9-29AF-C97B8B259B1F}"/>
              </a:ext>
            </a:extLst>
          </p:cNvPr>
          <p:cNvSpPr txBox="1"/>
          <p:nvPr/>
        </p:nvSpPr>
        <p:spPr>
          <a:xfrm>
            <a:off x="3485908" y="2876741"/>
            <a:ext cx="5220183" cy="369332"/>
          </a:xfrm>
          <a:prstGeom prst="rect">
            <a:avLst/>
          </a:prstGeom>
          <a:noFill/>
        </p:spPr>
        <p:txBody>
          <a:bodyPr wrap="square" rtlCol="0">
            <a:spAutoFit/>
          </a:bodyPr>
          <a:lstStyle/>
          <a:p>
            <a:r>
              <a:rPr lang="en-GB">
                <a:solidFill>
                  <a:schemeClr val="bg1"/>
                </a:solidFill>
              </a:rPr>
              <a:t>Dr Yvette Perrott, Victoria University of Wellington</a:t>
            </a:r>
          </a:p>
        </p:txBody>
      </p:sp>
      <p:sp>
        <p:nvSpPr>
          <p:cNvPr id="2" name="TextBox 1">
            <a:extLst>
              <a:ext uri="{FF2B5EF4-FFF2-40B4-BE49-F238E27FC236}">
                <a16:creationId xmlns:a16="http://schemas.microsoft.com/office/drawing/2014/main" id="{900A19E8-344F-E42F-5A01-E12CF8AE7272}"/>
              </a:ext>
            </a:extLst>
          </p:cNvPr>
          <p:cNvSpPr txBox="1"/>
          <p:nvPr/>
        </p:nvSpPr>
        <p:spPr>
          <a:xfrm>
            <a:off x="170728" y="5221817"/>
            <a:ext cx="8496781" cy="646331"/>
          </a:xfrm>
          <a:prstGeom prst="rect">
            <a:avLst/>
          </a:prstGeom>
          <a:noFill/>
        </p:spPr>
        <p:txBody>
          <a:bodyPr wrap="square" rtlCol="0">
            <a:spAutoFit/>
          </a:bodyPr>
          <a:lstStyle/>
          <a:p>
            <a:r>
              <a:rPr lang="en-NZ" sz="1200"/>
              <a:t>Epicycles in the Ptolemaic model</a:t>
            </a:r>
          </a:p>
          <a:p>
            <a:r>
              <a:rPr lang="en-NZ" sz="1200"/>
              <a:t>James Ferguson (1710-1776), based on similar diagrams by Giovanni Cassini (1625-1712) and Dr Roger Long (1680-1770); engraved for the Encyclopaedia by Andrew Bell. Public domain, https://</a:t>
            </a:r>
            <a:r>
              <a:rPr lang="en-NZ" sz="1200" err="1"/>
              <a:t>commons.wikimedia.org</a:t>
            </a:r>
            <a:r>
              <a:rPr lang="en-NZ" sz="1200"/>
              <a:t>/wiki/</a:t>
            </a:r>
            <a:r>
              <a:rPr lang="en-NZ" sz="1200" err="1"/>
              <a:t>File:Cassini_apparent.jpg</a:t>
            </a:r>
            <a:endParaRPr lang="en-GB" sz="1200"/>
          </a:p>
        </p:txBody>
      </p:sp>
      <p:sp>
        <p:nvSpPr>
          <p:cNvPr id="3" name="TextBox 2">
            <a:extLst>
              <a:ext uri="{FF2B5EF4-FFF2-40B4-BE49-F238E27FC236}">
                <a16:creationId xmlns:a16="http://schemas.microsoft.com/office/drawing/2014/main" id="{8786BF04-706F-AA21-FCB6-399486FE1126}"/>
              </a:ext>
            </a:extLst>
          </p:cNvPr>
          <p:cNvSpPr txBox="1"/>
          <p:nvPr/>
        </p:nvSpPr>
        <p:spPr>
          <a:xfrm>
            <a:off x="562949" y="498994"/>
            <a:ext cx="6123008" cy="1754326"/>
          </a:xfrm>
          <a:prstGeom prst="rect">
            <a:avLst/>
          </a:prstGeom>
          <a:noFill/>
        </p:spPr>
        <p:txBody>
          <a:bodyPr wrap="square" rtlCol="0">
            <a:spAutoFit/>
          </a:bodyPr>
          <a:lstStyle/>
          <a:p>
            <a:r>
              <a:rPr lang="en-GB" sz="3600">
                <a:latin typeface="+mj-lt"/>
              </a:rPr>
              <a:t>In the beginning …</a:t>
            </a:r>
          </a:p>
          <a:p>
            <a:r>
              <a:rPr lang="en-GB" sz="3600">
                <a:latin typeface="+mj-lt"/>
              </a:rPr>
              <a:t>	the Earth was the centre of 	the Universe</a:t>
            </a:r>
          </a:p>
        </p:txBody>
      </p:sp>
      <p:sp>
        <p:nvSpPr>
          <p:cNvPr id="10" name="TextBox 9">
            <a:extLst>
              <a:ext uri="{FF2B5EF4-FFF2-40B4-BE49-F238E27FC236}">
                <a16:creationId xmlns:a16="http://schemas.microsoft.com/office/drawing/2014/main" id="{47B623DC-9C47-0F7F-5C48-77A3CF253734}"/>
              </a:ext>
            </a:extLst>
          </p:cNvPr>
          <p:cNvSpPr txBox="1"/>
          <p:nvPr/>
        </p:nvSpPr>
        <p:spPr>
          <a:xfrm>
            <a:off x="405403" y="2401822"/>
            <a:ext cx="3363034" cy="2123658"/>
          </a:xfrm>
          <a:prstGeom prst="rect">
            <a:avLst/>
          </a:prstGeom>
          <a:noFill/>
        </p:spPr>
        <p:txBody>
          <a:bodyPr wrap="square" rtlCol="0">
            <a:spAutoFit/>
          </a:bodyPr>
          <a:lstStyle/>
          <a:p>
            <a:pPr marL="285750" indent="-285750">
              <a:buFont typeface="Arial" panose="020B0604020202020204" pitchFamily="34" charset="0"/>
              <a:buChar char="•"/>
            </a:pPr>
            <a:r>
              <a:rPr lang="en-GB" sz="2200"/>
              <a:t>Ptolemy standardized the geocentric system in the 2</a:t>
            </a:r>
            <a:r>
              <a:rPr lang="en-GB" sz="2200" baseline="30000"/>
              <a:t>nd</a:t>
            </a:r>
            <a:r>
              <a:rPr lang="en-GB" sz="2200"/>
              <a:t> century AD</a:t>
            </a:r>
          </a:p>
          <a:p>
            <a:pPr marL="285750" indent="-285750">
              <a:buFont typeface="Arial" panose="020B0604020202020204" pitchFamily="34" charset="0"/>
              <a:buChar char="•"/>
            </a:pPr>
            <a:r>
              <a:rPr lang="en-GB" sz="2200"/>
              <a:t>To explain observed planetary motions, </a:t>
            </a:r>
            <a:r>
              <a:rPr lang="en-GB" sz="2200" i="1"/>
              <a:t>epicycles </a:t>
            </a:r>
            <a:r>
              <a:rPr lang="en-GB" sz="2200"/>
              <a:t>were required</a:t>
            </a:r>
          </a:p>
        </p:txBody>
      </p:sp>
      <p:pic>
        <p:nvPicPr>
          <p:cNvPr id="2052" name="Picture 4" descr="undefined">
            <a:extLst>
              <a:ext uri="{FF2B5EF4-FFF2-40B4-BE49-F238E27FC236}">
                <a16:creationId xmlns:a16="http://schemas.microsoft.com/office/drawing/2014/main" id="{E96AC48D-1202-AFCF-A0B1-2140B667D10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82500" y="3083919"/>
            <a:ext cx="2564912" cy="2290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206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BF7B5-F930-8146-A59E-22733EC49740}"/>
              </a:ext>
            </a:extLst>
          </p:cNvPr>
          <p:cNvSpPr>
            <a:spLocks noGrp="1"/>
          </p:cNvSpPr>
          <p:nvPr>
            <p:ph type="title"/>
          </p:nvPr>
        </p:nvSpPr>
        <p:spPr>
          <a:xfrm>
            <a:off x="2036619" y="0"/>
            <a:ext cx="8349095" cy="1325563"/>
          </a:xfrm>
        </p:spPr>
        <p:txBody>
          <a:bodyPr>
            <a:normAutofit/>
          </a:bodyPr>
          <a:lstStyle/>
          <a:p>
            <a:pPr algn="ctr"/>
            <a:r>
              <a:rPr lang="en-US" sz="3600"/>
              <a:t>History of the Universe’s expansion</a:t>
            </a:r>
          </a:p>
        </p:txBody>
      </p:sp>
      <p:pic>
        <p:nvPicPr>
          <p:cNvPr id="5" name="Picture 4">
            <a:extLst>
              <a:ext uri="{FF2B5EF4-FFF2-40B4-BE49-F238E27FC236}">
                <a16:creationId xmlns:a16="http://schemas.microsoft.com/office/drawing/2014/main" id="{420DFBF2-A32F-184B-B00A-962126510C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5463" y="1090522"/>
            <a:ext cx="5857883" cy="4824139"/>
          </a:xfrm>
          <a:prstGeom prst="rect">
            <a:avLst/>
          </a:prstGeom>
        </p:spPr>
      </p:pic>
      <p:cxnSp>
        <p:nvCxnSpPr>
          <p:cNvPr id="4" name="Straight Arrow Connector 3">
            <a:extLst>
              <a:ext uri="{FF2B5EF4-FFF2-40B4-BE49-F238E27FC236}">
                <a16:creationId xmlns:a16="http://schemas.microsoft.com/office/drawing/2014/main" id="{9C08986D-2C49-B8EC-7AB6-23F08EB55E76}"/>
              </a:ext>
            </a:extLst>
          </p:cNvPr>
          <p:cNvCxnSpPr>
            <a:cxnSpLocks/>
            <a:stCxn id="6" idx="1"/>
          </p:cNvCxnSpPr>
          <p:nvPr/>
        </p:nvCxnSpPr>
        <p:spPr>
          <a:xfrm flipH="1">
            <a:off x="6454815" y="1554608"/>
            <a:ext cx="2457121" cy="37244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7F850FC-987C-9A5F-21EE-6A3C9736865D}"/>
              </a:ext>
            </a:extLst>
          </p:cNvPr>
          <p:cNvSpPr txBox="1"/>
          <p:nvPr/>
        </p:nvSpPr>
        <p:spPr>
          <a:xfrm>
            <a:off x="8911936" y="1169887"/>
            <a:ext cx="2369127" cy="769441"/>
          </a:xfrm>
          <a:prstGeom prst="rect">
            <a:avLst/>
          </a:prstGeom>
          <a:noFill/>
        </p:spPr>
        <p:txBody>
          <a:bodyPr wrap="square" rtlCol="0">
            <a:spAutoFit/>
          </a:bodyPr>
          <a:lstStyle/>
          <a:p>
            <a:r>
              <a:rPr lang="en-GB" sz="2200"/>
              <a:t>This is our current understanding</a:t>
            </a:r>
          </a:p>
        </p:txBody>
      </p:sp>
      <p:sp>
        <p:nvSpPr>
          <p:cNvPr id="7" name="TextBox 6">
            <a:extLst>
              <a:ext uri="{FF2B5EF4-FFF2-40B4-BE49-F238E27FC236}">
                <a16:creationId xmlns:a16="http://schemas.microsoft.com/office/drawing/2014/main" id="{21B7769F-31AA-CBCC-681F-958EAFC81D3C}"/>
              </a:ext>
            </a:extLst>
          </p:cNvPr>
          <p:cNvSpPr txBox="1"/>
          <p:nvPr/>
        </p:nvSpPr>
        <p:spPr>
          <a:xfrm>
            <a:off x="8510154" y="3528069"/>
            <a:ext cx="2770909" cy="1785104"/>
          </a:xfrm>
          <a:prstGeom prst="rect">
            <a:avLst/>
          </a:prstGeom>
          <a:noFill/>
        </p:spPr>
        <p:txBody>
          <a:bodyPr wrap="square" rtlCol="0">
            <a:spAutoFit/>
          </a:bodyPr>
          <a:lstStyle/>
          <a:p>
            <a:r>
              <a:rPr lang="en-US" sz="2200"/>
              <a:t>Perlmutter, Schmidt and </a:t>
            </a:r>
            <a:r>
              <a:rPr lang="en-US" sz="2200" err="1"/>
              <a:t>Riess</a:t>
            </a:r>
            <a:r>
              <a:rPr lang="en-US" sz="2200"/>
              <a:t> were awarded the Nobel Prize in 2011 for this discovery</a:t>
            </a:r>
          </a:p>
        </p:txBody>
      </p:sp>
      <p:pic>
        <p:nvPicPr>
          <p:cNvPr id="8" name="Picture 7">
            <a:extLst>
              <a:ext uri="{FF2B5EF4-FFF2-40B4-BE49-F238E27FC236}">
                <a16:creationId xmlns:a16="http://schemas.microsoft.com/office/drawing/2014/main" id="{7AA16BB6-EBC3-E124-753E-24807E7FE8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9" name="TextBox 8">
            <a:extLst>
              <a:ext uri="{FF2B5EF4-FFF2-40B4-BE49-F238E27FC236}">
                <a16:creationId xmlns:a16="http://schemas.microsoft.com/office/drawing/2014/main" id="{ADC6E94D-6552-F411-D5AF-70085A1E099A}"/>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13370881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BE41-00EB-E540-8894-2CFC521C91A8}"/>
              </a:ext>
            </a:extLst>
          </p:cNvPr>
          <p:cNvSpPr>
            <a:spLocks noGrp="1"/>
          </p:cNvSpPr>
          <p:nvPr>
            <p:ph type="title"/>
          </p:nvPr>
        </p:nvSpPr>
        <p:spPr>
          <a:xfrm>
            <a:off x="838200" y="0"/>
            <a:ext cx="10515600" cy="1325563"/>
          </a:xfrm>
        </p:spPr>
        <p:txBody>
          <a:bodyPr>
            <a:normAutofit/>
          </a:bodyPr>
          <a:lstStyle/>
          <a:p>
            <a:pPr algn="ctr"/>
            <a:r>
              <a:rPr lang="en-US" sz="3600"/>
              <a:t>Contents of the Universe</a:t>
            </a:r>
          </a:p>
        </p:txBody>
      </p:sp>
      <p:pic>
        <p:nvPicPr>
          <p:cNvPr id="5" name="Graphic 4">
            <a:extLst>
              <a:ext uri="{FF2B5EF4-FFF2-40B4-BE49-F238E27FC236}">
                <a16:creationId xmlns:a16="http://schemas.microsoft.com/office/drawing/2014/main" id="{074DAFF9-41E6-C248-AB94-5A5D172ABAD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85999" y="2221267"/>
            <a:ext cx="7626887" cy="3048021"/>
          </a:xfrm>
          <a:prstGeom prst="rect">
            <a:avLst/>
          </a:prstGeom>
        </p:spPr>
      </p:pic>
      <p:sp>
        <p:nvSpPr>
          <p:cNvPr id="6" name="TextBox 5">
            <a:extLst>
              <a:ext uri="{FF2B5EF4-FFF2-40B4-BE49-F238E27FC236}">
                <a16:creationId xmlns:a16="http://schemas.microsoft.com/office/drawing/2014/main" id="{777D712D-1B3B-E441-B861-A63F7F107AC2}"/>
              </a:ext>
            </a:extLst>
          </p:cNvPr>
          <p:cNvSpPr txBox="1"/>
          <p:nvPr/>
        </p:nvSpPr>
        <p:spPr>
          <a:xfrm>
            <a:off x="748145" y="1114228"/>
            <a:ext cx="10825307" cy="769441"/>
          </a:xfrm>
          <a:prstGeom prst="rect">
            <a:avLst/>
          </a:prstGeom>
          <a:noFill/>
        </p:spPr>
        <p:txBody>
          <a:bodyPr wrap="square" rtlCol="0">
            <a:spAutoFit/>
          </a:bodyPr>
          <a:lstStyle/>
          <a:p>
            <a:pPr marL="342900" indent="-342900">
              <a:buFont typeface="Arial" panose="020B0604020202020204" pitchFamily="34" charset="0"/>
              <a:buChar char="•"/>
            </a:pPr>
            <a:r>
              <a:rPr lang="en-US" sz="2200"/>
              <a:t>We have a pretty consistent picture of the current contents of the Universe</a:t>
            </a:r>
          </a:p>
          <a:p>
            <a:pPr marL="342900" indent="-342900">
              <a:buFont typeface="Arial" panose="020B0604020202020204" pitchFamily="34" charset="0"/>
              <a:buChar char="•"/>
            </a:pPr>
            <a:r>
              <a:rPr lang="en-US" sz="2200"/>
              <a:t>Remarkable that so much of it is still completely unknown!</a:t>
            </a:r>
          </a:p>
        </p:txBody>
      </p:sp>
      <p:sp>
        <p:nvSpPr>
          <p:cNvPr id="7" name="TextBox 6">
            <a:extLst>
              <a:ext uri="{FF2B5EF4-FFF2-40B4-BE49-F238E27FC236}">
                <a16:creationId xmlns:a16="http://schemas.microsoft.com/office/drawing/2014/main" id="{063DECD9-C352-9847-9655-E473A0804513}"/>
              </a:ext>
            </a:extLst>
          </p:cNvPr>
          <p:cNvSpPr txBox="1"/>
          <p:nvPr/>
        </p:nvSpPr>
        <p:spPr>
          <a:xfrm>
            <a:off x="2698750" y="5269289"/>
            <a:ext cx="7486650" cy="307777"/>
          </a:xfrm>
          <a:prstGeom prst="rect">
            <a:avLst/>
          </a:prstGeom>
          <a:noFill/>
        </p:spPr>
        <p:txBody>
          <a:bodyPr wrap="square" rtlCol="0">
            <a:spAutoFit/>
          </a:bodyPr>
          <a:lstStyle/>
          <a:p>
            <a:r>
              <a:rPr lang="en-US" sz="1400"/>
              <a:t>Ben Finney - CC BY 3.0, https://</a:t>
            </a:r>
            <a:r>
              <a:rPr lang="en-US" sz="1400" err="1"/>
              <a:t>commons.wikimedia.org</a:t>
            </a:r>
            <a:r>
              <a:rPr lang="en-US" sz="1400"/>
              <a:t>/w/</a:t>
            </a:r>
            <a:r>
              <a:rPr lang="en-US" sz="1400" err="1"/>
              <a:t>index.php?curid</a:t>
            </a:r>
            <a:r>
              <a:rPr lang="en-US" sz="1400"/>
              <a:t>=20998071</a:t>
            </a:r>
          </a:p>
        </p:txBody>
      </p:sp>
      <p:pic>
        <p:nvPicPr>
          <p:cNvPr id="3" name="Picture 2">
            <a:extLst>
              <a:ext uri="{FF2B5EF4-FFF2-40B4-BE49-F238E27FC236}">
                <a16:creationId xmlns:a16="http://schemas.microsoft.com/office/drawing/2014/main" id="{63151BF1-7A6F-6197-6813-C4A9A734C9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4" name="TextBox 3">
            <a:extLst>
              <a:ext uri="{FF2B5EF4-FFF2-40B4-BE49-F238E27FC236}">
                <a16:creationId xmlns:a16="http://schemas.microsoft.com/office/drawing/2014/main" id="{AA67F9A9-8833-207E-2621-3C6EC4E9B508}"/>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2107638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A68789-7179-1E45-B3F8-5784D35772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7236" y="254031"/>
            <a:ext cx="8409709" cy="5741028"/>
          </a:xfrm>
          <a:prstGeom prst="rect">
            <a:avLst/>
          </a:prstGeom>
        </p:spPr>
      </p:pic>
      <p:sp>
        <p:nvSpPr>
          <p:cNvPr id="2" name="Title 1">
            <a:extLst>
              <a:ext uri="{FF2B5EF4-FFF2-40B4-BE49-F238E27FC236}">
                <a16:creationId xmlns:a16="http://schemas.microsoft.com/office/drawing/2014/main" id="{BC781BE1-E5BF-C94F-A1AC-26CF6ED6C542}"/>
              </a:ext>
            </a:extLst>
          </p:cNvPr>
          <p:cNvSpPr>
            <a:spLocks noGrp="1"/>
          </p:cNvSpPr>
          <p:nvPr>
            <p:ph type="title"/>
          </p:nvPr>
        </p:nvSpPr>
        <p:spPr>
          <a:xfrm>
            <a:off x="2152649" y="-199486"/>
            <a:ext cx="7886700" cy="1325563"/>
          </a:xfrm>
        </p:spPr>
        <p:txBody>
          <a:bodyPr>
            <a:normAutofit/>
          </a:bodyPr>
          <a:lstStyle/>
          <a:p>
            <a:pPr algn="ctr"/>
            <a:r>
              <a:rPr lang="en-US" sz="3600">
                <a:solidFill>
                  <a:schemeClr val="bg1"/>
                </a:solidFill>
              </a:rPr>
              <a:t>History of the Universe</a:t>
            </a:r>
          </a:p>
        </p:txBody>
      </p:sp>
      <p:sp>
        <p:nvSpPr>
          <p:cNvPr id="6" name="TextBox 5">
            <a:extLst>
              <a:ext uri="{FF2B5EF4-FFF2-40B4-BE49-F238E27FC236}">
                <a16:creationId xmlns:a16="http://schemas.microsoft.com/office/drawing/2014/main" id="{32187D7A-271B-8442-A589-2F2F397D2DDD}"/>
              </a:ext>
            </a:extLst>
          </p:cNvPr>
          <p:cNvSpPr txBox="1"/>
          <p:nvPr/>
        </p:nvSpPr>
        <p:spPr>
          <a:xfrm>
            <a:off x="1787236" y="5619176"/>
            <a:ext cx="4452751" cy="307777"/>
          </a:xfrm>
          <a:prstGeom prst="rect">
            <a:avLst/>
          </a:prstGeom>
          <a:noFill/>
        </p:spPr>
        <p:txBody>
          <a:bodyPr wrap="square" rtlCol="0">
            <a:spAutoFit/>
          </a:bodyPr>
          <a:lstStyle/>
          <a:p>
            <a:r>
              <a:rPr lang="en-US" sz="1400">
                <a:solidFill>
                  <a:schemeClr val="bg1"/>
                </a:solidFill>
              </a:rPr>
              <a:t>https://</a:t>
            </a:r>
            <a:r>
              <a:rPr lang="en-US" sz="1400" err="1">
                <a:solidFill>
                  <a:schemeClr val="bg1"/>
                </a:solidFill>
              </a:rPr>
              <a:t>map.gsfc.nasa.gov</a:t>
            </a:r>
            <a:r>
              <a:rPr lang="en-US" sz="1400">
                <a:solidFill>
                  <a:schemeClr val="bg1"/>
                </a:solidFill>
              </a:rPr>
              <a:t>/media/060915/</a:t>
            </a:r>
            <a:r>
              <a:rPr lang="en-US" sz="1400" err="1">
                <a:solidFill>
                  <a:schemeClr val="bg1"/>
                </a:solidFill>
              </a:rPr>
              <a:t>index.html</a:t>
            </a:r>
            <a:endParaRPr lang="en-US" sz="1400">
              <a:solidFill>
                <a:schemeClr val="bg1"/>
              </a:solidFill>
            </a:endParaRPr>
          </a:p>
        </p:txBody>
      </p:sp>
      <p:pic>
        <p:nvPicPr>
          <p:cNvPr id="3" name="Picture 2">
            <a:extLst>
              <a:ext uri="{FF2B5EF4-FFF2-40B4-BE49-F238E27FC236}">
                <a16:creationId xmlns:a16="http://schemas.microsoft.com/office/drawing/2014/main" id="{7544EF0F-01F4-F9F0-04ED-F24ACA9193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26953"/>
            <a:ext cx="12199244" cy="943336"/>
          </a:xfrm>
          <a:prstGeom prst="rect">
            <a:avLst/>
          </a:prstGeom>
        </p:spPr>
      </p:pic>
      <p:sp>
        <p:nvSpPr>
          <p:cNvPr id="4" name="TextBox 3">
            <a:extLst>
              <a:ext uri="{FF2B5EF4-FFF2-40B4-BE49-F238E27FC236}">
                <a16:creationId xmlns:a16="http://schemas.microsoft.com/office/drawing/2014/main" id="{0F454CF8-C347-F3A1-6C20-802E498D20CD}"/>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36250610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35B02-6F6F-5448-8BE2-E9058373DCE6}"/>
              </a:ext>
            </a:extLst>
          </p:cNvPr>
          <p:cNvSpPr>
            <a:spLocks noGrp="1"/>
          </p:cNvSpPr>
          <p:nvPr>
            <p:ph type="title"/>
          </p:nvPr>
        </p:nvSpPr>
        <p:spPr>
          <a:xfrm>
            <a:off x="727364" y="-120046"/>
            <a:ext cx="10515600" cy="1325563"/>
          </a:xfrm>
        </p:spPr>
        <p:txBody>
          <a:bodyPr>
            <a:normAutofit/>
          </a:bodyPr>
          <a:lstStyle/>
          <a:p>
            <a:pPr algn="ctr"/>
            <a:r>
              <a:rPr lang="en-US" sz="3600"/>
              <a:t>Cosmic Microwave Background</a:t>
            </a:r>
          </a:p>
        </p:txBody>
      </p:sp>
      <p:pic>
        <p:nvPicPr>
          <p:cNvPr id="5" name="Content Placeholder 4">
            <a:extLst>
              <a:ext uri="{FF2B5EF4-FFF2-40B4-BE49-F238E27FC236}">
                <a16:creationId xmlns:a16="http://schemas.microsoft.com/office/drawing/2014/main" id="{C9C52007-7C1F-524E-9107-29568EA8B03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48904" y="970253"/>
            <a:ext cx="3263503" cy="4351338"/>
          </a:xfrm>
        </p:spPr>
      </p:pic>
      <p:sp>
        <p:nvSpPr>
          <p:cNvPr id="6" name="TextBox 5">
            <a:extLst>
              <a:ext uri="{FF2B5EF4-FFF2-40B4-BE49-F238E27FC236}">
                <a16:creationId xmlns:a16="http://schemas.microsoft.com/office/drawing/2014/main" id="{3AA64DFE-F95C-A842-8AF5-6B4DD82558EE}"/>
              </a:ext>
            </a:extLst>
          </p:cNvPr>
          <p:cNvSpPr txBox="1"/>
          <p:nvPr/>
        </p:nvSpPr>
        <p:spPr>
          <a:xfrm>
            <a:off x="321131" y="5351130"/>
            <a:ext cx="9169233" cy="584775"/>
          </a:xfrm>
          <a:prstGeom prst="rect">
            <a:avLst/>
          </a:prstGeom>
          <a:noFill/>
        </p:spPr>
        <p:txBody>
          <a:bodyPr wrap="square" rtlCol="0">
            <a:spAutoFit/>
          </a:bodyPr>
          <a:lstStyle/>
          <a:p>
            <a:r>
              <a:rPr lang="en-US" sz="1600"/>
              <a:t>Penzias and Wilson with the Holmdel Horn Antenna used to detect the CMB. https://</a:t>
            </a:r>
            <a:r>
              <a:rPr lang="en-US" sz="1600" err="1"/>
              <a:t>www.bell-labs.com</a:t>
            </a:r>
            <a:r>
              <a:rPr lang="en-US" sz="1600"/>
              <a:t>/about/history-bell-labs/stories-changed-world/Cosmic-Microwave-Background-Discovery/</a:t>
            </a:r>
          </a:p>
        </p:txBody>
      </p:sp>
      <p:sp>
        <p:nvSpPr>
          <p:cNvPr id="7" name="TextBox 6">
            <a:extLst>
              <a:ext uri="{FF2B5EF4-FFF2-40B4-BE49-F238E27FC236}">
                <a16:creationId xmlns:a16="http://schemas.microsoft.com/office/drawing/2014/main" id="{22509C41-B79D-A54A-B7CF-94A80C4B82B6}"/>
              </a:ext>
            </a:extLst>
          </p:cNvPr>
          <p:cNvSpPr txBox="1"/>
          <p:nvPr/>
        </p:nvSpPr>
        <p:spPr>
          <a:xfrm>
            <a:off x="4296392" y="1052879"/>
            <a:ext cx="6946571" cy="2462213"/>
          </a:xfrm>
          <a:prstGeom prst="rect">
            <a:avLst/>
          </a:prstGeom>
          <a:noFill/>
        </p:spPr>
        <p:txBody>
          <a:bodyPr wrap="square" rtlCol="0">
            <a:spAutoFit/>
          </a:bodyPr>
          <a:lstStyle/>
          <a:p>
            <a:pPr marL="342900" indent="-342900">
              <a:buFont typeface="Arial" panose="020B0604020202020204" pitchFamily="34" charset="0"/>
              <a:buChar char="•"/>
            </a:pPr>
            <a:r>
              <a:rPr lang="en-US" sz="2200"/>
              <a:t>In 1964 scientists working at Bell Labs observed an all-sky radio glow </a:t>
            </a:r>
          </a:p>
          <a:p>
            <a:pPr marL="342900" indent="-342900">
              <a:buFont typeface="Arial" panose="020B0604020202020204" pitchFamily="34" charset="0"/>
              <a:buChar char="•"/>
            </a:pPr>
            <a:r>
              <a:rPr lang="en-US" sz="2200"/>
              <a:t>Realizing it must be astronomical, they consulted nearby astrophysicists and realized they had detected the leftover radiation from the Big Bang</a:t>
            </a:r>
          </a:p>
          <a:p>
            <a:pPr marL="342900" indent="-342900">
              <a:buFont typeface="Arial" panose="020B0604020202020204" pitchFamily="34" charset="0"/>
              <a:buChar char="•"/>
            </a:pPr>
            <a:r>
              <a:rPr lang="en-US" sz="2200"/>
              <a:t>Penzias and Wilson were awarded the Nobel Prize for Physics in 1978 for its discovery</a:t>
            </a:r>
          </a:p>
        </p:txBody>
      </p:sp>
      <p:pic>
        <p:nvPicPr>
          <p:cNvPr id="3" name="Picture 2">
            <a:extLst>
              <a:ext uri="{FF2B5EF4-FFF2-40B4-BE49-F238E27FC236}">
                <a16:creationId xmlns:a16="http://schemas.microsoft.com/office/drawing/2014/main" id="{5EF48962-9278-BE0E-581B-FDD7AF32D24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4" name="TextBox 3">
            <a:extLst>
              <a:ext uri="{FF2B5EF4-FFF2-40B4-BE49-F238E27FC236}">
                <a16:creationId xmlns:a16="http://schemas.microsoft.com/office/drawing/2014/main" id="{2D3E44F2-6DE3-BDCC-B8F9-A3851006D9E3}"/>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2444803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77BB747-6DDE-AF48-B74A-7251F6B9E59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9842" y="120510"/>
            <a:ext cx="5413649" cy="5072588"/>
          </a:xfrm>
          <a:prstGeom prst="rect">
            <a:avLst/>
          </a:prstGeom>
        </p:spPr>
      </p:pic>
      <p:sp>
        <p:nvSpPr>
          <p:cNvPr id="13" name="TextBox 12">
            <a:extLst>
              <a:ext uri="{FF2B5EF4-FFF2-40B4-BE49-F238E27FC236}">
                <a16:creationId xmlns:a16="http://schemas.microsoft.com/office/drawing/2014/main" id="{1DFF2394-C710-454D-A175-F8713B6174CB}"/>
              </a:ext>
            </a:extLst>
          </p:cNvPr>
          <p:cNvSpPr txBox="1"/>
          <p:nvPr/>
        </p:nvSpPr>
        <p:spPr>
          <a:xfrm>
            <a:off x="-125680" y="5250421"/>
            <a:ext cx="6596742" cy="646331"/>
          </a:xfrm>
          <a:prstGeom prst="rect">
            <a:avLst/>
          </a:prstGeom>
          <a:noFill/>
        </p:spPr>
        <p:txBody>
          <a:bodyPr wrap="square" rtlCol="0">
            <a:spAutoFit/>
          </a:bodyPr>
          <a:lstStyle/>
          <a:p>
            <a:pPr algn="ctr"/>
            <a:r>
              <a:rPr lang="en-US"/>
              <a:t>A particle physicist’s view of the history of the Universe!</a:t>
            </a:r>
          </a:p>
          <a:p>
            <a:pPr algn="ctr"/>
            <a:r>
              <a:rPr lang="en-US"/>
              <a:t>https://</a:t>
            </a:r>
            <a:r>
              <a:rPr lang="en-US" err="1"/>
              <a:t>www.particleadventure.org</a:t>
            </a:r>
            <a:r>
              <a:rPr lang="en-US"/>
              <a:t>/history-</a:t>
            </a:r>
            <a:r>
              <a:rPr lang="en-US" err="1"/>
              <a:t>universe.html</a:t>
            </a:r>
            <a:endParaRPr lang="en-US"/>
          </a:p>
        </p:txBody>
      </p:sp>
      <p:pic>
        <p:nvPicPr>
          <p:cNvPr id="2" name="Picture 1">
            <a:extLst>
              <a:ext uri="{FF2B5EF4-FFF2-40B4-BE49-F238E27FC236}">
                <a16:creationId xmlns:a16="http://schemas.microsoft.com/office/drawing/2014/main" id="{4AE028C4-63F9-7D05-1294-699A564B2C2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26953"/>
            <a:ext cx="12199244" cy="943336"/>
          </a:xfrm>
          <a:prstGeom prst="rect">
            <a:avLst/>
          </a:prstGeom>
        </p:spPr>
      </p:pic>
      <p:sp>
        <p:nvSpPr>
          <p:cNvPr id="3" name="TextBox 2">
            <a:extLst>
              <a:ext uri="{FF2B5EF4-FFF2-40B4-BE49-F238E27FC236}">
                <a16:creationId xmlns:a16="http://schemas.microsoft.com/office/drawing/2014/main" id="{8BD2BD60-0EEC-7E90-C3B0-6E2D03DA785B}"/>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
        <p:nvSpPr>
          <p:cNvPr id="4" name="Title 1">
            <a:extLst>
              <a:ext uri="{FF2B5EF4-FFF2-40B4-BE49-F238E27FC236}">
                <a16:creationId xmlns:a16="http://schemas.microsoft.com/office/drawing/2014/main" id="{472FA820-3509-81ED-9D51-5DFB48F54A47}"/>
              </a:ext>
            </a:extLst>
          </p:cNvPr>
          <p:cNvSpPr>
            <a:spLocks noGrp="1"/>
          </p:cNvSpPr>
          <p:nvPr>
            <p:ph type="title"/>
          </p:nvPr>
        </p:nvSpPr>
        <p:spPr>
          <a:xfrm>
            <a:off x="5583380" y="298466"/>
            <a:ext cx="6892637" cy="1325563"/>
          </a:xfrm>
        </p:spPr>
        <p:txBody>
          <a:bodyPr>
            <a:normAutofit/>
          </a:bodyPr>
          <a:lstStyle/>
          <a:p>
            <a:pPr algn="ctr"/>
            <a:r>
              <a:rPr lang="en-US" sz="3600"/>
              <a:t>Cosmic Microwave Background</a:t>
            </a:r>
          </a:p>
        </p:txBody>
      </p:sp>
      <p:sp>
        <p:nvSpPr>
          <p:cNvPr id="5" name="TextBox 4">
            <a:extLst>
              <a:ext uri="{FF2B5EF4-FFF2-40B4-BE49-F238E27FC236}">
                <a16:creationId xmlns:a16="http://schemas.microsoft.com/office/drawing/2014/main" id="{B2412C72-552C-9E71-F955-4929A0F477A8}"/>
              </a:ext>
            </a:extLst>
          </p:cNvPr>
          <p:cNvSpPr txBox="1"/>
          <p:nvPr/>
        </p:nvSpPr>
        <p:spPr>
          <a:xfrm>
            <a:off x="6096000" y="1801985"/>
            <a:ext cx="5583381" cy="2462213"/>
          </a:xfrm>
          <a:prstGeom prst="rect">
            <a:avLst/>
          </a:prstGeom>
          <a:noFill/>
        </p:spPr>
        <p:txBody>
          <a:bodyPr wrap="square" rtlCol="0">
            <a:spAutoFit/>
          </a:bodyPr>
          <a:lstStyle/>
          <a:p>
            <a:pPr marL="457200" indent="-457200">
              <a:buFont typeface="Arial" panose="020B0604020202020204" pitchFamily="34" charset="0"/>
              <a:buChar char="•"/>
            </a:pPr>
            <a:r>
              <a:rPr lang="en-GB" sz="2200"/>
              <a:t>Straight after the Big Bang, everything was very hot and dense</a:t>
            </a:r>
          </a:p>
          <a:p>
            <a:pPr marL="457200" indent="-457200">
              <a:buFont typeface="Arial" panose="020B0604020202020204" pitchFamily="34" charset="0"/>
              <a:buChar char="•"/>
            </a:pPr>
            <a:r>
              <a:rPr lang="en-GB" sz="2200"/>
              <a:t>When the Universe cooled enough for electrons and protons to combine to form atoms, photons no longer interacted with matter</a:t>
            </a:r>
          </a:p>
          <a:p>
            <a:pPr marL="457200" indent="-457200">
              <a:buFont typeface="Arial" panose="020B0604020202020204" pitchFamily="34" charset="0"/>
              <a:buChar char="•"/>
            </a:pPr>
            <a:r>
              <a:rPr lang="en-GB" sz="2200"/>
              <a:t>They have been travelling ever since…</a:t>
            </a:r>
          </a:p>
        </p:txBody>
      </p:sp>
    </p:spTree>
    <p:extLst>
      <p:ext uri="{BB962C8B-B14F-4D97-AF65-F5344CB8AC3E}">
        <p14:creationId xmlns:p14="http://schemas.microsoft.com/office/powerpoint/2010/main" val="977621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35B02-6F6F-5448-8BE2-E9058373DCE6}"/>
              </a:ext>
            </a:extLst>
          </p:cNvPr>
          <p:cNvSpPr>
            <a:spLocks noGrp="1"/>
          </p:cNvSpPr>
          <p:nvPr>
            <p:ph type="title"/>
          </p:nvPr>
        </p:nvSpPr>
        <p:spPr>
          <a:xfrm>
            <a:off x="3274869" y="201074"/>
            <a:ext cx="7886700" cy="1325563"/>
          </a:xfrm>
        </p:spPr>
        <p:txBody>
          <a:bodyPr>
            <a:normAutofit/>
          </a:bodyPr>
          <a:lstStyle/>
          <a:p>
            <a:pPr algn="ctr"/>
            <a:r>
              <a:rPr lang="en-US" sz="3600"/>
              <a:t>Cosmic Microwave Background</a:t>
            </a:r>
          </a:p>
        </p:txBody>
      </p:sp>
      <p:sp>
        <p:nvSpPr>
          <p:cNvPr id="7" name="TextBox 6">
            <a:extLst>
              <a:ext uri="{FF2B5EF4-FFF2-40B4-BE49-F238E27FC236}">
                <a16:creationId xmlns:a16="http://schemas.microsoft.com/office/drawing/2014/main" id="{22509C41-B79D-A54A-B7CF-94A80C4B82B6}"/>
              </a:ext>
            </a:extLst>
          </p:cNvPr>
          <p:cNvSpPr txBox="1"/>
          <p:nvPr/>
        </p:nvSpPr>
        <p:spPr>
          <a:xfrm>
            <a:off x="3735354" y="1698815"/>
            <a:ext cx="6166462" cy="2462213"/>
          </a:xfrm>
          <a:prstGeom prst="rect">
            <a:avLst/>
          </a:prstGeom>
          <a:noFill/>
        </p:spPr>
        <p:txBody>
          <a:bodyPr wrap="square" rtlCol="0">
            <a:spAutoFit/>
          </a:bodyPr>
          <a:lstStyle/>
          <a:p>
            <a:pPr marL="342900" indent="-342900">
              <a:buFont typeface="Arial" panose="020B0604020202020204" pitchFamily="34" charset="0"/>
              <a:buChar char="•"/>
            </a:pPr>
            <a:r>
              <a:rPr lang="en-US" sz="2200"/>
              <a:t>The CMB fits naturally with theories involving a Big Bang and is very hard to explain with theories that lack one</a:t>
            </a:r>
          </a:p>
          <a:p>
            <a:pPr marL="342900" indent="-342900">
              <a:buFont typeface="Arial" panose="020B0604020202020204" pitchFamily="34" charset="0"/>
              <a:buChar char="•"/>
            </a:pPr>
            <a:r>
              <a:rPr lang="en-US" sz="2200"/>
              <a:t>It had been already predicted by cosmologists as early as 1948</a:t>
            </a:r>
          </a:p>
          <a:p>
            <a:pPr marL="342900" indent="-342900">
              <a:buFont typeface="Arial" panose="020B0604020202020204" pitchFamily="34" charset="0"/>
              <a:buChar char="•"/>
            </a:pPr>
            <a:r>
              <a:rPr lang="en-US" sz="2200"/>
              <a:t>James Peebles was awarded the Nobel Prize for work including this prediction in 2019</a:t>
            </a:r>
          </a:p>
        </p:txBody>
      </p:sp>
      <p:pic>
        <p:nvPicPr>
          <p:cNvPr id="9" name="Content Placeholder 8" descr="A person wearing a suit and tie&#10;&#10;Description automatically generated">
            <a:extLst>
              <a:ext uri="{FF2B5EF4-FFF2-40B4-BE49-F238E27FC236}">
                <a16:creationId xmlns:a16="http://schemas.microsoft.com/office/drawing/2014/main" id="{C5EB409E-66DD-204B-BF48-26FF7ABC414A}"/>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340381" y="1021675"/>
            <a:ext cx="2679909" cy="4031936"/>
          </a:xfrm>
        </p:spPr>
      </p:pic>
      <p:sp>
        <p:nvSpPr>
          <p:cNvPr id="10" name="TextBox 9">
            <a:extLst>
              <a:ext uri="{FF2B5EF4-FFF2-40B4-BE49-F238E27FC236}">
                <a16:creationId xmlns:a16="http://schemas.microsoft.com/office/drawing/2014/main" id="{C3963E8A-6F4A-D948-9A9E-2E921184B2EE}"/>
              </a:ext>
            </a:extLst>
          </p:cNvPr>
          <p:cNvSpPr txBox="1"/>
          <p:nvPr/>
        </p:nvSpPr>
        <p:spPr>
          <a:xfrm>
            <a:off x="279769" y="5117897"/>
            <a:ext cx="7353816" cy="584775"/>
          </a:xfrm>
          <a:prstGeom prst="rect">
            <a:avLst/>
          </a:prstGeom>
          <a:noFill/>
        </p:spPr>
        <p:txBody>
          <a:bodyPr wrap="square" rtlCol="0">
            <a:spAutoFit/>
          </a:bodyPr>
          <a:lstStyle/>
          <a:p>
            <a:r>
              <a:rPr lang="en-GB" sz="1600"/>
              <a:t>From </a:t>
            </a:r>
            <a:r>
              <a:rPr lang="en-GB" sz="1600">
                <a:hlinkClick r:id="rId4"/>
              </a:rPr>
              <a:t>https://www.nobelprize.org/prizes/physics/2019/peebles/facts/</a:t>
            </a:r>
            <a:endParaRPr lang="en-GB" sz="1600"/>
          </a:p>
          <a:p>
            <a:r>
              <a:rPr lang="en-GB" sz="1600"/>
              <a:t>See also Nobel Prize Lecture recording</a:t>
            </a:r>
          </a:p>
        </p:txBody>
      </p:sp>
      <p:pic>
        <p:nvPicPr>
          <p:cNvPr id="3" name="Picture 2">
            <a:extLst>
              <a:ext uri="{FF2B5EF4-FFF2-40B4-BE49-F238E27FC236}">
                <a16:creationId xmlns:a16="http://schemas.microsoft.com/office/drawing/2014/main" id="{7E70471B-0C74-7B1F-0539-E7D5353E2D59}"/>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926953"/>
            <a:ext cx="12199244" cy="943336"/>
          </a:xfrm>
          <a:prstGeom prst="rect">
            <a:avLst/>
          </a:prstGeom>
        </p:spPr>
      </p:pic>
      <p:sp>
        <p:nvSpPr>
          <p:cNvPr id="4" name="TextBox 3">
            <a:extLst>
              <a:ext uri="{FF2B5EF4-FFF2-40B4-BE49-F238E27FC236}">
                <a16:creationId xmlns:a16="http://schemas.microsoft.com/office/drawing/2014/main" id="{32533E9F-35A5-8356-12B1-EFDA3649F5CE}"/>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1210234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A994B-E62A-194B-946D-7CB2E97E5784}"/>
              </a:ext>
            </a:extLst>
          </p:cNvPr>
          <p:cNvSpPr>
            <a:spLocks noGrp="1"/>
          </p:cNvSpPr>
          <p:nvPr>
            <p:ph type="title"/>
          </p:nvPr>
        </p:nvSpPr>
        <p:spPr>
          <a:xfrm>
            <a:off x="2152650" y="144131"/>
            <a:ext cx="7886700" cy="1325563"/>
          </a:xfrm>
        </p:spPr>
        <p:txBody>
          <a:bodyPr>
            <a:normAutofit/>
          </a:bodyPr>
          <a:lstStyle/>
          <a:p>
            <a:pPr algn="ctr"/>
            <a:r>
              <a:rPr lang="en-US" sz="3600"/>
              <a:t>CMB anisotropies</a:t>
            </a:r>
          </a:p>
        </p:txBody>
      </p:sp>
      <p:pic>
        <p:nvPicPr>
          <p:cNvPr id="5" name="Picture 4">
            <a:extLst>
              <a:ext uri="{FF2B5EF4-FFF2-40B4-BE49-F238E27FC236}">
                <a16:creationId xmlns:a16="http://schemas.microsoft.com/office/drawing/2014/main" id="{7004C1EB-71E5-F248-A99A-D303B22D700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9055" y="1369493"/>
            <a:ext cx="7142829" cy="3571415"/>
          </a:xfrm>
          <a:prstGeom prst="rect">
            <a:avLst/>
          </a:prstGeom>
        </p:spPr>
      </p:pic>
      <p:sp>
        <p:nvSpPr>
          <p:cNvPr id="6" name="TextBox 5">
            <a:extLst>
              <a:ext uri="{FF2B5EF4-FFF2-40B4-BE49-F238E27FC236}">
                <a16:creationId xmlns:a16="http://schemas.microsoft.com/office/drawing/2014/main" id="{A074313B-D08D-2842-9FE4-FD59BF8B1D08}"/>
              </a:ext>
            </a:extLst>
          </p:cNvPr>
          <p:cNvSpPr txBox="1"/>
          <p:nvPr/>
        </p:nvSpPr>
        <p:spPr>
          <a:xfrm>
            <a:off x="607670" y="4972289"/>
            <a:ext cx="5066509" cy="646331"/>
          </a:xfrm>
          <a:prstGeom prst="rect">
            <a:avLst/>
          </a:prstGeom>
          <a:noFill/>
        </p:spPr>
        <p:txBody>
          <a:bodyPr wrap="square" rtlCol="0">
            <a:spAutoFit/>
          </a:bodyPr>
          <a:lstStyle/>
          <a:p>
            <a:r>
              <a:rPr lang="en-US" sz="1200" i="1"/>
              <a:t>Planck</a:t>
            </a:r>
            <a:r>
              <a:rPr lang="en-US" sz="1200"/>
              <a:t>’s view of the Cosmic Microwave Background anisotropies.  </a:t>
            </a:r>
          </a:p>
          <a:p>
            <a:r>
              <a:rPr lang="en-US" sz="1200"/>
              <a:t>Credit: ESA/Planck collaboration, http://</a:t>
            </a:r>
            <a:r>
              <a:rPr lang="en-US" sz="1200" err="1"/>
              <a:t>www.esa.int</a:t>
            </a:r>
            <a:r>
              <a:rPr lang="en-US" sz="1200"/>
              <a:t>/</a:t>
            </a:r>
            <a:r>
              <a:rPr lang="en-US" sz="1200" err="1"/>
              <a:t>spaceinimages</a:t>
            </a:r>
            <a:r>
              <a:rPr lang="en-US" sz="1200"/>
              <a:t>/Images/2013/03/</a:t>
            </a:r>
            <a:r>
              <a:rPr lang="en-US" sz="1200" err="1"/>
              <a:t>Planck_CMB</a:t>
            </a:r>
            <a:endParaRPr lang="en-US" sz="1200" i="1"/>
          </a:p>
        </p:txBody>
      </p:sp>
      <p:sp>
        <p:nvSpPr>
          <p:cNvPr id="7" name="TextBox 6">
            <a:extLst>
              <a:ext uri="{FF2B5EF4-FFF2-40B4-BE49-F238E27FC236}">
                <a16:creationId xmlns:a16="http://schemas.microsoft.com/office/drawing/2014/main" id="{8293F0AE-05E9-2847-8A83-E9B10C47A98C}"/>
              </a:ext>
            </a:extLst>
          </p:cNvPr>
          <p:cNvSpPr txBox="1"/>
          <p:nvPr/>
        </p:nvSpPr>
        <p:spPr>
          <a:xfrm>
            <a:off x="7758545" y="1248471"/>
            <a:ext cx="4202875" cy="4154984"/>
          </a:xfrm>
          <a:prstGeom prst="rect">
            <a:avLst/>
          </a:prstGeom>
          <a:noFill/>
        </p:spPr>
        <p:txBody>
          <a:bodyPr wrap="square" rtlCol="0">
            <a:spAutoFit/>
          </a:bodyPr>
          <a:lstStyle/>
          <a:p>
            <a:pPr marL="342900" indent="-342900">
              <a:buFont typeface="Arial" panose="020B0604020202020204" pitchFamily="34" charset="0"/>
              <a:buChar char="•"/>
            </a:pPr>
            <a:r>
              <a:rPr lang="en-US" sz="2200"/>
              <a:t>Subtracting off the mean temperature and the dipole reveals small anisotropies (1 part in 100000)</a:t>
            </a:r>
          </a:p>
          <a:p>
            <a:pPr marL="342900" indent="-342900">
              <a:buFont typeface="Arial" panose="020B0604020202020204" pitchFamily="34" charset="0"/>
              <a:buChar char="•"/>
            </a:pPr>
            <a:r>
              <a:rPr lang="en-US" sz="2200"/>
              <a:t>These anisotropies are showing the matter density fluctuations present when the atoms combined</a:t>
            </a:r>
          </a:p>
          <a:p>
            <a:pPr marL="342900" indent="-342900">
              <a:buFont typeface="Arial" panose="020B0604020202020204" pitchFamily="34" charset="0"/>
              <a:buChar char="•"/>
            </a:pPr>
            <a:r>
              <a:rPr lang="en-US" sz="2200"/>
              <a:t>Together with supernovae, these fluctuations allow us to pin down the properties of the Universe</a:t>
            </a:r>
          </a:p>
        </p:txBody>
      </p:sp>
      <p:pic>
        <p:nvPicPr>
          <p:cNvPr id="3" name="Picture 2">
            <a:extLst>
              <a:ext uri="{FF2B5EF4-FFF2-40B4-BE49-F238E27FC236}">
                <a16:creationId xmlns:a16="http://schemas.microsoft.com/office/drawing/2014/main" id="{2F970822-7EF3-7DE9-A537-0DA190533DD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26953"/>
            <a:ext cx="12199244" cy="943336"/>
          </a:xfrm>
          <a:prstGeom prst="rect">
            <a:avLst/>
          </a:prstGeom>
        </p:spPr>
      </p:pic>
      <p:sp>
        <p:nvSpPr>
          <p:cNvPr id="4" name="TextBox 3">
            <a:extLst>
              <a:ext uri="{FF2B5EF4-FFF2-40B4-BE49-F238E27FC236}">
                <a16:creationId xmlns:a16="http://schemas.microsoft.com/office/drawing/2014/main" id="{1C2E9D2B-5E04-3DCC-8E0C-81898BC801C9}"/>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375444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EBE41-00EB-E540-8894-2CFC521C91A8}"/>
              </a:ext>
            </a:extLst>
          </p:cNvPr>
          <p:cNvSpPr>
            <a:spLocks noGrp="1"/>
          </p:cNvSpPr>
          <p:nvPr>
            <p:ph type="title"/>
          </p:nvPr>
        </p:nvSpPr>
        <p:spPr/>
        <p:txBody>
          <a:bodyPr>
            <a:normAutofit/>
          </a:bodyPr>
          <a:lstStyle/>
          <a:p>
            <a:pPr algn="ctr"/>
            <a:r>
              <a:rPr lang="en-US" sz="3600"/>
              <a:t>Contents of the Universe</a:t>
            </a:r>
          </a:p>
        </p:txBody>
      </p:sp>
      <p:pic>
        <p:nvPicPr>
          <p:cNvPr id="5" name="Graphic 4">
            <a:extLst>
              <a:ext uri="{FF2B5EF4-FFF2-40B4-BE49-F238E27FC236}">
                <a16:creationId xmlns:a16="http://schemas.microsoft.com/office/drawing/2014/main" id="{074DAFF9-41E6-C248-AB94-5A5D172ABAD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286000" y="2437188"/>
            <a:ext cx="7086600" cy="2832100"/>
          </a:xfrm>
          <a:prstGeom prst="rect">
            <a:avLst/>
          </a:prstGeom>
        </p:spPr>
      </p:pic>
      <p:sp>
        <p:nvSpPr>
          <p:cNvPr id="6" name="TextBox 5">
            <a:extLst>
              <a:ext uri="{FF2B5EF4-FFF2-40B4-BE49-F238E27FC236}">
                <a16:creationId xmlns:a16="http://schemas.microsoft.com/office/drawing/2014/main" id="{777D712D-1B3B-E441-B861-A63F7F107AC2}"/>
              </a:ext>
            </a:extLst>
          </p:cNvPr>
          <p:cNvSpPr txBox="1"/>
          <p:nvPr/>
        </p:nvSpPr>
        <p:spPr>
          <a:xfrm>
            <a:off x="683346" y="1457690"/>
            <a:ext cx="10825307" cy="769441"/>
          </a:xfrm>
          <a:prstGeom prst="rect">
            <a:avLst/>
          </a:prstGeom>
          <a:noFill/>
        </p:spPr>
        <p:txBody>
          <a:bodyPr wrap="square" rtlCol="0">
            <a:spAutoFit/>
          </a:bodyPr>
          <a:lstStyle/>
          <a:p>
            <a:pPr marL="342900" indent="-342900">
              <a:buFont typeface="Arial" panose="020B0604020202020204" pitchFamily="34" charset="0"/>
              <a:buChar char="•"/>
            </a:pPr>
            <a:r>
              <a:rPr lang="en-US" sz="2200"/>
              <a:t>We have a pretty consistent picture of the current contents of the Universe</a:t>
            </a:r>
          </a:p>
          <a:p>
            <a:pPr marL="342900" indent="-342900">
              <a:buFont typeface="Arial" panose="020B0604020202020204" pitchFamily="34" charset="0"/>
              <a:buChar char="•"/>
            </a:pPr>
            <a:r>
              <a:rPr lang="en-US" sz="2200"/>
              <a:t>Remarkable that so much of it is still completely unknown!</a:t>
            </a:r>
          </a:p>
        </p:txBody>
      </p:sp>
      <p:sp>
        <p:nvSpPr>
          <p:cNvPr id="7" name="TextBox 6">
            <a:extLst>
              <a:ext uri="{FF2B5EF4-FFF2-40B4-BE49-F238E27FC236}">
                <a16:creationId xmlns:a16="http://schemas.microsoft.com/office/drawing/2014/main" id="{063DECD9-C352-9847-9655-E473A0804513}"/>
              </a:ext>
            </a:extLst>
          </p:cNvPr>
          <p:cNvSpPr txBox="1"/>
          <p:nvPr/>
        </p:nvSpPr>
        <p:spPr>
          <a:xfrm>
            <a:off x="2698750" y="5269289"/>
            <a:ext cx="7486650" cy="307777"/>
          </a:xfrm>
          <a:prstGeom prst="rect">
            <a:avLst/>
          </a:prstGeom>
          <a:noFill/>
        </p:spPr>
        <p:txBody>
          <a:bodyPr wrap="square" rtlCol="0">
            <a:spAutoFit/>
          </a:bodyPr>
          <a:lstStyle/>
          <a:p>
            <a:r>
              <a:rPr lang="en-US" sz="1400"/>
              <a:t>Ben Finney - CC BY 3.0, https://</a:t>
            </a:r>
            <a:r>
              <a:rPr lang="en-US" sz="1400" err="1"/>
              <a:t>commons.wikimedia.org</a:t>
            </a:r>
            <a:r>
              <a:rPr lang="en-US" sz="1400"/>
              <a:t>/w/</a:t>
            </a:r>
            <a:r>
              <a:rPr lang="en-US" sz="1400" err="1"/>
              <a:t>index.php?curid</a:t>
            </a:r>
            <a:r>
              <a:rPr lang="en-US" sz="1400"/>
              <a:t>=20998071</a:t>
            </a:r>
          </a:p>
        </p:txBody>
      </p:sp>
      <p:pic>
        <p:nvPicPr>
          <p:cNvPr id="3" name="Picture 2">
            <a:extLst>
              <a:ext uri="{FF2B5EF4-FFF2-40B4-BE49-F238E27FC236}">
                <a16:creationId xmlns:a16="http://schemas.microsoft.com/office/drawing/2014/main" id="{63151BF1-7A6F-6197-6813-C4A9A734C92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4" name="TextBox 3">
            <a:extLst>
              <a:ext uri="{FF2B5EF4-FFF2-40B4-BE49-F238E27FC236}">
                <a16:creationId xmlns:a16="http://schemas.microsoft.com/office/drawing/2014/main" id="{AA67F9A9-8833-207E-2621-3C6EC4E9B508}"/>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2876028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BF7B5-F930-8146-A59E-22733EC49740}"/>
              </a:ext>
            </a:extLst>
          </p:cNvPr>
          <p:cNvSpPr>
            <a:spLocks noGrp="1"/>
          </p:cNvSpPr>
          <p:nvPr>
            <p:ph type="title"/>
          </p:nvPr>
        </p:nvSpPr>
        <p:spPr>
          <a:xfrm>
            <a:off x="2036619" y="0"/>
            <a:ext cx="8349095" cy="1325563"/>
          </a:xfrm>
        </p:spPr>
        <p:txBody>
          <a:bodyPr>
            <a:normAutofit/>
          </a:bodyPr>
          <a:lstStyle/>
          <a:p>
            <a:pPr algn="ctr"/>
            <a:r>
              <a:rPr lang="en-US" sz="3600"/>
              <a:t>History of the Universe’s expansion</a:t>
            </a:r>
          </a:p>
        </p:txBody>
      </p:sp>
      <p:pic>
        <p:nvPicPr>
          <p:cNvPr id="5" name="Picture 4">
            <a:extLst>
              <a:ext uri="{FF2B5EF4-FFF2-40B4-BE49-F238E27FC236}">
                <a16:creationId xmlns:a16="http://schemas.microsoft.com/office/drawing/2014/main" id="{420DFBF2-A32F-184B-B00A-962126510C9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5463" y="1090522"/>
            <a:ext cx="5857883" cy="4824139"/>
          </a:xfrm>
          <a:prstGeom prst="rect">
            <a:avLst/>
          </a:prstGeom>
        </p:spPr>
      </p:pic>
      <p:cxnSp>
        <p:nvCxnSpPr>
          <p:cNvPr id="4" name="Straight Arrow Connector 3">
            <a:extLst>
              <a:ext uri="{FF2B5EF4-FFF2-40B4-BE49-F238E27FC236}">
                <a16:creationId xmlns:a16="http://schemas.microsoft.com/office/drawing/2014/main" id="{9C08986D-2C49-B8EC-7AB6-23F08EB55E76}"/>
              </a:ext>
            </a:extLst>
          </p:cNvPr>
          <p:cNvCxnSpPr>
            <a:cxnSpLocks/>
            <a:stCxn id="6" idx="1"/>
          </p:cNvCxnSpPr>
          <p:nvPr/>
        </p:nvCxnSpPr>
        <p:spPr>
          <a:xfrm flipH="1">
            <a:off x="6454815" y="1554608"/>
            <a:ext cx="2457121" cy="372446"/>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7F850FC-987C-9A5F-21EE-6A3C9736865D}"/>
              </a:ext>
            </a:extLst>
          </p:cNvPr>
          <p:cNvSpPr txBox="1"/>
          <p:nvPr/>
        </p:nvSpPr>
        <p:spPr>
          <a:xfrm>
            <a:off x="8911936" y="1169887"/>
            <a:ext cx="2369127" cy="769441"/>
          </a:xfrm>
          <a:prstGeom prst="rect">
            <a:avLst/>
          </a:prstGeom>
          <a:noFill/>
        </p:spPr>
        <p:txBody>
          <a:bodyPr wrap="square" rtlCol="0">
            <a:spAutoFit/>
          </a:bodyPr>
          <a:lstStyle/>
          <a:p>
            <a:r>
              <a:rPr lang="en-GB" sz="2200"/>
              <a:t>This is our current understanding</a:t>
            </a:r>
          </a:p>
        </p:txBody>
      </p:sp>
      <p:sp>
        <p:nvSpPr>
          <p:cNvPr id="7" name="TextBox 6">
            <a:extLst>
              <a:ext uri="{FF2B5EF4-FFF2-40B4-BE49-F238E27FC236}">
                <a16:creationId xmlns:a16="http://schemas.microsoft.com/office/drawing/2014/main" id="{21B7769F-31AA-CBCC-681F-958EAFC81D3C}"/>
              </a:ext>
            </a:extLst>
          </p:cNvPr>
          <p:cNvSpPr txBox="1"/>
          <p:nvPr/>
        </p:nvSpPr>
        <p:spPr>
          <a:xfrm>
            <a:off x="8510154" y="3528069"/>
            <a:ext cx="2770909" cy="1785104"/>
          </a:xfrm>
          <a:prstGeom prst="rect">
            <a:avLst/>
          </a:prstGeom>
          <a:noFill/>
        </p:spPr>
        <p:txBody>
          <a:bodyPr wrap="square" rtlCol="0">
            <a:spAutoFit/>
          </a:bodyPr>
          <a:lstStyle/>
          <a:p>
            <a:r>
              <a:rPr lang="en-US" sz="2200"/>
              <a:t>Perlmutter, Schmidt and </a:t>
            </a:r>
            <a:r>
              <a:rPr lang="en-US" sz="2200" err="1"/>
              <a:t>Riess</a:t>
            </a:r>
            <a:r>
              <a:rPr lang="en-US" sz="2200"/>
              <a:t> were awarded the Nobel Prize in 2011 for this discovery</a:t>
            </a:r>
          </a:p>
        </p:txBody>
      </p:sp>
      <p:pic>
        <p:nvPicPr>
          <p:cNvPr id="8" name="Picture 7">
            <a:extLst>
              <a:ext uri="{FF2B5EF4-FFF2-40B4-BE49-F238E27FC236}">
                <a16:creationId xmlns:a16="http://schemas.microsoft.com/office/drawing/2014/main" id="{7AA16BB6-EBC3-E124-753E-24807E7FE80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9" name="TextBox 8">
            <a:extLst>
              <a:ext uri="{FF2B5EF4-FFF2-40B4-BE49-F238E27FC236}">
                <a16:creationId xmlns:a16="http://schemas.microsoft.com/office/drawing/2014/main" id="{ADC6E94D-6552-F411-D5AF-70085A1E099A}"/>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23708470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1BB11-2EFD-AC40-9579-3AF8B294F553}"/>
              </a:ext>
            </a:extLst>
          </p:cNvPr>
          <p:cNvSpPr>
            <a:spLocks noGrp="1"/>
          </p:cNvSpPr>
          <p:nvPr>
            <p:ph type="title"/>
          </p:nvPr>
        </p:nvSpPr>
        <p:spPr>
          <a:xfrm>
            <a:off x="838200" y="148504"/>
            <a:ext cx="10515600" cy="1325563"/>
          </a:xfrm>
        </p:spPr>
        <p:txBody>
          <a:bodyPr>
            <a:normAutofit/>
          </a:bodyPr>
          <a:lstStyle/>
          <a:p>
            <a:pPr algn="ctr"/>
            <a:r>
              <a:rPr lang="en-GB" sz="3600"/>
              <a:t>Future of the Universe</a:t>
            </a:r>
          </a:p>
        </p:txBody>
      </p:sp>
      <p:sp>
        <p:nvSpPr>
          <p:cNvPr id="3" name="Content Placeholder 2">
            <a:extLst>
              <a:ext uri="{FF2B5EF4-FFF2-40B4-BE49-F238E27FC236}">
                <a16:creationId xmlns:a16="http://schemas.microsoft.com/office/drawing/2014/main" id="{29B7F559-0BBD-1F44-923D-94C6015EB830}"/>
              </a:ext>
            </a:extLst>
          </p:cNvPr>
          <p:cNvSpPr>
            <a:spLocks noGrp="1"/>
          </p:cNvSpPr>
          <p:nvPr>
            <p:ph idx="1"/>
          </p:nvPr>
        </p:nvSpPr>
        <p:spPr>
          <a:xfrm>
            <a:off x="838200" y="1474067"/>
            <a:ext cx="10515600" cy="4351338"/>
          </a:xfrm>
        </p:spPr>
        <p:txBody>
          <a:bodyPr>
            <a:normAutofit/>
          </a:bodyPr>
          <a:lstStyle/>
          <a:p>
            <a:r>
              <a:rPr lang="en-GB" sz="2200"/>
              <a:t>As we currently understand it, the Universe will expand forever at an accelerating rate!</a:t>
            </a:r>
          </a:p>
          <a:p>
            <a:r>
              <a:rPr lang="en-GB" sz="2200"/>
              <a:t>All the galaxies (except for the very nearby ones) will appear further and further away, eventually becoming outside our visible horizon</a:t>
            </a:r>
          </a:p>
          <a:p>
            <a:r>
              <a:rPr lang="en-GB" sz="2200"/>
              <a:t>But before that:	</a:t>
            </a:r>
          </a:p>
          <a:p>
            <a:pPr lvl="1"/>
            <a:r>
              <a:rPr lang="en-GB" sz="2200"/>
              <a:t>The Sun will become a red giant and engulf the Earth (about 6 billion years from now)</a:t>
            </a:r>
          </a:p>
          <a:p>
            <a:pPr lvl="1"/>
            <a:r>
              <a:rPr lang="en-GB" sz="2200"/>
              <a:t>The Milky Way will merge with Andromeda (6 billion years)</a:t>
            </a:r>
          </a:p>
          <a:p>
            <a:pPr lvl="1"/>
            <a:r>
              <a:rPr lang="en-GB" sz="2200"/>
              <a:t>All the stars run out of fuel (100,000 billion years from now)</a:t>
            </a:r>
          </a:p>
          <a:p>
            <a:r>
              <a:rPr lang="en-GB" sz="2200"/>
              <a:t>Some cheerful reading: https://</a:t>
            </a:r>
            <a:r>
              <a:rPr lang="en-GB" sz="2200" err="1"/>
              <a:t>medium.com</a:t>
            </a:r>
            <a:r>
              <a:rPr lang="en-GB" sz="2200"/>
              <a:t>/carre4/the-future-of-the-universe-and-the-late-explosion-of-black-stars-88563ed7887</a:t>
            </a:r>
          </a:p>
        </p:txBody>
      </p:sp>
      <p:pic>
        <p:nvPicPr>
          <p:cNvPr id="4" name="Picture 3">
            <a:extLst>
              <a:ext uri="{FF2B5EF4-FFF2-40B4-BE49-F238E27FC236}">
                <a16:creationId xmlns:a16="http://schemas.microsoft.com/office/drawing/2014/main" id="{CF232A66-F5AE-9884-B00A-93E72DC9008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5914664"/>
            <a:ext cx="12199244" cy="943336"/>
          </a:xfrm>
          <a:prstGeom prst="rect">
            <a:avLst/>
          </a:prstGeom>
        </p:spPr>
      </p:pic>
      <p:sp>
        <p:nvSpPr>
          <p:cNvPr id="5" name="TextBox 4">
            <a:extLst>
              <a:ext uri="{FF2B5EF4-FFF2-40B4-BE49-F238E27FC236}">
                <a16:creationId xmlns:a16="http://schemas.microsoft.com/office/drawing/2014/main" id="{06A7FCF8-EAC1-BB31-F910-C8C0D79C531A}"/>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2903166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0B7483-00AF-C2C3-0CE6-9863EF109F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914663"/>
            <a:ext cx="12199244" cy="943336"/>
          </a:xfrm>
          <a:prstGeom prst="rect">
            <a:avLst/>
          </a:prstGeom>
        </p:spPr>
      </p:pic>
      <p:sp>
        <p:nvSpPr>
          <p:cNvPr id="8" name="TextBox 7">
            <a:extLst>
              <a:ext uri="{FF2B5EF4-FFF2-40B4-BE49-F238E27FC236}">
                <a16:creationId xmlns:a16="http://schemas.microsoft.com/office/drawing/2014/main" id="{6C8755C1-D358-ADEA-2BEE-301D16FB7CD1}"/>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
        <p:nvSpPr>
          <p:cNvPr id="9" name="TextBox 8">
            <a:extLst>
              <a:ext uri="{FF2B5EF4-FFF2-40B4-BE49-F238E27FC236}">
                <a16:creationId xmlns:a16="http://schemas.microsoft.com/office/drawing/2014/main" id="{93B6FC44-4917-4BC9-29AF-C97B8B259B1F}"/>
              </a:ext>
            </a:extLst>
          </p:cNvPr>
          <p:cNvSpPr txBox="1"/>
          <p:nvPr/>
        </p:nvSpPr>
        <p:spPr>
          <a:xfrm>
            <a:off x="3485908" y="2876741"/>
            <a:ext cx="5220183" cy="369332"/>
          </a:xfrm>
          <a:prstGeom prst="rect">
            <a:avLst/>
          </a:prstGeom>
          <a:noFill/>
        </p:spPr>
        <p:txBody>
          <a:bodyPr wrap="square" rtlCol="0">
            <a:spAutoFit/>
          </a:bodyPr>
          <a:lstStyle/>
          <a:p>
            <a:r>
              <a:rPr lang="en-GB">
                <a:solidFill>
                  <a:schemeClr val="bg1"/>
                </a:solidFill>
              </a:rPr>
              <a:t>Dr Yvette Perrott, Victoria University of Wellington</a:t>
            </a:r>
          </a:p>
        </p:txBody>
      </p:sp>
      <p:sp>
        <p:nvSpPr>
          <p:cNvPr id="3" name="TextBox 2">
            <a:extLst>
              <a:ext uri="{FF2B5EF4-FFF2-40B4-BE49-F238E27FC236}">
                <a16:creationId xmlns:a16="http://schemas.microsoft.com/office/drawing/2014/main" id="{8786BF04-706F-AA21-FCB6-399486FE1126}"/>
              </a:ext>
            </a:extLst>
          </p:cNvPr>
          <p:cNvSpPr txBox="1"/>
          <p:nvPr/>
        </p:nvSpPr>
        <p:spPr>
          <a:xfrm>
            <a:off x="424404" y="503688"/>
            <a:ext cx="6123008" cy="1200329"/>
          </a:xfrm>
          <a:prstGeom prst="rect">
            <a:avLst/>
          </a:prstGeom>
          <a:noFill/>
        </p:spPr>
        <p:txBody>
          <a:bodyPr wrap="square" rtlCol="0">
            <a:spAutoFit/>
          </a:bodyPr>
          <a:lstStyle/>
          <a:p>
            <a:r>
              <a:rPr lang="en-GB" sz="3600">
                <a:latin typeface="+mj-lt"/>
              </a:rPr>
              <a:t>Or is the Sun the centre of the Universe?</a:t>
            </a:r>
          </a:p>
        </p:txBody>
      </p:sp>
      <p:sp>
        <p:nvSpPr>
          <p:cNvPr id="10" name="TextBox 9">
            <a:extLst>
              <a:ext uri="{FF2B5EF4-FFF2-40B4-BE49-F238E27FC236}">
                <a16:creationId xmlns:a16="http://schemas.microsoft.com/office/drawing/2014/main" id="{47B623DC-9C47-0F7F-5C48-77A3CF253734}"/>
              </a:ext>
            </a:extLst>
          </p:cNvPr>
          <p:cNvSpPr txBox="1"/>
          <p:nvPr/>
        </p:nvSpPr>
        <p:spPr>
          <a:xfrm>
            <a:off x="851743" y="1814221"/>
            <a:ext cx="4861368" cy="2800767"/>
          </a:xfrm>
          <a:prstGeom prst="rect">
            <a:avLst/>
          </a:prstGeom>
          <a:noFill/>
        </p:spPr>
        <p:txBody>
          <a:bodyPr wrap="square" rtlCol="0">
            <a:spAutoFit/>
          </a:bodyPr>
          <a:lstStyle/>
          <a:p>
            <a:pPr marL="285750" indent="-285750">
              <a:buFont typeface="Arial" panose="020B0604020202020204" pitchFamily="34" charset="0"/>
              <a:buChar char="•"/>
            </a:pPr>
            <a:r>
              <a:rPr lang="en-GB" sz="2200"/>
              <a:t>Aristarchus of </a:t>
            </a:r>
            <a:r>
              <a:rPr lang="en-GB" sz="2200" err="1"/>
              <a:t>Samus</a:t>
            </a:r>
            <a:r>
              <a:rPr lang="en-GB" sz="2200"/>
              <a:t> (~250 BC) first proposed a heliocentric model of the Universe</a:t>
            </a:r>
          </a:p>
          <a:p>
            <a:pPr marL="285750" indent="-285750">
              <a:buFont typeface="Arial" panose="020B0604020202020204" pitchFamily="34" charset="0"/>
              <a:buChar char="•"/>
            </a:pPr>
            <a:r>
              <a:rPr lang="en-GB" sz="2200"/>
              <a:t>The theory was not developed further until Nicolaus Copernicus developed a mathematical model in the 16</a:t>
            </a:r>
            <a:r>
              <a:rPr lang="en-GB" sz="2200" baseline="30000"/>
              <a:t>th</a:t>
            </a:r>
            <a:r>
              <a:rPr lang="en-GB" sz="2200"/>
              <a:t> century</a:t>
            </a:r>
          </a:p>
          <a:p>
            <a:pPr marL="285750" indent="-285750">
              <a:buFont typeface="Arial" panose="020B0604020202020204" pitchFamily="34" charset="0"/>
              <a:buChar char="•"/>
            </a:pPr>
            <a:r>
              <a:rPr lang="en-GB" sz="2200"/>
              <a:t>… why not?</a:t>
            </a:r>
          </a:p>
        </p:txBody>
      </p:sp>
      <p:sp>
        <p:nvSpPr>
          <p:cNvPr id="5" name="TextBox 4">
            <a:extLst>
              <a:ext uri="{FF2B5EF4-FFF2-40B4-BE49-F238E27FC236}">
                <a16:creationId xmlns:a16="http://schemas.microsoft.com/office/drawing/2014/main" id="{AAB47C74-A0D9-C838-B3A6-ADEA997B6A91}"/>
              </a:ext>
            </a:extLst>
          </p:cNvPr>
          <p:cNvSpPr txBox="1"/>
          <p:nvPr/>
        </p:nvSpPr>
        <p:spPr>
          <a:xfrm>
            <a:off x="6672478" y="4867652"/>
            <a:ext cx="5398469" cy="646331"/>
          </a:xfrm>
          <a:prstGeom prst="rect">
            <a:avLst/>
          </a:prstGeom>
          <a:noFill/>
        </p:spPr>
        <p:txBody>
          <a:bodyPr wrap="square" rtlCol="0">
            <a:spAutoFit/>
          </a:bodyPr>
          <a:lstStyle/>
          <a:p>
            <a:r>
              <a:rPr lang="en-NZ" sz="1200"/>
              <a:t>Andreas </a:t>
            </a:r>
            <a:r>
              <a:rPr lang="en-NZ" sz="1200" err="1"/>
              <a:t>Cellarius’s</a:t>
            </a:r>
            <a:r>
              <a:rPr lang="en-NZ" sz="1200"/>
              <a:t> 1660 illustration of the Copernican system, from the </a:t>
            </a:r>
            <a:r>
              <a:rPr lang="en-NZ" sz="1200" i="1"/>
              <a:t>Harmonia </a:t>
            </a:r>
            <a:r>
              <a:rPr lang="en-NZ" sz="1200" i="1" err="1"/>
              <a:t>Macrocosmica</a:t>
            </a:r>
            <a:r>
              <a:rPr lang="en-NZ" sz="1200"/>
              <a:t>, Public domain, https://</a:t>
            </a:r>
            <a:r>
              <a:rPr lang="en-NZ" sz="1200" err="1"/>
              <a:t>commons.wikimedia.org</a:t>
            </a:r>
            <a:r>
              <a:rPr lang="en-NZ" sz="1200"/>
              <a:t>/wiki/</a:t>
            </a:r>
            <a:r>
              <a:rPr lang="en-NZ" sz="1200" err="1"/>
              <a:t>File:Heliocentric.jpg</a:t>
            </a:r>
            <a:endParaRPr lang="en-GB" sz="1200"/>
          </a:p>
        </p:txBody>
      </p:sp>
      <p:pic>
        <p:nvPicPr>
          <p:cNvPr id="6" name="Picture 2">
            <a:extLst>
              <a:ext uri="{FF2B5EF4-FFF2-40B4-BE49-F238E27FC236}">
                <a16:creationId xmlns:a16="http://schemas.microsoft.com/office/drawing/2014/main" id="{2A2D456C-5901-CE8E-AAC5-E00AC1D8B8F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2478" y="261448"/>
            <a:ext cx="5398469" cy="4546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526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3A68789-7179-1E45-B3F8-5784D35772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87236" y="254031"/>
            <a:ext cx="8409709" cy="5741028"/>
          </a:xfrm>
          <a:prstGeom prst="rect">
            <a:avLst/>
          </a:prstGeom>
        </p:spPr>
      </p:pic>
      <p:sp>
        <p:nvSpPr>
          <p:cNvPr id="2" name="Title 1">
            <a:extLst>
              <a:ext uri="{FF2B5EF4-FFF2-40B4-BE49-F238E27FC236}">
                <a16:creationId xmlns:a16="http://schemas.microsoft.com/office/drawing/2014/main" id="{BC781BE1-E5BF-C94F-A1AC-26CF6ED6C542}"/>
              </a:ext>
            </a:extLst>
          </p:cNvPr>
          <p:cNvSpPr>
            <a:spLocks noGrp="1"/>
          </p:cNvSpPr>
          <p:nvPr>
            <p:ph type="title"/>
          </p:nvPr>
        </p:nvSpPr>
        <p:spPr>
          <a:xfrm>
            <a:off x="2152649" y="-199486"/>
            <a:ext cx="7886700" cy="1325563"/>
          </a:xfrm>
        </p:spPr>
        <p:txBody>
          <a:bodyPr>
            <a:normAutofit/>
          </a:bodyPr>
          <a:lstStyle/>
          <a:p>
            <a:pPr algn="ctr"/>
            <a:r>
              <a:rPr lang="en-US" sz="3600">
                <a:solidFill>
                  <a:schemeClr val="bg1"/>
                </a:solidFill>
              </a:rPr>
              <a:t>History of the Universe</a:t>
            </a:r>
          </a:p>
        </p:txBody>
      </p:sp>
      <p:sp>
        <p:nvSpPr>
          <p:cNvPr id="6" name="TextBox 5">
            <a:extLst>
              <a:ext uri="{FF2B5EF4-FFF2-40B4-BE49-F238E27FC236}">
                <a16:creationId xmlns:a16="http://schemas.microsoft.com/office/drawing/2014/main" id="{32187D7A-271B-8442-A589-2F2F397D2DDD}"/>
              </a:ext>
            </a:extLst>
          </p:cNvPr>
          <p:cNvSpPr txBox="1"/>
          <p:nvPr/>
        </p:nvSpPr>
        <p:spPr>
          <a:xfrm>
            <a:off x="1787236" y="5619176"/>
            <a:ext cx="4452751" cy="307777"/>
          </a:xfrm>
          <a:prstGeom prst="rect">
            <a:avLst/>
          </a:prstGeom>
          <a:noFill/>
        </p:spPr>
        <p:txBody>
          <a:bodyPr wrap="square" rtlCol="0">
            <a:spAutoFit/>
          </a:bodyPr>
          <a:lstStyle/>
          <a:p>
            <a:r>
              <a:rPr lang="en-US" sz="1400">
                <a:solidFill>
                  <a:schemeClr val="bg1"/>
                </a:solidFill>
              </a:rPr>
              <a:t>https://</a:t>
            </a:r>
            <a:r>
              <a:rPr lang="en-US" sz="1400" err="1">
                <a:solidFill>
                  <a:schemeClr val="bg1"/>
                </a:solidFill>
              </a:rPr>
              <a:t>map.gsfc.nasa.gov</a:t>
            </a:r>
            <a:r>
              <a:rPr lang="en-US" sz="1400">
                <a:solidFill>
                  <a:schemeClr val="bg1"/>
                </a:solidFill>
              </a:rPr>
              <a:t>/media/060915/</a:t>
            </a:r>
            <a:r>
              <a:rPr lang="en-US" sz="1400" err="1">
                <a:solidFill>
                  <a:schemeClr val="bg1"/>
                </a:solidFill>
              </a:rPr>
              <a:t>index.html</a:t>
            </a:r>
            <a:endParaRPr lang="en-US" sz="1400">
              <a:solidFill>
                <a:schemeClr val="bg1"/>
              </a:solidFill>
            </a:endParaRPr>
          </a:p>
        </p:txBody>
      </p:sp>
      <p:pic>
        <p:nvPicPr>
          <p:cNvPr id="3" name="Picture 2">
            <a:extLst>
              <a:ext uri="{FF2B5EF4-FFF2-40B4-BE49-F238E27FC236}">
                <a16:creationId xmlns:a16="http://schemas.microsoft.com/office/drawing/2014/main" id="{7544EF0F-01F4-F9F0-04ED-F24ACA9193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26953"/>
            <a:ext cx="12199244" cy="943336"/>
          </a:xfrm>
          <a:prstGeom prst="rect">
            <a:avLst/>
          </a:prstGeom>
        </p:spPr>
      </p:pic>
      <p:sp>
        <p:nvSpPr>
          <p:cNvPr id="4" name="TextBox 3">
            <a:extLst>
              <a:ext uri="{FF2B5EF4-FFF2-40B4-BE49-F238E27FC236}">
                <a16:creationId xmlns:a16="http://schemas.microsoft.com/office/drawing/2014/main" id="{0F454CF8-C347-F3A1-6C20-802E498D20CD}"/>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2362656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Picture 9" descr="Stars in outer space with a bright star&#10;&#10;Description automatically generated">
            <a:extLst>
              <a:ext uri="{FF2B5EF4-FFF2-40B4-BE49-F238E27FC236}">
                <a16:creationId xmlns:a16="http://schemas.microsoft.com/office/drawing/2014/main" id="{AC2B8CEA-CC4B-B8FF-DD73-9634265841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524000" y="-389082"/>
            <a:ext cx="9144000" cy="6953250"/>
          </a:xfrm>
          <a:prstGeom prst="rect">
            <a:avLst/>
          </a:prstGeom>
        </p:spPr>
      </p:pic>
      <p:pic>
        <p:nvPicPr>
          <p:cNvPr id="3" name="Picture 2">
            <a:extLst>
              <a:ext uri="{FF2B5EF4-FFF2-40B4-BE49-F238E27FC236}">
                <a16:creationId xmlns:a16="http://schemas.microsoft.com/office/drawing/2014/main" id="{7544EF0F-01F4-F9F0-04ED-F24ACA9193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26953"/>
            <a:ext cx="12199244" cy="943336"/>
          </a:xfrm>
          <a:prstGeom prst="rect">
            <a:avLst/>
          </a:prstGeom>
        </p:spPr>
      </p:pic>
      <p:sp>
        <p:nvSpPr>
          <p:cNvPr id="4" name="TextBox 3">
            <a:extLst>
              <a:ext uri="{FF2B5EF4-FFF2-40B4-BE49-F238E27FC236}">
                <a16:creationId xmlns:a16="http://schemas.microsoft.com/office/drawing/2014/main" id="{0F454CF8-C347-F3A1-6C20-802E498D20CD}"/>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
        <p:nvSpPr>
          <p:cNvPr id="11" name="TextBox 10">
            <a:extLst>
              <a:ext uri="{FF2B5EF4-FFF2-40B4-BE49-F238E27FC236}">
                <a16:creationId xmlns:a16="http://schemas.microsoft.com/office/drawing/2014/main" id="{732EC01E-8F42-4757-92FA-63485B6BCA6B}"/>
              </a:ext>
            </a:extLst>
          </p:cNvPr>
          <p:cNvSpPr txBox="1"/>
          <p:nvPr/>
        </p:nvSpPr>
        <p:spPr>
          <a:xfrm>
            <a:off x="69275" y="5201776"/>
            <a:ext cx="3144982" cy="646331"/>
          </a:xfrm>
          <a:prstGeom prst="rect">
            <a:avLst/>
          </a:prstGeom>
          <a:noFill/>
        </p:spPr>
        <p:txBody>
          <a:bodyPr wrap="square" rtlCol="0">
            <a:spAutoFit/>
          </a:bodyPr>
          <a:lstStyle/>
          <a:p>
            <a:r>
              <a:rPr lang="en-GB" sz="1200">
                <a:solidFill>
                  <a:schemeClr val="bg1"/>
                </a:solidFill>
              </a:rPr>
              <a:t>Pandora’s Cluster, as viewed by the JWST</a:t>
            </a:r>
          </a:p>
          <a:p>
            <a:r>
              <a:rPr lang="en-NZ" sz="1200">
                <a:solidFill>
                  <a:schemeClr val="bg1"/>
                </a:solidFill>
              </a:rPr>
              <a:t>NASA, ESA, CSA, Ivo Labbe (Swinburne), Rachel </a:t>
            </a:r>
            <a:r>
              <a:rPr lang="en-NZ" sz="1200" err="1">
                <a:solidFill>
                  <a:schemeClr val="bg1"/>
                </a:solidFill>
              </a:rPr>
              <a:t>Bezanson</a:t>
            </a:r>
            <a:r>
              <a:rPr lang="en-NZ" sz="1200">
                <a:solidFill>
                  <a:schemeClr val="bg1"/>
                </a:solidFill>
              </a:rPr>
              <a:t> (University of Pittsburgh)</a:t>
            </a:r>
            <a:endParaRPr lang="en-GB" sz="1200">
              <a:solidFill>
                <a:schemeClr val="bg1"/>
              </a:solidFill>
            </a:endParaRPr>
          </a:p>
        </p:txBody>
      </p:sp>
      <p:sp>
        <p:nvSpPr>
          <p:cNvPr id="12" name="TextBox 11">
            <a:extLst>
              <a:ext uri="{FF2B5EF4-FFF2-40B4-BE49-F238E27FC236}">
                <a16:creationId xmlns:a16="http://schemas.microsoft.com/office/drawing/2014/main" id="{36B7AE82-8778-EDC6-0CBF-EA3FBC855023}"/>
              </a:ext>
            </a:extLst>
          </p:cNvPr>
          <p:cNvSpPr txBox="1"/>
          <p:nvPr/>
        </p:nvSpPr>
        <p:spPr>
          <a:xfrm>
            <a:off x="526473" y="425118"/>
            <a:ext cx="5084618" cy="707886"/>
          </a:xfrm>
          <a:prstGeom prst="rect">
            <a:avLst/>
          </a:prstGeom>
          <a:noFill/>
        </p:spPr>
        <p:txBody>
          <a:bodyPr wrap="square" rtlCol="0">
            <a:spAutoFit/>
          </a:bodyPr>
          <a:lstStyle/>
          <a:p>
            <a:r>
              <a:rPr lang="en-GB" sz="4000">
                <a:solidFill>
                  <a:schemeClr val="bg1"/>
                </a:solidFill>
              </a:rPr>
              <a:t>Thank you!</a:t>
            </a:r>
          </a:p>
        </p:txBody>
      </p:sp>
      <p:sp>
        <p:nvSpPr>
          <p:cNvPr id="13" name="TextBox 12">
            <a:extLst>
              <a:ext uri="{FF2B5EF4-FFF2-40B4-BE49-F238E27FC236}">
                <a16:creationId xmlns:a16="http://schemas.microsoft.com/office/drawing/2014/main" id="{7D29BD8A-E859-1A82-1AEC-C9B490864FC1}"/>
              </a:ext>
            </a:extLst>
          </p:cNvPr>
          <p:cNvSpPr txBox="1"/>
          <p:nvPr/>
        </p:nvSpPr>
        <p:spPr>
          <a:xfrm>
            <a:off x="9123218" y="4912946"/>
            <a:ext cx="5084618" cy="707886"/>
          </a:xfrm>
          <a:prstGeom prst="rect">
            <a:avLst/>
          </a:prstGeom>
          <a:noFill/>
        </p:spPr>
        <p:txBody>
          <a:bodyPr wrap="square" rtlCol="0">
            <a:spAutoFit/>
          </a:bodyPr>
          <a:lstStyle/>
          <a:p>
            <a:r>
              <a:rPr lang="en-GB" sz="4000">
                <a:solidFill>
                  <a:schemeClr val="bg1"/>
                </a:solidFill>
              </a:rPr>
              <a:t>Questions?</a:t>
            </a:r>
          </a:p>
        </p:txBody>
      </p:sp>
    </p:spTree>
    <p:extLst>
      <p:ext uri="{BB962C8B-B14F-4D97-AF65-F5344CB8AC3E}">
        <p14:creationId xmlns:p14="http://schemas.microsoft.com/office/powerpoint/2010/main" val="8504280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5B926-867F-6843-90DF-29E753733C41}"/>
              </a:ext>
            </a:extLst>
          </p:cNvPr>
          <p:cNvSpPr>
            <a:spLocks noGrp="1"/>
          </p:cNvSpPr>
          <p:nvPr>
            <p:ph type="title"/>
          </p:nvPr>
        </p:nvSpPr>
        <p:spPr>
          <a:xfrm>
            <a:off x="2152650" y="59192"/>
            <a:ext cx="7886700" cy="1325563"/>
          </a:xfrm>
        </p:spPr>
        <p:txBody>
          <a:bodyPr>
            <a:normAutofit/>
          </a:bodyPr>
          <a:lstStyle/>
          <a:p>
            <a:pPr algn="ctr"/>
            <a:r>
              <a:rPr lang="en-US" sz="3600"/>
              <a:t>Gravitational lensing</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92C78A2-0882-E746-A63F-AB16168B2286}"/>
                  </a:ext>
                </a:extLst>
              </p:cNvPr>
              <p:cNvSpPr>
                <a:spLocks noGrp="1"/>
              </p:cNvSpPr>
              <p:nvPr>
                <p:ph idx="1"/>
              </p:nvPr>
            </p:nvSpPr>
            <p:spPr>
              <a:xfrm>
                <a:off x="549269" y="1432398"/>
                <a:ext cx="5084795" cy="4351338"/>
              </a:xfrm>
            </p:spPr>
            <p:txBody>
              <a:bodyPr>
                <a:normAutofit/>
              </a:bodyPr>
              <a:lstStyle/>
              <a:p>
                <a:r>
                  <a:rPr lang="en-US" sz="2200"/>
                  <a:t>Gravitational lensing is the bending of light near massive objects, as predicted by General Relativity</a:t>
                </a:r>
              </a:p>
              <a:p>
                <a14:m>
                  <m:oMath xmlns:m="http://schemas.openxmlformats.org/officeDocument/2006/math">
                    <m:sSub>
                      <m:sSubPr>
                        <m:ctrlPr>
                          <a:rPr lang="en-AU" sz="2200" i="1">
                            <a:latin typeface="Cambria Math" panose="02040503050406030204" pitchFamily="18" charset="0"/>
                          </a:rPr>
                        </m:ctrlPr>
                      </m:sSubPr>
                      <m:e>
                        <m:r>
                          <a:rPr lang="en-AU" sz="2200" i="1">
                            <a:latin typeface="Cambria Math" panose="02040503050406030204" pitchFamily="18" charset="0"/>
                          </a:rPr>
                          <m:t>𝜃</m:t>
                        </m:r>
                      </m:e>
                      <m:sub>
                        <m:r>
                          <a:rPr lang="en-AU" sz="2200" i="1">
                            <a:latin typeface="Cambria Math" panose="02040503050406030204" pitchFamily="18" charset="0"/>
                          </a:rPr>
                          <m:t>𝐸</m:t>
                        </m:r>
                      </m:sub>
                    </m:sSub>
                    <m:r>
                      <a:rPr lang="en-AU" sz="2200" i="1">
                        <a:latin typeface="Cambria Math" panose="02040503050406030204" pitchFamily="18" charset="0"/>
                      </a:rPr>
                      <m:t>=</m:t>
                    </m:r>
                    <m:rad>
                      <m:radPr>
                        <m:degHide m:val="on"/>
                        <m:ctrlPr>
                          <a:rPr lang="en-AU" sz="2200" i="1">
                            <a:latin typeface="Cambria Math" panose="02040503050406030204" pitchFamily="18" charset="0"/>
                          </a:rPr>
                        </m:ctrlPr>
                      </m:radPr>
                      <m:deg/>
                      <m:e>
                        <m:f>
                          <m:fPr>
                            <m:ctrlPr>
                              <a:rPr lang="en-AU" sz="2200" i="1">
                                <a:latin typeface="Cambria Math" panose="02040503050406030204" pitchFamily="18" charset="0"/>
                              </a:rPr>
                            </m:ctrlPr>
                          </m:fPr>
                          <m:num>
                            <m:sSub>
                              <m:sSubPr>
                                <m:ctrlPr>
                                  <a:rPr lang="en-AU" sz="2200" i="1">
                                    <a:latin typeface="Cambria Math" panose="02040503050406030204" pitchFamily="18" charset="0"/>
                                  </a:rPr>
                                </m:ctrlPr>
                              </m:sSubPr>
                              <m:e>
                                <m:r>
                                  <a:rPr lang="en-AU" sz="2200" i="1">
                                    <a:latin typeface="Cambria Math" panose="02040503050406030204" pitchFamily="18" charset="0"/>
                                  </a:rPr>
                                  <m:t>𝐷</m:t>
                                </m:r>
                              </m:e>
                              <m:sub>
                                <m:r>
                                  <a:rPr lang="en-AU" sz="2200" i="1">
                                    <a:latin typeface="Cambria Math" panose="02040503050406030204" pitchFamily="18" charset="0"/>
                                  </a:rPr>
                                  <m:t>𝐿𝑆</m:t>
                                </m:r>
                              </m:sub>
                            </m:sSub>
                          </m:num>
                          <m:den>
                            <m:sSub>
                              <m:sSubPr>
                                <m:ctrlPr>
                                  <a:rPr lang="en-AU" sz="2200" i="1">
                                    <a:latin typeface="Cambria Math" panose="02040503050406030204" pitchFamily="18" charset="0"/>
                                  </a:rPr>
                                </m:ctrlPr>
                              </m:sSubPr>
                              <m:e>
                                <m:r>
                                  <a:rPr lang="en-AU" sz="2200" i="1">
                                    <a:latin typeface="Cambria Math" panose="02040503050406030204" pitchFamily="18" charset="0"/>
                                  </a:rPr>
                                  <m:t>𝐷</m:t>
                                </m:r>
                              </m:e>
                              <m:sub>
                                <m:r>
                                  <a:rPr lang="en-AU" sz="2200" i="1">
                                    <a:latin typeface="Cambria Math" panose="02040503050406030204" pitchFamily="18" charset="0"/>
                                  </a:rPr>
                                  <m:t>𝑆</m:t>
                                </m:r>
                              </m:sub>
                            </m:sSub>
                            <m:sSub>
                              <m:sSubPr>
                                <m:ctrlPr>
                                  <a:rPr lang="en-AU" sz="2200" i="1">
                                    <a:latin typeface="Cambria Math" panose="02040503050406030204" pitchFamily="18" charset="0"/>
                                  </a:rPr>
                                </m:ctrlPr>
                              </m:sSubPr>
                              <m:e>
                                <m:r>
                                  <a:rPr lang="en-AU" sz="2200" i="1">
                                    <a:latin typeface="Cambria Math" panose="02040503050406030204" pitchFamily="18" charset="0"/>
                                  </a:rPr>
                                  <m:t>𝐷</m:t>
                                </m:r>
                              </m:e>
                              <m:sub>
                                <m:r>
                                  <a:rPr lang="en-AU" sz="2200" i="1">
                                    <a:latin typeface="Cambria Math" panose="02040503050406030204" pitchFamily="18" charset="0"/>
                                  </a:rPr>
                                  <m:t>𝐿</m:t>
                                </m:r>
                              </m:sub>
                            </m:sSub>
                          </m:den>
                        </m:f>
                        <m:f>
                          <m:fPr>
                            <m:ctrlPr>
                              <a:rPr lang="en-AU" sz="2200" i="1">
                                <a:latin typeface="Cambria Math" panose="02040503050406030204" pitchFamily="18" charset="0"/>
                              </a:rPr>
                            </m:ctrlPr>
                          </m:fPr>
                          <m:num>
                            <m:r>
                              <a:rPr lang="en-AU" sz="2200" i="1">
                                <a:latin typeface="Cambria Math" panose="02040503050406030204" pitchFamily="18" charset="0"/>
                              </a:rPr>
                              <m:t>4</m:t>
                            </m:r>
                            <m:r>
                              <a:rPr lang="en-AU" sz="2200" i="1">
                                <a:latin typeface="Cambria Math" panose="02040503050406030204" pitchFamily="18" charset="0"/>
                              </a:rPr>
                              <m:t>𝐺𝑀</m:t>
                            </m:r>
                          </m:num>
                          <m:den>
                            <m:sSup>
                              <m:sSupPr>
                                <m:ctrlPr>
                                  <a:rPr lang="en-AU" sz="2200" i="1">
                                    <a:latin typeface="Cambria Math" panose="02040503050406030204" pitchFamily="18" charset="0"/>
                                  </a:rPr>
                                </m:ctrlPr>
                              </m:sSupPr>
                              <m:e>
                                <m:r>
                                  <a:rPr lang="en-AU" sz="2200" i="1">
                                    <a:latin typeface="Cambria Math" panose="02040503050406030204" pitchFamily="18" charset="0"/>
                                  </a:rPr>
                                  <m:t>𝑐</m:t>
                                </m:r>
                              </m:e>
                              <m:sup>
                                <m:r>
                                  <a:rPr lang="en-AU" sz="2200" i="1">
                                    <a:latin typeface="Cambria Math" panose="02040503050406030204" pitchFamily="18" charset="0"/>
                                  </a:rPr>
                                  <m:t>2</m:t>
                                </m:r>
                              </m:sup>
                            </m:sSup>
                          </m:den>
                        </m:f>
                      </m:e>
                    </m:rad>
                  </m:oMath>
                </a14:m>
                <a:endParaRPr lang="en-US" sz="2200"/>
              </a:p>
              <a:p>
                <a:r>
                  <a:rPr lang="en-US" sz="2200"/>
                  <a:t>For a galaxy, </a:t>
                </a:r>
                <a:br>
                  <a:rPr lang="en-AU" sz="2200" i="1">
                    <a:latin typeface="Cambria Math" panose="02040503050406030204" pitchFamily="18" charset="0"/>
                  </a:rPr>
                </a:br>
                <a14:m>
                  <m:oMath xmlns:m="http://schemas.openxmlformats.org/officeDocument/2006/math">
                    <m:sSub>
                      <m:sSubPr>
                        <m:ctrlPr>
                          <a:rPr lang="en-AU" sz="2200" i="1">
                            <a:latin typeface="Cambria Math" panose="02040503050406030204" pitchFamily="18" charset="0"/>
                          </a:rPr>
                        </m:ctrlPr>
                      </m:sSubPr>
                      <m:e>
                        <m:r>
                          <a:rPr lang="en-AU" sz="2200" i="1">
                            <a:latin typeface="Cambria Math" panose="02040503050406030204" pitchFamily="18" charset="0"/>
                          </a:rPr>
                          <m:t>𝜃</m:t>
                        </m:r>
                      </m:e>
                      <m:sub>
                        <m:r>
                          <a:rPr lang="en-AU" sz="2200" i="1">
                            <a:latin typeface="Cambria Math" panose="02040503050406030204" pitchFamily="18" charset="0"/>
                          </a:rPr>
                          <m:t>𝐸</m:t>
                        </m:r>
                      </m:sub>
                    </m:sSub>
                    <m:r>
                      <a:rPr lang="en-AU" sz="2200" i="1">
                        <a:latin typeface="Cambria Math" panose="02040503050406030204" pitchFamily="18" charset="0"/>
                      </a:rPr>
                      <m:t> </m:t>
                    </m:r>
                    <m:r>
                      <a:rPr lang="en-AU" sz="2200" i="1">
                        <a:latin typeface="Cambria Math" panose="02040503050406030204" pitchFamily="18" charset="0"/>
                        <a:ea typeface="Cambria Math" panose="02040503050406030204" pitchFamily="18" charset="0"/>
                      </a:rPr>
                      <m:t>~</m:t>
                    </m:r>
                  </m:oMath>
                </a14:m>
                <a:r>
                  <a:rPr lang="en-US" sz="2200"/>
                  <a:t> 1 arcsec</a:t>
                </a:r>
              </a:p>
              <a:p>
                <a:r>
                  <a:rPr lang="en-US" sz="2200"/>
                  <a:t>For a cluster, </a:t>
                </a:r>
                <a:br>
                  <a:rPr lang="en-US" sz="2200"/>
                </a:br>
                <a14:m>
                  <m:oMath xmlns:m="http://schemas.openxmlformats.org/officeDocument/2006/math">
                    <m:sSub>
                      <m:sSubPr>
                        <m:ctrlPr>
                          <a:rPr lang="en-AU" sz="2200" i="1">
                            <a:latin typeface="Cambria Math" panose="02040503050406030204" pitchFamily="18" charset="0"/>
                          </a:rPr>
                        </m:ctrlPr>
                      </m:sSubPr>
                      <m:e>
                        <m:r>
                          <a:rPr lang="en-AU" sz="2200" i="1">
                            <a:latin typeface="Cambria Math" panose="02040503050406030204" pitchFamily="18" charset="0"/>
                          </a:rPr>
                          <m:t>𝜃</m:t>
                        </m:r>
                      </m:e>
                      <m:sub>
                        <m:r>
                          <a:rPr lang="en-AU" sz="2200" i="1">
                            <a:latin typeface="Cambria Math" panose="02040503050406030204" pitchFamily="18" charset="0"/>
                          </a:rPr>
                          <m:t>𝐸</m:t>
                        </m:r>
                      </m:sub>
                    </m:sSub>
                    <m:r>
                      <a:rPr lang="en-AU" sz="2200" i="1">
                        <a:latin typeface="Cambria Math" panose="02040503050406030204" pitchFamily="18" charset="0"/>
                      </a:rPr>
                      <m:t> </m:t>
                    </m:r>
                    <m:r>
                      <a:rPr lang="en-AU" sz="2200" i="1">
                        <a:latin typeface="Cambria Math" panose="02040503050406030204" pitchFamily="18" charset="0"/>
                        <a:ea typeface="Cambria Math" panose="02040503050406030204" pitchFamily="18" charset="0"/>
                      </a:rPr>
                      <m:t>~ 30</m:t>
                    </m:r>
                  </m:oMath>
                </a14:m>
                <a:r>
                  <a:rPr lang="en-US" sz="2200"/>
                  <a:t> arcsec</a:t>
                </a:r>
              </a:p>
            </p:txBody>
          </p:sp>
        </mc:Choice>
        <mc:Fallback xmlns="">
          <p:sp>
            <p:nvSpPr>
              <p:cNvPr id="3" name="Content Placeholder 2">
                <a:extLst>
                  <a:ext uri="{FF2B5EF4-FFF2-40B4-BE49-F238E27FC236}">
                    <a16:creationId xmlns:a16="http://schemas.microsoft.com/office/drawing/2014/main" id="{D92C78A2-0882-E746-A63F-AB16168B2286}"/>
                  </a:ext>
                </a:extLst>
              </p:cNvPr>
              <p:cNvSpPr>
                <a:spLocks noGrp="1" noRot="1" noChangeAspect="1" noMove="1" noResize="1" noEditPoints="1" noAdjustHandles="1" noChangeArrowheads="1" noChangeShapeType="1" noTextEdit="1"/>
              </p:cNvSpPr>
              <p:nvPr>
                <p:ph idx="1"/>
              </p:nvPr>
            </p:nvSpPr>
            <p:spPr>
              <a:xfrm>
                <a:off x="549269" y="1432398"/>
                <a:ext cx="5084795" cy="4351338"/>
              </a:xfrm>
              <a:blipFill>
                <a:blip r:embed="rId3"/>
                <a:stretch>
                  <a:fillRect l="-1319" t="-1821"/>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16B557F1-23D6-8944-9006-3380FC4C80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1350" y="1165523"/>
            <a:ext cx="5265964" cy="3949473"/>
          </a:xfrm>
          <a:prstGeom prst="rect">
            <a:avLst/>
          </a:prstGeom>
        </p:spPr>
      </p:pic>
      <p:sp>
        <p:nvSpPr>
          <p:cNvPr id="6" name="TextBox 5">
            <a:extLst>
              <a:ext uri="{FF2B5EF4-FFF2-40B4-BE49-F238E27FC236}">
                <a16:creationId xmlns:a16="http://schemas.microsoft.com/office/drawing/2014/main" id="{72AD152A-266D-0048-8E6C-1FD438524795}"/>
              </a:ext>
            </a:extLst>
          </p:cNvPr>
          <p:cNvSpPr txBox="1"/>
          <p:nvPr/>
        </p:nvSpPr>
        <p:spPr>
          <a:xfrm>
            <a:off x="6557937" y="5140646"/>
            <a:ext cx="5265964" cy="738664"/>
          </a:xfrm>
          <a:prstGeom prst="rect">
            <a:avLst/>
          </a:prstGeom>
          <a:noFill/>
        </p:spPr>
        <p:txBody>
          <a:bodyPr wrap="square" rtlCol="0">
            <a:spAutoFit/>
          </a:bodyPr>
          <a:lstStyle/>
          <a:p>
            <a:r>
              <a:rPr lang="en-US" sz="1400"/>
              <a:t>Credit </a:t>
            </a:r>
            <a:r>
              <a:rPr lang="en-NZ" sz="1400"/>
              <a:t>NASA, ESA &amp; L. </a:t>
            </a:r>
            <a:r>
              <a:rPr lang="en-NZ" sz="1400" err="1"/>
              <a:t>Calcada</a:t>
            </a:r>
            <a:r>
              <a:rPr lang="en-NZ" sz="1400"/>
              <a:t>.  From http://</a:t>
            </a:r>
            <a:r>
              <a:rPr lang="en-NZ" sz="1400" err="1"/>
              <a:t>www.spitzer.caltech.edu</a:t>
            </a:r>
            <a:r>
              <a:rPr lang="en-NZ" sz="1400"/>
              <a:t>/images/3583-ssc2011-05b-Gravitational-Lensing-in-Action</a:t>
            </a:r>
            <a:endParaRPr lang="en-US" sz="1400"/>
          </a:p>
        </p:txBody>
      </p:sp>
      <p:pic>
        <p:nvPicPr>
          <p:cNvPr id="4" name="Picture 3">
            <a:extLst>
              <a:ext uri="{FF2B5EF4-FFF2-40B4-BE49-F238E27FC236}">
                <a16:creationId xmlns:a16="http://schemas.microsoft.com/office/drawing/2014/main" id="{349E7401-9B43-563E-1DAD-EB10D12D570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5926953"/>
            <a:ext cx="12199244" cy="943336"/>
          </a:xfrm>
          <a:prstGeom prst="rect">
            <a:avLst/>
          </a:prstGeom>
        </p:spPr>
      </p:pic>
      <p:sp>
        <p:nvSpPr>
          <p:cNvPr id="7" name="TextBox 6">
            <a:extLst>
              <a:ext uri="{FF2B5EF4-FFF2-40B4-BE49-F238E27FC236}">
                <a16:creationId xmlns:a16="http://schemas.microsoft.com/office/drawing/2014/main" id="{CAFD4149-1FC5-0C28-D6F9-4BF9E2E76FD0}"/>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308448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DDA-EA36-EC40-9F1B-64098A9BB57C}"/>
              </a:ext>
            </a:extLst>
          </p:cNvPr>
          <p:cNvSpPr>
            <a:spLocks noGrp="1"/>
          </p:cNvSpPr>
          <p:nvPr>
            <p:ph type="title"/>
          </p:nvPr>
        </p:nvSpPr>
        <p:spPr>
          <a:xfrm>
            <a:off x="2152650" y="15995"/>
            <a:ext cx="7886700" cy="1325563"/>
          </a:xfrm>
        </p:spPr>
        <p:txBody>
          <a:bodyPr>
            <a:normAutofit/>
          </a:bodyPr>
          <a:lstStyle/>
          <a:p>
            <a:pPr algn="ctr"/>
            <a:r>
              <a:rPr lang="en-US" sz="3600"/>
              <a:t>Bullet Cluster</a:t>
            </a:r>
          </a:p>
        </p:txBody>
      </p:sp>
      <p:pic>
        <p:nvPicPr>
          <p:cNvPr id="5" name="Picture 4">
            <a:extLst>
              <a:ext uri="{FF2B5EF4-FFF2-40B4-BE49-F238E27FC236}">
                <a16:creationId xmlns:a16="http://schemas.microsoft.com/office/drawing/2014/main" id="{921E3220-136F-F64B-93A9-9A0602E5FE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9129" y="1086792"/>
            <a:ext cx="6482219" cy="4684416"/>
          </a:xfrm>
          <a:prstGeom prst="rect">
            <a:avLst/>
          </a:prstGeom>
        </p:spPr>
      </p:pic>
      <p:sp>
        <p:nvSpPr>
          <p:cNvPr id="6" name="TextBox 5">
            <a:extLst>
              <a:ext uri="{FF2B5EF4-FFF2-40B4-BE49-F238E27FC236}">
                <a16:creationId xmlns:a16="http://schemas.microsoft.com/office/drawing/2014/main" id="{8204C20A-00AE-7D42-9EDF-01AED952CFDF}"/>
              </a:ext>
            </a:extLst>
          </p:cNvPr>
          <p:cNvSpPr txBox="1"/>
          <p:nvPr/>
        </p:nvSpPr>
        <p:spPr>
          <a:xfrm>
            <a:off x="240035" y="3910089"/>
            <a:ext cx="2519748" cy="1938992"/>
          </a:xfrm>
          <a:prstGeom prst="rect">
            <a:avLst/>
          </a:prstGeom>
          <a:noFill/>
        </p:spPr>
        <p:txBody>
          <a:bodyPr wrap="square" rtlCol="0">
            <a:spAutoFit/>
          </a:bodyPr>
          <a:lstStyle/>
          <a:p>
            <a:r>
              <a:rPr lang="en-NZ" sz="1200"/>
              <a:t>Credit: X-ray (pink): NASA/CXC/</a:t>
            </a:r>
            <a:r>
              <a:rPr lang="en-NZ" sz="1200" err="1"/>
              <a:t>CfA</a:t>
            </a:r>
            <a:r>
              <a:rPr lang="en-NZ" sz="1200"/>
              <a:t>/M. Markevitch et al.; </a:t>
            </a:r>
            <a:br>
              <a:rPr lang="en-NZ" sz="1200"/>
            </a:br>
            <a:r>
              <a:rPr lang="en-NZ" sz="1200"/>
              <a:t>Lensing Map (purple): NASA/</a:t>
            </a:r>
            <a:r>
              <a:rPr lang="en-NZ" sz="1200" err="1"/>
              <a:t>STScI</a:t>
            </a:r>
            <a:r>
              <a:rPr lang="en-NZ" sz="1200"/>
              <a:t>; ESO WFI; Magellan/</a:t>
            </a:r>
            <a:r>
              <a:rPr lang="en-NZ" sz="1200" err="1"/>
              <a:t>U.Arizona</a:t>
            </a:r>
            <a:r>
              <a:rPr lang="en-NZ" sz="1200"/>
              <a:t>/</a:t>
            </a:r>
            <a:r>
              <a:rPr lang="en-NZ" sz="1200" err="1"/>
              <a:t>D.Clowe</a:t>
            </a:r>
            <a:r>
              <a:rPr lang="en-NZ" sz="1200"/>
              <a:t> et al. </a:t>
            </a:r>
            <a:br>
              <a:rPr lang="en-NZ" sz="1200"/>
            </a:br>
            <a:r>
              <a:rPr lang="en-NZ" sz="1200"/>
              <a:t>Optical (background): NASA/</a:t>
            </a:r>
            <a:r>
              <a:rPr lang="en-NZ" sz="1200" err="1"/>
              <a:t>STScI</a:t>
            </a:r>
            <a:r>
              <a:rPr lang="en-NZ" sz="1200"/>
              <a:t>; Magellan/</a:t>
            </a:r>
            <a:r>
              <a:rPr lang="en-NZ" sz="1200" err="1"/>
              <a:t>U.Arizona</a:t>
            </a:r>
            <a:r>
              <a:rPr lang="en-NZ" sz="1200"/>
              <a:t>/</a:t>
            </a:r>
            <a:r>
              <a:rPr lang="en-NZ" sz="1200" err="1"/>
              <a:t>D.Clowe</a:t>
            </a:r>
            <a:r>
              <a:rPr lang="en-NZ" sz="1200"/>
              <a:t> et al. https://</a:t>
            </a:r>
            <a:r>
              <a:rPr lang="en-NZ" sz="1200" err="1"/>
              <a:t>apod.nasa.gov</a:t>
            </a:r>
            <a:r>
              <a:rPr lang="en-NZ" sz="1200"/>
              <a:t>/</a:t>
            </a:r>
            <a:r>
              <a:rPr lang="en-NZ" sz="1200" err="1"/>
              <a:t>apod</a:t>
            </a:r>
            <a:r>
              <a:rPr lang="en-NZ" sz="1200"/>
              <a:t>/ap170115.html</a:t>
            </a:r>
            <a:endParaRPr lang="en-US" sz="1200"/>
          </a:p>
        </p:txBody>
      </p:sp>
      <p:sp>
        <p:nvSpPr>
          <p:cNvPr id="7" name="Right Arrow 6">
            <a:extLst>
              <a:ext uri="{FF2B5EF4-FFF2-40B4-BE49-F238E27FC236}">
                <a16:creationId xmlns:a16="http://schemas.microsoft.com/office/drawing/2014/main" id="{BC215841-023C-ED43-9210-F9DF65B9C3AD}"/>
              </a:ext>
            </a:extLst>
          </p:cNvPr>
          <p:cNvSpPr/>
          <p:nvPr/>
        </p:nvSpPr>
        <p:spPr>
          <a:xfrm flipH="1">
            <a:off x="4530247" y="2342368"/>
            <a:ext cx="1064713" cy="36325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AA48AB3E-7618-C047-9BBF-905FD13BAFC5}"/>
              </a:ext>
            </a:extLst>
          </p:cNvPr>
          <p:cNvSpPr/>
          <p:nvPr/>
        </p:nvSpPr>
        <p:spPr>
          <a:xfrm>
            <a:off x="6852704" y="2230728"/>
            <a:ext cx="1064713" cy="36325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9CC147E-8C5A-B118-6A57-B6F7C0E3F8E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26953"/>
            <a:ext cx="12199244" cy="943336"/>
          </a:xfrm>
          <a:prstGeom prst="rect">
            <a:avLst/>
          </a:prstGeom>
        </p:spPr>
      </p:pic>
      <p:sp>
        <p:nvSpPr>
          <p:cNvPr id="4" name="TextBox 3">
            <a:extLst>
              <a:ext uri="{FF2B5EF4-FFF2-40B4-BE49-F238E27FC236}">
                <a16:creationId xmlns:a16="http://schemas.microsoft.com/office/drawing/2014/main" id="{6CD444C5-975F-CD17-4DD0-380C75579196}"/>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18393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DDA-EA36-EC40-9F1B-64098A9BB57C}"/>
              </a:ext>
            </a:extLst>
          </p:cNvPr>
          <p:cNvSpPr>
            <a:spLocks noGrp="1"/>
          </p:cNvSpPr>
          <p:nvPr>
            <p:ph type="title"/>
          </p:nvPr>
        </p:nvSpPr>
        <p:spPr>
          <a:xfrm>
            <a:off x="2152650" y="15995"/>
            <a:ext cx="7886700" cy="1325563"/>
          </a:xfrm>
        </p:spPr>
        <p:txBody>
          <a:bodyPr>
            <a:normAutofit/>
          </a:bodyPr>
          <a:lstStyle/>
          <a:p>
            <a:pPr algn="ctr"/>
            <a:r>
              <a:rPr lang="en-US" sz="3600"/>
              <a:t>Bullet Cluster</a:t>
            </a:r>
          </a:p>
        </p:txBody>
      </p:sp>
      <p:pic>
        <p:nvPicPr>
          <p:cNvPr id="5" name="Picture 4">
            <a:extLst>
              <a:ext uri="{FF2B5EF4-FFF2-40B4-BE49-F238E27FC236}">
                <a16:creationId xmlns:a16="http://schemas.microsoft.com/office/drawing/2014/main" id="{921E3220-136F-F64B-93A9-9A0602E5FE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9129" y="1086792"/>
            <a:ext cx="6482219" cy="4684416"/>
          </a:xfrm>
          <a:prstGeom prst="rect">
            <a:avLst/>
          </a:prstGeom>
        </p:spPr>
      </p:pic>
      <p:sp>
        <p:nvSpPr>
          <p:cNvPr id="6" name="TextBox 5">
            <a:extLst>
              <a:ext uri="{FF2B5EF4-FFF2-40B4-BE49-F238E27FC236}">
                <a16:creationId xmlns:a16="http://schemas.microsoft.com/office/drawing/2014/main" id="{8204C20A-00AE-7D42-9EDF-01AED952CFDF}"/>
              </a:ext>
            </a:extLst>
          </p:cNvPr>
          <p:cNvSpPr txBox="1"/>
          <p:nvPr/>
        </p:nvSpPr>
        <p:spPr>
          <a:xfrm>
            <a:off x="142105" y="4172627"/>
            <a:ext cx="2587511" cy="1754326"/>
          </a:xfrm>
          <a:prstGeom prst="rect">
            <a:avLst/>
          </a:prstGeom>
          <a:noFill/>
        </p:spPr>
        <p:txBody>
          <a:bodyPr wrap="square" rtlCol="0">
            <a:spAutoFit/>
          </a:bodyPr>
          <a:lstStyle/>
          <a:p>
            <a:r>
              <a:rPr lang="en-NZ" sz="1200"/>
              <a:t>Credit: X-ray (pink): NASA/CXC/</a:t>
            </a:r>
            <a:r>
              <a:rPr lang="en-NZ" sz="1200" err="1"/>
              <a:t>CfA</a:t>
            </a:r>
            <a:r>
              <a:rPr lang="en-NZ" sz="1200"/>
              <a:t>/M. Markevitch et al.; </a:t>
            </a:r>
            <a:br>
              <a:rPr lang="en-NZ" sz="1200"/>
            </a:br>
            <a:r>
              <a:rPr lang="en-NZ" sz="1200"/>
              <a:t>Lensing Map (purple): NASA/</a:t>
            </a:r>
            <a:r>
              <a:rPr lang="en-NZ" sz="1200" err="1"/>
              <a:t>STScI</a:t>
            </a:r>
            <a:r>
              <a:rPr lang="en-NZ" sz="1200"/>
              <a:t>; ESO WFI; Magellan/</a:t>
            </a:r>
            <a:r>
              <a:rPr lang="en-NZ" sz="1200" err="1"/>
              <a:t>U.Arizona</a:t>
            </a:r>
            <a:r>
              <a:rPr lang="en-NZ" sz="1200"/>
              <a:t>/</a:t>
            </a:r>
            <a:r>
              <a:rPr lang="en-NZ" sz="1200" err="1"/>
              <a:t>D.Clowe</a:t>
            </a:r>
            <a:r>
              <a:rPr lang="en-NZ" sz="1200"/>
              <a:t> et al. </a:t>
            </a:r>
            <a:br>
              <a:rPr lang="en-NZ" sz="1200"/>
            </a:br>
            <a:r>
              <a:rPr lang="en-NZ" sz="1200"/>
              <a:t>Optical (background): NASA/</a:t>
            </a:r>
            <a:r>
              <a:rPr lang="en-NZ" sz="1200" err="1"/>
              <a:t>STScI</a:t>
            </a:r>
            <a:r>
              <a:rPr lang="en-NZ" sz="1200"/>
              <a:t>; Magellan/</a:t>
            </a:r>
            <a:r>
              <a:rPr lang="en-NZ" sz="1200" err="1"/>
              <a:t>U.Arizona</a:t>
            </a:r>
            <a:r>
              <a:rPr lang="en-NZ" sz="1200"/>
              <a:t>/</a:t>
            </a:r>
            <a:r>
              <a:rPr lang="en-NZ" sz="1200" err="1"/>
              <a:t>D.Clowe</a:t>
            </a:r>
            <a:r>
              <a:rPr lang="en-NZ" sz="1200"/>
              <a:t> et al. https://</a:t>
            </a:r>
            <a:r>
              <a:rPr lang="en-NZ" sz="1200" err="1"/>
              <a:t>apod.nasa.gov</a:t>
            </a:r>
            <a:r>
              <a:rPr lang="en-NZ" sz="1200"/>
              <a:t>/</a:t>
            </a:r>
            <a:r>
              <a:rPr lang="en-NZ" sz="1200" err="1"/>
              <a:t>apod</a:t>
            </a:r>
            <a:r>
              <a:rPr lang="en-NZ" sz="1200"/>
              <a:t>/ap170115.html</a:t>
            </a:r>
            <a:endParaRPr lang="en-US" sz="1200"/>
          </a:p>
        </p:txBody>
      </p:sp>
      <p:sp>
        <p:nvSpPr>
          <p:cNvPr id="7" name="Right Arrow 6">
            <a:extLst>
              <a:ext uri="{FF2B5EF4-FFF2-40B4-BE49-F238E27FC236}">
                <a16:creationId xmlns:a16="http://schemas.microsoft.com/office/drawing/2014/main" id="{BC215841-023C-ED43-9210-F9DF65B9C3AD}"/>
              </a:ext>
            </a:extLst>
          </p:cNvPr>
          <p:cNvSpPr/>
          <p:nvPr/>
        </p:nvSpPr>
        <p:spPr>
          <a:xfrm flipH="1">
            <a:off x="4530247" y="2342368"/>
            <a:ext cx="1064713" cy="36325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AA48AB3E-7618-C047-9BBF-905FD13BAFC5}"/>
              </a:ext>
            </a:extLst>
          </p:cNvPr>
          <p:cNvSpPr/>
          <p:nvPr/>
        </p:nvSpPr>
        <p:spPr>
          <a:xfrm>
            <a:off x="6852704" y="2230728"/>
            <a:ext cx="1064713" cy="36325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ughnut 2">
            <a:extLst>
              <a:ext uri="{FF2B5EF4-FFF2-40B4-BE49-F238E27FC236}">
                <a16:creationId xmlns:a16="http://schemas.microsoft.com/office/drawing/2014/main" id="{F9B01D5C-71DF-6E40-ACBE-0B126AA66EC9}"/>
              </a:ext>
            </a:extLst>
          </p:cNvPr>
          <p:cNvSpPr/>
          <p:nvPr/>
        </p:nvSpPr>
        <p:spPr>
          <a:xfrm>
            <a:off x="4270324" y="2992019"/>
            <a:ext cx="1404257" cy="1943100"/>
          </a:xfrm>
          <a:prstGeom prst="donut">
            <a:avLst>
              <a:gd name="adj" fmla="val 85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ughnut 8">
            <a:extLst>
              <a:ext uri="{FF2B5EF4-FFF2-40B4-BE49-F238E27FC236}">
                <a16:creationId xmlns:a16="http://schemas.microsoft.com/office/drawing/2014/main" id="{DAC8A51E-1E1B-6644-B3B1-E5700BF34D38}"/>
              </a:ext>
            </a:extLst>
          </p:cNvPr>
          <p:cNvSpPr/>
          <p:nvPr/>
        </p:nvSpPr>
        <p:spPr>
          <a:xfrm>
            <a:off x="6971031" y="2593983"/>
            <a:ext cx="1122861" cy="1325563"/>
          </a:xfrm>
          <a:prstGeom prst="donut">
            <a:avLst>
              <a:gd name="adj" fmla="val 85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0C1B4995-9BBA-3B4D-B6C0-C77BEB57594C}"/>
              </a:ext>
            </a:extLst>
          </p:cNvPr>
          <p:cNvSpPr txBox="1"/>
          <p:nvPr/>
        </p:nvSpPr>
        <p:spPr>
          <a:xfrm>
            <a:off x="4270323" y="4970343"/>
            <a:ext cx="1404256" cy="646331"/>
          </a:xfrm>
          <a:prstGeom prst="rect">
            <a:avLst/>
          </a:prstGeom>
          <a:noFill/>
        </p:spPr>
        <p:txBody>
          <a:bodyPr wrap="square" rtlCol="0">
            <a:spAutoFit/>
          </a:bodyPr>
          <a:lstStyle/>
          <a:p>
            <a:r>
              <a:rPr lang="en-US">
                <a:solidFill>
                  <a:schemeClr val="bg1"/>
                </a:solidFill>
              </a:rPr>
              <a:t>Dark matter + galaxies</a:t>
            </a:r>
          </a:p>
        </p:txBody>
      </p:sp>
      <p:sp>
        <p:nvSpPr>
          <p:cNvPr id="10" name="TextBox 9">
            <a:extLst>
              <a:ext uri="{FF2B5EF4-FFF2-40B4-BE49-F238E27FC236}">
                <a16:creationId xmlns:a16="http://schemas.microsoft.com/office/drawing/2014/main" id="{B8034DFF-9FD2-D04E-92AA-8C87BBB3B304}"/>
              </a:ext>
            </a:extLst>
          </p:cNvPr>
          <p:cNvSpPr txBox="1"/>
          <p:nvPr/>
        </p:nvSpPr>
        <p:spPr>
          <a:xfrm>
            <a:off x="7215288" y="3931445"/>
            <a:ext cx="1404256" cy="646331"/>
          </a:xfrm>
          <a:prstGeom prst="rect">
            <a:avLst/>
          </a:prstGeom>
          <a:noFill/>
        </p:spPr>
        <p:txBody>
          <a:bodyPr wrap="square" rtlCol="0">
            <a:spAutoFit/>
          </a:bodyPr>
          <a:lstStyle/>
          <a:p>
            <a:r>
              <a:rPr lang="en-US">
                <a:solidFill>
                  <a:schemeClr val="bg1"/>
                </a:solidFill>
              </a:rPr>
              <a:t>Dark matter + galaxies</a:t>
            </a:r>
          </a:p>
        </p:txBody>
      </p:sp>
      <p:pic>
        <p:nvPicPr>
          <p:cNvPr id="11" name="Picture 10">
            <a:extLst>
              <a:ext uri="{FF2B5EF4-FFF2-40B4-BE49-F238E27FC236}">
                <a16:creationId xmlns:a16="http://schemas.microsoft.com/office/drawing/2014/main" id="{382D240A-3EC6-CA21-BD09-1DDC96031B1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26953"/>
            <a:ext cx="12199244" cy="943336"/>
          </a:xfrm>
          <a:prstGeom prst="rect">
            <a:avLst/>
          </a:prstGeom>
        </p:spPr>
      </p:pic>
      <p:sp>
        <p:nvSpPr>
          <p:cNvPr id="12" name="TextBox 11">
            <a:extLst>
              <a:ext uri="{FF2B5EF4-FFF2-40B4-BE49-F238E27FC236}">
                <a16:creationId xmlns:a16="http://schemas.microsoft.com/office/drawing/2014/main" id="{020BB65A-8563-76C1-6DDA-02AD83A5163B}"/>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3016678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DDA-EA36-EC40-9F1B-64098A9BB57C}"/>
              </a:ext>
            </a:extLst>
          </p:cNvPr>
          <p:cNvSpPr>
            <a:spLocks noGrp="1"/>
          </p:cNvSpPr>
          <p:nvPr>
            <p:ph type="title"/>
          </p:nvPr>
        </p:nvSpPr>
        <p:spPr>
          <a:xfrm>
            <a:off x="2152650" y="15995"/>
            <a:ext cx="7886700" cy="1325563"/>
          </a:xfrm>
        </p:spPr>
        <p:txBody>
          <a:bodyPr>
            <a:normAutofit/>
          </a:bodyPr>
          <a:lstStyle/>
          <a:p>
            <a:pPr algn="ctr"/>
            <a:r>
              <a:rPr lang="en-US" sz="3600"/>
              <a:t>Bullet Cluster</a:t>
            </a:r>
          </a:p>
        </p:txBody>
      </p:sp>
      <p:pic>
        <p:nvPicPr>
          <p:cNvPr id="5" name="Picture 4">
            <a:extLst>
              <a:ext uri="{FF2B5EF4-FFF2-40B4-BE49-F238E27FC236}">
                <a16:creationId xmlns:a16="http://schemas.microsoft.com/office/drawing/2014/main" id="{921E3220-136F-F64B-93A9-9A0602E5FE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89129" y="1086792"/>
            <a:ext cx="6482219" cy="4684416"/>
          </a:xfrm>
          <a:prstGeom prst="rect">
            <a:avLst/>
          </a:prstGeom>
        </p:spPr>
      </p:pic>
      <p:sp>
        <p:nvSpPr>
          <p:cNvPr id="7" name="Right Arrow 6">
            <a:extLst>
              <a:ext uri="{FF2B5EF4-FFF2-40B4-BE49-F238E27FC236}">
                <a16:creationId xmlns:a16="http://schemas.microsoft.com/office/drawing/2014/main" id="{BC215841-023C-ED43-9210-F9DF65B9C3AD}"/>
              </a:ext>
            </a:extLst>
          </p:cNvPr>
          <p:cNvSpPr/>
          <p:nvPr/>
        </p:nvSpPr>
        <p:spPr>
          <a:xfrm flipH="1">
            <a:off x="4530247" y="2342368"/>
            <a:ext cx="1064713" cy="36325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AA48AB3E-7618-C047-9BBF-905FD13BAFC5}"/>
              </a:ext>
            </a:extLst>
          </p:cNvPr>
          <p:cNvSpPr/>
          <p:nvPr/>
        </p:nvSpPr>
        <p:spPr>
          <a:xfrm>
            <a:off x="6852704" y="2230728"/>
            <a:ext cx="1064713" cy="36325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ughnut 2">
            <a:extLst>
              <a:ext uri="{FF2B5EF4-FFF2-40B4-BE49-F238E27FC236}">
                <a16:creationId xmlns:a16="http://schemas.microsoft.com/office/drawing/2014/main" id="{F9B01D5C-71DF-6E40-ACBE-0B126AA66EC9}"/>
              </a:ext>
            </a:extLst>
          </p:cNvPr>
          <p:cNvSpPr/>
          <p:nvPr/>
        </p:nvSpPr>
        <p:spPr>
          <a:xfrm>
            <a:off x="4270324" y="2992019"/>
            <a:ext cx="1404257" cy="1943100"/>
          </a:xfrm>
          <a:prstGeom prst="donut">
            <a:avLst>
              <a:gd name="adj" fmla="val 85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ughnut 8">
            <a:extLst>
              <a:ext uri="{FF2B5EF4-FFF2-40B4-BE49-F238E27FC236}">
                <a16:creationId xmlns:a16="http://schemas.microsoft.com/office/drawing/2014/main" id="{DAC8A51E-1E1B-6644-B3B1-E5700BF34D38}"/>
              </a:ext>
            </a:extLst>
          </p:cNvPr>
          <p:cNvSpPr/>
          <p:nvPr/>
        </p:nvSpPr>
        <p:spPr>
          <a:xfrm>
            <a:off x="6971031" y="2593983"/>
            <a:ext cx="1122861" cy="1325563"/>
          </a:xfrm>
          <a:prstGeom prst="donut">
            <a:avLst>
              <a:gd name="adj" fmla="val 85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TextBox 3">
            <a:extLst>
              <a:ext uri="{FF2B5EF4-FFF2-40B4-BE49-F238E27FC236}">
                <a16:creationId xmlns:a16="http://schemas.microsoft.com/office/drawing/2014/main" id="{0C1B4995-9BBA-3B4D-B6C0-C77BEB57594C}"/>
              </a:ext>
            </a:extLst>
          </p:cNvPr>
          <p:cNvSpPr txBox="1"/>
          <p:nvPr/>
        </p:nvSpPr>
        <p:spPr>
          <a:xfrm>
            <a:off x="4270323" y="4970343"/>
            <a:ext cx="1404256" cy="646331"/>
          </a:xfrm>
          <a:prstGeom prst="rect">
            <a:avLst/>
          </a:prstGeom>
          <a:noFill/>
        </p:spPr>
        <p:txBody>
          <a:bodyPr wrap="square" rtlCol="0">
            <a:spAutoFit/>
          </a:bodyPr>
          <a:lstStyle/>
          <a:p>
            <a:r>
              <a:rPr lang="en-US">
                <a:solidFill>
                  <a:schemeClr val="bg1"/>
                </a:solidFill>
              </a:rPr>
              <a:t>dark matter + galaxies</a:t>
            </a:r>
          </a:p>
        </p:txBody>
      </p:sp>
      <p:sp>
        <p:nvSpPr>
          <p:cNvPr id="10" name="TextBox 9">
            <a:extLst>
              <a:ext uri="{FF2B5EF4-FFF2-40B4-BE49-F238E27FC236}">
                <a16:creationId xmlns:a16="http://schemas.microsoft.com/office/drawing/2014/main" id="{B8034DFF-9FD2-D04E-92AA-8C87BBB3B304}"/>
              </a:ext>
            </a:extLst>
          </p:cNvPr>
          <p:cNvSpPr txBox="1"/>
          <p:nvPr/>
        </p:nvSpPr>
        <p:spPr>
          <a:xfrm>
            <a:off x="7215288" y="3931445"/>
            <a:ext cx="1404256" cy="646331"/>
          </a:xfrm>
          <a:prstGeom prst="rect">
            <a:avLst/>
          </a:prstGeom>
          <a:noFill/>
        </p:spPr>
        <p:txBody>
          <a:bodyPr wrap="square" rtlCol="0">
            <a:spAutoFit/>
          </a:bodyPr>
          <a:lstStyle/>
          <a:p>
            <a:r>
              <a:rPr lang="en-US">
                <a:solidFill>
                  <a:schemeClr val="bg1"/>
                </a:solidFill>
              </a:rPr>
              <a:t>dark matter + galaxies</a:t>
            </a:r>
          </a:p>
        </p:txBody>
      </p:sp>
      <p:sp>
        <p:nvSpPr>
          <p:cNvPr id="11" name="Doughnut 10">
            <a:extLst>
              <a:ext uri="{FF2B5EF4-FFF2-40B4-BE49-F238E27FC236}">
                <a16:creationId xmlns:a16="http://schemas.microsoft.com/office/drawing/2014/main" id="{5EB0E25E-2534-7440-84AF-28934ECF6A58}"/>
              </a:ext>
            </a:extLst>
          </p:cNvPr>
          <p:cNvSpPr/>
          <p:nvPr/>
        </p:nvSpPr>
        <p:spPr>
          <a:xfrm>
            <a:off x="5220971" y="2534990"/>
            <a:ext cx="1098256" cy="1943100"/>
          </a:xfrm>
          <a:prstGeom prst="donut">
            <a:avLst>
              <a:gd name="adj" fmla="val 857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ughnut 11">
            <a:extLst>
              <a:ext uri="{FF2B5EF4-FFF2-40B4-BE49-F238E27FC236}">
                <a16:creationId xmlns:a16="http://schemas.microsoft.com/office/drawing/2014/main" id="{A5D57135-AE90-A04B-BEE2-23D6D063B5EF}"/>
              </a:ext>
            </a:extLst>
          </p:cNvPr>
          <p:cNvSpPr/>
          <p:nvPr/>
        </p:nvSpPr>
        <p:spPr>
          <a:xfrm>
            <a:off x="6343832" y="2693983"/>
            <a:ext cx="962480" cy="1240285"/>
          </a:xfrm>
          <a:prstGeom prst="donut">
            <a:avLst>
              <a:gd name="adj" fmla="val 857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396E797-3AB1-F043-94CC-9A9EF923629A}"/>
              </a:ext>
            </a:extLst>
          </p:cNvPr>
          <p:cNvSpPr txBox="1"/>
          <p:nvPr/>
        </p:nvSpPr>
        <p:spPr>
          <a:xfrm>
            <a:off x="5596793" y="4500875"/>
            <a:ext cx="669253" cy="369332"/>
          </a:xfrm>
          <a:prstGeom prst="rect">
            <a:avLst/>
          </a:prstGeom>
          <a:noFill/>
        </p:spPr>
        <p:txBody>
          <a:bodyPr wrap="square" rtlCol="0">
            <a:spAutoFit/>
          </a:bodyPr>
          <a:lstStyle/>
          <a:p>
            <a:r>
              <a:rPr lang="en-US">
                <a:solidFill>
                  <a:srgbClr val="FF0000"/>
                </a:solidFill>
              </a:rPr>
              <a:t>gas</a:t>
            </a:r>
          </a:p>
        </p:txBody>
      </p:sp>
      <p:sp>
        <p:nvSpPr>
          <p:cNvPr id="14" name="TextBox 13">
            <a:extLst>
              <a:ext uri="{FF2B5EF4-FFF2-40B4-BE49-F238E27FC236}">
                <a16:creationId xmlns:a16="http://schemas.microsoft.com/office/drawing/2014/main" id="{B4476D1B-411B-4948-A856-87DE039BB231}"/>
              </a:ext>
            </a:extLst>
          </p:cNvPr>
          <p:cNvSpPr txBox="1"/>
          <p:nvPr/>
        </p:nvSpPr>
        <p:spPr>
          <a:xfrm>
            <a:off x="6562424" y="3919545"/>
            <a:ext cx="669253" cy="369332"/>
          </a:xfrm>
          <a:prstGeom prst="rect">
            <a:avLst/>
          </a:prstGeom>
          <a:noFill/>
        </p:spPr>
        <p:txBody>
          <a:bodyPr wrap="square" rtlCol="0">
            <a:spAutoFit/>
          </a:bodyPr>
          <a:lstStyle/>
          <a:p>
            <a:r>
              <a:rPr lang="en-US">
                <a:solidFill>
                  <a:srgbClr val="FF0000"/>
                </a:solidFill>
              </a:rPr>
              <a:t>gas</a:t>
            </a:r>
          </a:p>
        </p:txBody>
      </p:sp>
      <p:pic>
        <p:nvPicPr>
          <p:cNvPr id="15" name="Picture 14">
            <a:extLst>
              <a:ext uri="{FF2B5EF4-FFF2-40B4-BE49-F238E27FC236}">
                <a16:creationId xmlns:a16="http://schemas.microsoft.com/office/drawing/2014/main" id="{C5238B15-7E65-5F07-8DBC-B5347CC8A48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26953"/>
            <a:ext cx="12199244" cy="943336"/>
          </a:xfrm>
          <a:prstGeom prst="rect">
            <a:avLst/>
          </a:prstGeom>
        </p:spPr>
      </p:pic>
      <p:sp>
        <p:nvSpPr>
          <p:cNvPr id="16" name="TextBox 15">
            <a:extLst>
              <a:ext uri="{FF2B5EF4-FFF2-40B4-BE49-F238E27FC236}">
                <a16:creationId xmlns:a16="http://schemas.microsoft.com/office/drawing/2014/main" id="{88831BCF-95EF-A80B-9AB0-9BEEE74717E0}"/>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27083473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DDA-EA36-EC40-9F1B-64098A9BB57C}"/>
              </a:ext>
            </a:extLst>
          </p:cNvPr>
          <p:cNvSpPr>
            <a:spLocks noGrp="1"/>
          </p:cNvSpPr>
          <p:nvPr>
            <p:ph type="title"/>
          </p:nvPr>
        </p:nvSpPr>
        <p:spPr>
          <a:xfrm>
            <a:off x="2152650" y="15995"/>
            <a:ext cx="7886700" cy="1325563"/>
          </a:xfrm>
        </p:spPr>
        <p:txBody>
          <a:bodyPr>
            <a:normAutofit/>
          </a:bodyPr>
          <a:lstStyle/>
          <a:p>
            <a:pPr algn="ctr"/>
            <a:r>
              <a:rPr lang="en-US" sz="3600"/>
              <a:t>Bullet Cluster</a:t>
            </a:r>
          </a:p>
        </p:txBody>
      </p:sp>
      <p:grpSp>
        <p:nvGrpSpPr>
          <p:cNvPr id="15" name="Group 14">
            <a:extLst>
              <a:ext uri="{FF2B5EF4-FFF2-40B4-BE49-F238E27FC236}">
                <a16:creationId xmlns:a16="http://schemas.microsoft.com/office/drawing/2014/main" id="{987CD67B-41D2-5841-81E3-955BFEFCF4CB}"/>
              </a:ext>
            </a:extLst>
          </p:cNvPr>
          <p:cNvGrpSpPr/>
          <p:nvPr/>
        </p:nvGrpSpPr>
        <p:grpSpPr>
          <a:xfrm>
            <a:off x="373804" y="1341558"/>
            <a:ext cx="4731066" cy="3418934"/>
            <a:chOff x="1265128" y="1086792"/>
            <a:chExt cx="6482219" cy="4684416"/>
          </a:xfrm>
        </p:grpSpPr>
        <p:pic>
          <p:nvPicPr>
            <p:cNvPr id="5" name="Picture 4">
              <a:extLst>
                <a:ext uri="{FF2B5EF4-FFF2-40B4-BE49-F238E27FC236}">
                  <a16:creationId xmlns:a16="http://schemas.microsoft.com/office/drawing/2014/main" id="{921E3220-136F-F64B-93A9-9A0602E5FEC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65128" y="1086792"/>
              <a:ext cx="6482219" cy="4684416"/>
            </a:xfrm>
            <a:prstGeom prst="rect">
              <a:avLst/>
            </a:prstGeom>
          </p:spPr>
        </p:pic>
        <p:sp>
          <p:nvSpPr>
            <p:cNvPr id="7" name="Right Arrow 6">
              <a:extLst>
                <a:ext uri="{FF2B5EF4-FFF2-40B4-BE49-F238E27FC236}">
                  <a16:creationId xmlns:a16="http://schemas.microsoft.com/office/drawing/2014/main" id="{BC215841-023C-ED43-9210-F9DF65B9C3AD}"/>
                </a:ext>
              </a:extLst>
            </p:cNvPr>
            <p:cNvSpPr/>
            <p:nvPr/>
          </p:nvSpPr>
          <p:spPr>
            <a:xfrm flipH="1">
              <a:off x="3006246" y="2342367"/>
              <a:ext cx="1064713" cy="36325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AA48AB3E-7618-C047-9BBF-905FD13BAFC5}"/>
                </a:ext>
              </a:extLst>
            </p:cNvPr>
            <p:cNvSpPr/>
            <p:nvPr/>
          </p:nvSpPr>
          <p:spPr>
            <a:xfrm>
              <a:off x="5328703" y="2230727"/>
              <a:ext cx="1064713" cy="36325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oughnut 2">
              <a:extLst>
                <a:ext uri="{FF2B5EF4-FFF2-40B4-BE49-F238E27FC236}">
                  <a16:creationId xmlns:a16="http://schemas.microsoft.com/office/drawing/2014/main" id="{F9B01D5C-71DF-6E40-ACBE-0B126AA66EC9}"/>
                </a:ext>
              </a:extLst>
            </p:cNvPr>
            <p:cNvSpPr/>
            <p:nvPr/>
          </p:nvSpPr>
          <p:spPr>
            <a:xfrm>
              <a:off x="2746323" y="2992019"/>
              <a:ext cx="1404257" cy="1943100"/>
            </a:xfrm>
            <a:prstGeom prst="donut">
              <a:avLst>
                <a:gd name="adj" fmla="val 85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Doughnut 8">
              <a:extLst>
                <a:ext uri="{FF2B5EF4-FFF2-40B4-BE49-F238E27FC236}">
                  <a16:creationId xmlns:a16="http://schemas.microsoft.com/office/drawing/2014/main" id="{DAC8A51E-1E1B-6644-B3B1-E5700BF34D38}"/>
                </a:ext>
              </a:extLst>
            </p:cNvPr>
            <p:cNvSpPr/>
            <p:nvPr/>
          </p:nvSpPr>
          <p:spPr>
            <a:xfrm>
              <a:off x="5447030" y="2593982"/>
              <a:ext cx="1122861" cy="1325563"/>
            </a:xfrm>
            <a:prstGeom prst="donut">
              <a:avLst>
                <a:gd name="adj" fmla="val 85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oughnut 10">
              <a:extLst>
                <a:ext uri="{FF2B5EF4-FFF2-40B4-BE49-F238E27FC236}">
                  <a16:creationId xmlns:a16="http://schemas.microsoft.com/office/drawing/2014/main" id="{5EB0E25E-2534-7440-84AF-28934ECF6A58}"/>
                </a:ext>
              </a:extLst>
            </p:cNvPr>
            <p:cNvSpPr/>
            <p:nvPr/>
          </p:nvSpPr>
          <p:spPr>
            <a:xfrm>
              <a:off x="3696971" y="2534990"/>
              <a:ext cx="1098256" cy="1943100"/>
            </a:xfrm>
            <a:prstGeom prst="donut">
              <a:avLst>
                <a:gd name="adj" fmla="val 857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oughnut 11">
              <a:extLst>
                <a:ext uri="{FF2B5EF4-FFF2-40B4-BE49-F238E27FC236}">
                  <a16:creationId xmlns:a16="http://schemas.microsoft.com/office/drawing/2014/main" id="{A5D57135-AE90-A04B-BEE2-23D6D063B5EF}"/>
                </a:ext>
              </a:extLst>
            </p:cNvPr>
            <p:cNvSpPr/>
            <p:nvPr/>
          </p:nvSpPr>
          <p:spPr>
            <a:xfrm>
              <a:off x="4819832" y="2693982"/>
              <a:ext cx="962480" cy="1240285"/>
            </a:xfrm>
            <a:prstGeom prst="donut">
              <a:avLst>
                <a:gd name="adj" fmla="val 857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6" name="TextBox 15">
            <a:extLst>
              <a:ext uri="{FF2B5EF4-FFF2-40B4-BE49-F238E27FC236}">
                <a16:creationId xmlns:a16="http://schemas.microsoft.com/office/drawing/2014/main" id="{B4878FE4-EEAF-2940-8FB4-A45F52A85ED1}"/>
              </a:ext>
            </a:extLst>
          </p:cNvPr>
          <p:cNvSpPr txBox="1"/>
          <p:nvPr/>
        </p:nvSpPr>
        <p:spPr>
          <a:xfrm>
            <a:off x="5387460" y="1153066"/>
            <a:ext cx="6430736" cy="4493538"/>
          </a:xfrm>
          <a:prstGeom prst="rect">
            <a:avLst/>
          </a:prstGeom>
          <a:noFill/>
        </p:spPr>
        <p:txBody>
          <a:bodyPr wrap="square" rtlCol="0">
            <a:spAutoFit/>
          </a:bodyPr>
          <a:lstStyle/>
          <a:p>
            <a:pPr marL="285750" indent="-285750">
              <a:buFont typeface="Arial" panose="020B0604020202020204" pitchFamily="34" charset="0"/>
              <a:buChar char="•"/>
            </a:pPr>
            <a:r>
              <a:rPr lang="en-US" sz="2200"/>
              <a:t>Density of galaxies is fairly low</a:t>
            </a:r>
          </a:p>
          <a:p>
            <a:pPr marL="285750" indent="-285750">
              <a:buFont typeface="Arial" panose="020B0604020202020204" pitchFamily="34" charset="0"/>
              <a:buChar char="•"/>
            </a:pPr>
            <a:r>
              <a:rPr lang="en-US" sz="2200"/>
              <a:t>As the </a:t>
            </a:r>
            <a:r>
              <a:rPr lang="en-US" sz="2200" err="1"/>
              <a:t>subclusters</a:t>
            </a:r>
            <a:r>
              <a:rPr lang="en-US" sz="2200"/>
              <a:t> move through each other, the probability of galaxy-galaxy collisions is fairly low</a:t>
            </a:r>
          </a:p>
          <a:p>
            <a:pPr marL="285750" indent="-285750">
              <a:buFont typeface="Arial" panose="020B0604020202020204" pitchFamily="34" charset="0"/>
              <a:buChar char="•"/>
            </a:pPr>
            <a:r>
              <a:rPr lang="en-US" sz="2200"/>
              <a:t>Galaxies are not slowed down by the collision</a:t>
            </a:r>
          </a:p>
          <a:p>
            <a:pPr marL="342900" indent="-342900">
              <a:buFont typeface="Arial" panose="020B0604020202020204" pitchFamily="34" charset="0"/>
              <a:buChar char="•"/>
            </a:pPr>
            <a:r>
              <a:rPr lang="en-US" sz="2200"/>
              <a:t>On the other hand, the gas particles are spread evenly throughout the subclusters so have a higher collision probability</a:t>
            </a:r>
          </a:p>
          <a:p>
            <a:pPr marL="342900" indent="-342900">
              <a:buFont typeface="Arial" panose="020B0604020202020204" pitchFamily="34" charset="0"/>
              <a:buChar char="•"/>
            </a:pPr>
            <a:r>
              <a:rPr lang="en-US" sz="2200"/>
              <a:t>As the gas particles collide, they exert frictional forces on each other and overall the gas slows down</a:t>
            </a:r>
          </a:p>
          <a:p>
            <a:pPr marL="342900" indent="-342900">
              <a:buFont typeface="Arial" panose="020B0604020202020204" pitchFamily="34" charset="0"/>
              <a:buChar char="•"/>
            </a:pPr>
            <a:r>
              <a:rPr lang="en-US" sz="2200"/>
              <a:t>Gas is slowed down by the collision, lags behind the galaxies</a:t>
            </a:r>
          </a:p>
          <a:p>
            <a:endParaRPr lang="en-US" sz="2200"/>
          </a:p>
        </p:txBody>
      </p:sp>
      <p:pic>
        <p:nvPicPr>
          <p:cNvPr id="4" name="Picture 3">
            <a:extLst>
              <a:ext uri="{FF2B5EF4-FFF2-40B4-BE49-F238E27FC236}">
                <a16:creationId xmlns:a16="http://schemas.microsoft.com/office/drawing/2014/main" id="{CE476598-67E5-21FA-07C8-9E290E408E5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5926953"/>
            <a:ext cx="12199244" cy="943336"/>
          </a:xfrm>
          <a:prstGeom prst="rect">
            <a:avLst/>
          </a:prstGeom>
        </p:spPr>
      </p:pic>
      <p:sp>
        <p:nvSpPr>
          <p:cNvPr id="6" name="TextBox 5">
            <a:extLst>
              <a:ext uri="{FF2B5EF4-FFF2-40B4-BE49-F238E27FC236}">
                <a16:creationId xmlns:a16="http://schemas.microsoft.com/office/drawing/2014/main" id="{28A63AA9-9321-277C-6FD0-738E71CF2B8F}"/>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Tree>
    <p:extLst>
      <p:ext uri="{BB962C8B-B14F-4D97-AF65-F5344CB8AC3E}">
        <p14:creationId xmlns:p14="http://schemas.microsoft.com/office/powerpoint/2010/main" val="2648987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FF7DDA-EA36-EC40-9F1B-64098A9BB57C}"/>
              </a:ext>
            </a:extLst>
          </p:cNvPr>
          <p:cNvSpPr>
            <a:spLocks noGrp="1"/>
          </p:cNvSpPr>
          <p:nvPr>
            <p:ph type="title"/>
          </p:nvPr>
        </p:nvSpPr>
        <p:spPr>
          <a:xfrm>
            <a:off x="2152650" y="15995"/>
            <a:ext cx="7886700" cy="1325563"/>
          </a:xfrm>
        </p:spPr>
        <p:txBody>
          <a:bodyPr>
            <a:normAutofit/>
          </a:bodyPr>
          <a:lstStyle/>
          <a:p>
            <a:pPr algn="ctr"/>
            <a:r>
              <a:rPr lang="en-US" sz="3600"/>
              <a:t>Bullet Cluster</a:t>
            </a:r>
          </a:p>
        </p:txBody>
      </p:sp>
      <p:sp>
        <p:nvSpPr>
          <p:cNvPr id="16" name="TextBox 15">
            <a:extLst>
              <a:ext uri="{FF2B5EF4-FFF2-40B4-BE49-F238E27FC236}">
                <a16:creationId xmlns:a16="http://schemas.microsoft.com/office/drawing/2014/main" id="{B4878FE4-EEAF-2940-8FB4-A45F52A85ED1}"/>
              </a:ext>
            </a:extLst>
          </p:cNvPr>
          <p:cNvSpPr txBox="1"/>
          <p:nvPr/>
        </p:nvSpPr>
        <p:spPr>
          <a:xfrm>
            <a:off x="5335867" y="1194412"/>
            <a:ext cx="6370901" cy="4493538"/>
          </a:xfrm>
          <a:prstGeom prst="rect">
            <a:avLst/>
          </a:prstGeom>
          <a:noFill/>
        </p:spPr>
        <p:txBody>
          <a:bodyPr wrap="square" rtlCol="0">
            <a:spAutoFit/>
          </a:bodyPr>
          <a:lstStyle/>
          <a:p>
            <a:pPr marL="285750" indent="-285750">
              <a:buFont typeface="Arial" panose="020B0604020202020204" pitchFamily="34" charset="0"/>
              <a:buChar char="•"/>
            </a:pPr>
            <a:r>
              <a:rPr lang="en-US" sz="2200"/>
              <a:t>The </a:t>
            </a:r>
            <a:r>
              <a:rPr lang="en-US" sz="2200" err="1"/>
              <a:t>behaviour</a:t>
            </a:r>
            <a:r>
              <a:rPr lang="en-US" sz="2200"/>
              <a:t> of the dark matter in the collision can give us an insight into its nature</a:t>
            </a:r>
          </a:p>
          <a:p>
            <a:pPr marL="285750" indent="-285750">
              <a:buFont typeface="Arial" panose="020B0604020202020204" pitchFamily="34" charset="0"/>
              <a:buChar char="•"/>
            </a:pPr>
            <a:r>
              <a:rPr lang="en-US" sz="2200"/>
              <a:t>We see that the main mass distribution is distributed like the galaxies!</a:t>
            </a:r>
          </a:p>
          <a:p>
            <a:pPr marL="342900" indent="-342900">
              <a:buFont typeface="Arial" panose="020B0604020202020204" pitchFamily="34" charset="0"/>
              <a:buChar char="•"/>
            </a:pPr>
            <a:r>
              <a:rPr lang="en-US" sz="2200"/>
              <a:t>This means that the dark matter is </a:t>
            </a:r>
            <a:r>
              <a:rPr lang="en-US" sz="2200" i="1" err="1"/>
              <a:t>collisionless</a:t>
            </a:r>
            <a:r>
              <a:rPr lang="en-US" sz="2200" i="1"/>
              <a:t> </a:t>
            </a:r>
            <a:r>
              <a:rPr lang="en-US" sz="2200"/>
              <a:t>(“cold”)</a:t>
            </a:r>
            <a:endParaRPr lang="en-US" sz="2200" i="1"/>
          </a:p>
          <a:p>
            <a:pPr marL="342900" indent="-342900">
              <a:buFont typeface="Arial" panose="020B0604020202020204" pitchFamily="34" charset="0"/>
              <a:buChar char="•"/>
            </a:pPr>
            <a:r>
              <a:rPr lang="en-US" sz="2200"/>
              <a:t>Like the galaxies, during the collision the dark matter particles have moved past each other without colliding</a:t>
            </a:r>
          </a:p>
          <a:p>
            <a:pPr marL="342900" indent="-342900">
              <a:buFont typeface="Arial" panose="020B0604020202020204" pitchFamily="34" charset="0"/>
              <a:buChar char="•"/>
            </a:pPr>
            <a:r>
              <a:rPr lang="en-US" sz="2200"/>
              <a:t>The dark matter is not slowed down by the collision and stays with the galaxies, ahead of the gas</a:t>
            </a:r>
          </a:p>
          <a:p>
            <a:pPr marL="285750" indent="-285750">
              <a:buFont typeface="Arial" panose="020B0604020202020204" pitchFamily="34" charset="0"/>
              <a:buChar char="•"/>
            </a:pPr>
            <a:endParaRPr lang="en-US" sz="2200"/>
          </a:p>
        </p:txBody>
      </p:sp>
      <p:pic>
        <p:nvPicPr>
          <p:cNvPr id="4" name="Picture 3">
            <a:extLst>
              <a:ext uri="{FF2B5EF4-FFF2-40B4-BE49-F238E27FC236}">
                <a16:creationId xmlns:a16="http://schemas.microsoft.com/office/drawing/2014/main" id="{24F559CC-7BC5-DEC1-FCA2-460D9277E12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926953"/>
            <a:ext cx="12199244" cy="943336"/>
          </a:xfrm>
          <a:prstGeom prst="rect">
            <a:avLst/>
          </a:prstGeom>
        </p:spPr>
      </p:pic>
      <p:sp>
        <p:nvSpPr>
          <p:cNvPr id="6" name="TextBox 5">
            <a:extLst>
              <a:ext uri="{FF2B5EF4-FFF2-40B4-BE49-F238E27FC236}">
                <a16:creationId xmlns:a16="http://schemas.microsoft.com/office/drawing/2014/main" id="{9F8B1A95-F1B8-70DA-59F3-04DD5C5ECAAD}"/>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grpSp>
        <p:nvGrpSpPr>
          <p:cNvPr id="10" name="Group 9">
            <a:extLst>
              <a:ext uri="{FF2B5EF4-FFF2-40B4-BE49-F238E27FC236}">
                <a16:creationId xmlns:a16="http://schemas.microsoft.com/office/drawing/2014/main" id="{17AEBFC1-EEA7-D170-BD82-0BAB435E2334}"/>
              </a:ext>
            </a:extLst>
          </p:cNvPr>
          <p:cNvGrpSpPr/>
          <p:nvPr/>
        </p:nvGrpSpPr>
        <p:grpSpPr>
          <a:xfrm>
            <a:off x="373804" y="1341558"/>
            <a:ext cx="4731066" cy="3418934"/>
            <a:chOff x="1265128" y="1086792"/>
            <a:chExt cx="6482219" cy="4684416"/>
          </a:xfrm>
        </p:grpSpPr>
        <p:pic>
          <p:nvPicPr>
            <p:cNvPr id="13" name="Picture 12">
              <a:extLst>
                <a:ext uri="{FF2B5EF4-FFF2-40B4-BE49-F238E27FC236}">
                  <a16:creationId xmlns:a16="http://schemas.microsoft.com/office/drawing/2014/main" id="{88A1CE86-BF8A-D00D-F93C-4988D0E7DB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65128" y="1086792"/>
              <a:ext cx="6482219" cy="4684416"/>
            </a:xfrm>
            <a:prstGeom prst="rect">
              <a:avLst/>
            </a:prstGeom>
          </p:spPr>
        </p:pic>
        <p:sp>
          <p:nvSpPr>
            <p:cNvPr id="14" name="Right Arrow 13">
              <a:extLst>
                <a:ext uri="{FF2B5EF4-FFF2-40B4-BE49-F238E27FC236}">
                  <a16:creationId xmlns:a16="http://schemas.microsoft.com/office/drawing/2014/main" id="{73EDB8C4-A103-B45D-9EC2-3FD6D057707B}"/>
                </a:ext>
              </a:extLst>
            </p:cNvPr>
            <p:cNvSpPr/>
            <p:nvPr/>
          </p:nvSpPr>
          <p:spPr>
            <a:xfrm flipH="1">
              <a:off x="3006246" y="2342367"/>
              <a:ext cx="1064713" cy="36325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a:extLst>
                <a:ext uri="{FF2B5EF4-FFF2-40B4-BE49-F238E27FC236}">
                  <a16:creationId xmlns:a16="http://schemas.microsoft.com/office/drawing/2014/main" id="{3E4D48FE-9797-62B7-88C6-8EC2F28824BA}"/>
                </a:ext>
              </a:extLst>
            </p:cNvPr>
            <p:cNvSpPr/>
            <p:nvPr/>
          </p:nvSpPr>
          <p:spPr>
            <a:xfrm>
              <a:off x="5328703" y="2230727"/>
              <a:ext cx="1064713" cy="363255"/>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ughnut 18">
              <a:extLst>
                <a:ext uri="{FF2B5EF4-FFF2-40B4-BE49-F238E27FC236}">
                  <a16:creationId xmlns:a16="http://schemas.microsoft.com/office/drawing/2014/main" id="{52850BC7-7716-3A4C-5399-65032C074697}"/>
                </a:ext>
              </a:extLst>
            </p:cNvPr>
            <p:cNvSpPr/>
            <p:nvPr/>
          </p:nvSpPr>
          <p:spPr>
            <a:xfrm>
              <a:off x="2746323" y="2992019"/>
              <a:ext cx="1404257" cy="1943100"/>
            </a:xfrm>
            <a:prstGeom prst="donut">
              <a:avLst>
                <a:gd name="adj" fmla="val 85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Doughnut 19">
              <a:extLst>
                <a:ext uri="{FF2B5EF4-FFF2-40B4-BE49-F238E27FC236}">
                  <a16:creationId xmlns:a16="http://schemas.microsoft.com/office/drawing/2014/main" id="{67C28013-29BD-BCA0-4AC3-942461AACA8D}"/>
                </a:ext>
              </a:extLst>
            </p:cNvPr>
            <p:cNvSpPr/>
            <p:nvPr/>
          </p:nvSpPr>
          <p:spPr>
            <a:xfrm>
              <a:off x="5447030" y="2593982"/>
              <a:ext cx="1122861" cy="1325563"/>
            </a:xfrm>
            <a:prstGeom prst="donut">
              <a:avLst>
                <a:gd name="adj" fmla="val 857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Doughnut 20">
              <a:extLst>
                <a:ext uri="{FF2B5EF4-FFF2-40B4-BE49-F238E27FC236}">
                  <a16:creationId xmlns:a16="http://schemas.microsoft.com/office/drawing/2014/main" id="{E9227BE7-E95D-61DD-8AB8-353B1D5C4503}"/>
                </a:ext>
              </a:extLst>
            </p:cNvPr>
            <p:cNvSpPr/>
            <p:nvPr/>
          </p:nvSpPr>
          <p:spPr>
            <a:xfrm>
              <a:off x="3696971" y="2534990"/>
              <a:ext cx="1098256" cy="1943100"/>
            </a:xfrm>
            <a:prstGeom prst="donut">
              <a:avLst>
                <a:gd name="adj" fmla="val 857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2" name="Doughnut 21">
              <a:extLst>
                <a:ext uri="{FF2B5EF4-FFF2-40B4-BE49-F238E27FC236}">
                  <a16:creationId xmlns:a16="http://schemas.microsoft.com/office/drawing/2014/main" id="{25D3CB7C-1B99-B5D6-A22D-9DE9244408BF}"/>
                </a:ext>
              </a:extLst>
            </p:cNvPr>
            <p:cNvSpPr/>
            <p:nvPr/>
          </p:nvSpPr>
          <p:spPr>
            <a:xfrm>
              <a:off x="4819832" y="2693982"/>
              <a:ext cx="962480" cy="1240285"/>
            </a:xfrm>
            <a:prstGeom prst="donut">
              <a:avLst>
                <a:gd name="adj" fmla="val 857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26481251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0B7483-00AF-C2C3-0CE6-9863EF109F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914663"/>
            <a:ext cx="12199244" cy="943336"/>
          </a:xfrm>
          <a:prstGeom prst="rect">
            <a:avLst/>
          </a:prstGeom>
        </p:spPr>
      </p:pic>
      <p:sp>
        <p:nvSpPr>
          <p:cNvPr id="8" name="TextBox 7">
            <a:extLst>
              <a:ext uri="{FF2B5EF4-FFF2-40B4-BE49-F238E27FC236}">
                <a16:creationId xmlns:a16="http://schemas.microsoft.com/office/drawing/2014/main" id="{6C8755C1-D358-ADEA-2BEE-301D16FB7CD1}"/>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
        <p:nvSpPr>
          <p:cNvPr id="9" name="TextBox 8">
            <a:extLst>
              <a:ext uri="{FF2B5EF4-FFF2-40B4-BE49-F238E27FC236}">
                <a16:creationId xmlns:a16="http://schemas.microsoft.com/office/drawing/2014/main" id="{93B6FC44-4917-4BC9-29AF-C97B8B259B1F}"/>
              </a:ext>
            </a:extLst>
          </p:cNvPr>
          <p:cNvSpPr txBox="1"/>
          <p:nvPr/>
        </p:nvSpPr>
        <p:spPr>
          <a:xfrm>
            <a:off x="3485908" y="2876741"/>
            <a:ext cx="5220183" cy="369332"/>
          </a:xfrm>
          <a:prstGeom prst="rect">
            <a:avLst/>
          </a:prstGeom>
          <a:noFill/>
        </p:spPr>
        <p:txBody>
          <a:bodyPr wrap="square" rtlCol="0">
            <a:spAutoFit/>
          </a:bodyPr>
          <a:lstStyle/>
          <a:p>
            <a:r>
              <a:rPr lang="en-GB">
                <a:solidFill>
                  <a:schemeClr val="bg1"/>
                </a:solidFill>
              </a:rPr>
              <a:t>Dr Yvette Perrott, Victoria University of Wellington</a:t>
            </a:r>
          </a:p>
        </p:txBody>
      </p:sp>
      <p:sp>
        <p:nvSpPr>
          <p:cNvPr id="2" name="TextBox 1">
            <a:extLst>
              <a:ext uri="{FF2B5EF4-FFF2-40B4-BE49-F238E27FC236}">
                <a16:creationId xmlns:a16="http://schemas.microsoft.com/office/drawing/2014/main" id="{900A19E8-344F-E42F-5A01-E12CF8AE7272}"/>
              </a:ext>
            </a:extLst>
          </p:cNvPr>
          <p:cNvSpPr txBox="1"/>
          <p:nvPr/>
        </p:nvSpPr>
        <p:spPr>
          <a:xfrm>
            <a:off x="362673" y="5481824"/>
            <a:ext cx="3896809" cy="461665"/>
          </a:xfrm>
          <a:prstGeom prst="rect">
            <a:avLst/>
          </a:prstGeom>
          <a:noFill/>
        </p:spPr>
        <p:txBody>
          <a:bodyPr wrap="square" rtlCol="0">
            <a:spAutoFit/>
          </a:bodyPr>
          <a:lstStyle/>
          <a:p>
            <a:r>
              <a:rPr lang="en-NZ" sz="1200"/>
              <a:t>https://</a:t>
            </a:r>
            <a:r>
              <a:rPr lang="en-NZ" sz="1200" err="1"/>
              <a:t>www.cupix.com</a:t>
            </a:r>
            <a:r>
              <a:rPr lang="en-NZ" sz="1200"/>
              <a:t>/news-info/how-to-take-360deg-photos-at-a-fixed-npp-and-manually-stitch-them</a:t>
            </a:r>
            <a:endParaRPr lang="en-GB" sz="1200"/>
          </a:p>
        </p:txBody>
      </p:sp>
      <p:sp>
        <p:nvSpPr>
          <p:cNvPr id="3" name="TextBox 2">
            <a:extLst>
              <a:ext uri="{FF2B5EF4-FFF2-40B4-BE49-F238E27FC236}">
                <a16:creationId xmlns:a16="http://schemas.microsoft.com/office/drawing/2014/main" id="{8786BF04-706F-AA21-FCB6-399486FE1126}"/>
              </a:ext>
            </a:extLst>
          </p:cNvPr>
          <p:cNvSpPr txBox="1"/>
          <p:nvPr/>
        </p:nvSpPr>
        <p:spPr>
          <a:xfrm>
            <a:off x="424404" y="503688"/>
            <a:ext cx="6123008" cy="646331"/>
          </a:xfrm>
          <a:prstGeom prst="rect">
            <a:avLst/>
          </a:prstGeom>
          <a:noFill/>
        </p:spPr>
        <p:txBody>
          <a:bodyPr wrap="square" rtlCol="0">
            <a:spAutoFit/>
          </a:bodyPr>
          <a:lstStyle/>
          <a:p>
            <a:r>
              <a:rPr lang="en-GB" sz="3600">
                <a:latin typeface="+mj-lt"/>
              </a:rPr>
              <a:t>Stellar parallax (or lack thereof)</a:t>
            </a:r>
          </a:p>
        </p:txBody>
      </p:sp>
      <p:sp>
        <p:nvSpPr>
          <p:cNvPr id="10" name="TextBox 9">
            <a:extLst>
              <a:ext uri="{FF2B5EF4-FFF2-40B4-BE49-F238E27FC236}">
                <a16:creationId xmlns:a16="http://schemas.microsoft.com/office/drawing/2014/main" id="{47B623DC-9C47-0F7F-5C48-77A3CF253734}"/>
              </a:ext>
            </a:extLst>
          </p:cNvPr>
          <p:cNvSpPr txBox="1"/>
          <p:nvPr/>
        </p:nvSpPr>
        <p:spPr>
          <a:xfrm>
            <a:off x="278033" y="1181906"/>
            <a:ext cx="6123008" cy="2123658"/>
          </a:xfrm>
          <a:prstGeom prst="rect">
            <a:avLst/>
          </a:prstGeom>
          <a:noFill/>
        </p:spPr>
        <p:txBody>
          <a:bodyPr wrap="square" rtlCol="0">
            <a:spAutoFit/>
          </a:bodyPr>
          <a:lstStyle/>
          <a:p>
            <a:pPr marL="285750" indent="-285750">
              <a:buFont typeface="Arial" panose="020B0604020202020204" pitchFamily="34" charset="0"/>
              <a:buChar char="•"/>
            </a:pPr>
            <a:r>
              <a:rPr lang="en-GB" sz="2200" i="1"/>
              <a:t>Parallax </a:t>
            </a:r>
            <a:r>
              <a:rPr lang="en-GB" sz="2200"/>
              <a:t>is the apparent motion of a nearby object against more distant objects when seen along different lines of sight</a:t>
            </a:r>
          </a:p>
          <a:p>
            <a:pPr marL="285750" indent="-285750">
              <a:buFont typeface="Arial" panose="020B0604020202020204" pitchFamily="34" charset="0"/>
              <a:buChar char="•"/>
            </a:pPr>
            <a:r>
              <a:rPr lang="en-GB" sz="2200"/>
              <a:t>If the stars are fixed relative to the Sun and the Earth is orbiting the Sun, we should see stellar parallax shifts</a:t>
            </a:r>
          </a:p>
        </p:txBody>
      </p:sp>
      <p:pic>
        <p:nvPicPr>
          <p:cNvPr id="6" name="Picture 5" descr="A thumb up and finger up and finger up in a parking lot&#10;&#10;Description automatically generated with medium confidence">
            <a:extLst>
              <a:ext uri="{FF2B5EF4-FFF2-40B4-BE49-F238E27FC236}">
                <a16:creationId xmlns:a16="http://schemas.microsoft.com/office/drawing/2014/main" id="{EE2231A7-43BC-88D1-1B24-AAA93322F4C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4404" y="3308708"/>
            <a:ext cx="4246091" cy="2112430"/>
          </a:xfrm>
          <a:prstGeom prst="rect">
            <a:avLst/>
          </a:prstGeom>
        </p:spPr>
      </p:pic>
      <p:pic>
        <p:nvPicPr>
          <p:cNvPr id="4098" name="Picture 2" descr="Diagram of the parallax technique, showing the Earth in different positions with respect to the sun at different times of years, and the subsequently different place on the sky that the Pleiades appears.">
            <a:extLst>
              <a:ext uri="{FF2B5EF4-FFF2-40B4-BE49-F238E27FC236}">
                <a16:creationId xmlns:a16="http://schemas.microsoft.com/office/drawing/2014/main" id="{55625BEE-58B5-A633-D4D2-416162926ABC}"/>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547412" y="340434"/>
            <a:ext cx="5467110" cy="374709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40EA4CA-6AE7-1DD8-1E59-A959A3822486}"/>
              </a:ext>
            </a:extLst>
          </p:cNvPr>
          <p:cNvSpPr txBox="1"/>
          <p:nvPr/>
        </p:nvSpPr>
        <p:spPr>
          <a:xfrm>
            <a:off x="6975676" y="4234762"/>
            <a:ext cx="5467110" cy="276999"/>
          </a:xfrm>
          <a:prstGeom prst="rect">
            <a:avLst/>
          </a:prstGeom>
          <a:noFill/>
        </p:spPr>
        <p:txBody>
          <a:bodyPr wrap="square" rtlCol="0">
            <a:spAutoFit/>
          </a:bodyPr>
          <a:lstStyle/>
          <a:p>
            <a:r>
              <a:rPr lang="en-GB" sz="1200"/>
              <a:t>https://</a:t>
            </a:r>
            <a:r>
              <a:rPr lang="en-GB" sz="1200" err="1"/>
              <a:t>public.nrao.edu</a:t>
            </a:r>
            <a:r>
              <a:rPr lang="en-GB" sz="1200"/>
              <a:t>/gallery/measuring-the-distance-to-the-pleiades-2/</a:t>
            </a:r>
          </a:p>
        </p:txBody>
      </p:sp>
      <p:sp>
        <p:nvSpPr>
          <p:cNvPr id="12" name="TextBox 11">
            <a:extLst>
              <a:ext uri="{FF2B5EF4-FFF2-40B4-BE49-F238E27FC236}">
                <a16:creationId xmlns:a16="http://schemas.microsoft.com/office/drawing/2014/main" id="{64E66F15-91C4-E162-2AFA-9BB5374D72A3}"/>
              </a:ext>
            </a:extLst>
          </p:cNvPr>
          <p:cNvSpPr txBox="1"/>
          <p:nvPr/>
        </p:nvSpPr>
        <p:spPr>
          <a:xfrm>
            <a:off x="5127525" y="4581050"/>
            <a:ext cx="6640071" cy="1107996"/>
          </a:xfrm>
          <a:prstGeom prst="rect">
            <a:avLst/>
          </a:prstGeom>
          <a:noFill/>
        </p:spPr>
        <p:txBody>
          <a:bodyPr wrap="square" rtlCol="0">
            <a:spAutoFit/>
          </a:bodyPr>
          <a:lstStyle/>
          <a:p>
            <a:pPr marL="285750" indent="-285750">
              <a:buFont typeface="Arial" panose="020B0604020202020204" pitchFamily="34" charset="0"/>
              <a:buChar char="•"/>
            </a:pPr>
            <a:r>
              <a:rPr lang="en-GB" sz="2200"/>
              <a:t>The fact that we </a:t>
            </a:r>
            <a:r>
              <a:rPr lang="en-GB" sz="2200" i="1"/>
              <a:t>don’t </a:t>
            </a:r>
            <a:r>
              <a:rPr lang="en-GB" sz="2200"/>
              <a:t>see this was one main reason why the heliocentric model was not adopted more readily</a:t>
            </a:r>
          </a:p>
        </p:txBody>
      </p:sp>
    </p:spTree>
    <p:extLst>
      <p:ext uri="{BB962C8B-B14F-4D97-AF65-F5344CB8AC3E}">
        <p14:creationId xmlns:p14="http://schemas.microsoft.com/office/powerpoint/2010/main" val="336986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0B7483-00AF-C2C3-0CE6-9863EF109F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914663"/>
            <a:ext cx="12199244" cy="943336"/>
          </a:xfrm>
          <a:prstGeom prst="rect">
            <a:avLst/>
          </a:prstGeom>
        </p:spPr>
      </p:pic>
      <p:sp>
        <p:nvSpPr>
          <p:cNvPr id="8" name="TextBox 7">
            <a:extLst>
              <a:ext uri="{FF2B5EF4-FFF2-40B4-BE49-F238E27FC236}">
                <a16:creationId xmlns:a16="http://schemas.microsoft.com/office/drawing/2014/main" id="{6C8755C1-D358-ADEA-2BEE-301D16FB7CD1}"/>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
        <p:nvSpPr>
          <p:cNvPr id="9" name="TextBox 8">
            <a:extLst>
              <a:ext uri="{FF2B5EF4-FFF2-40B4-BE49-F238E27FC236}">
                <a16:creationId xmlns:a16="http://schemas.microsoft.com/office/drawing/2014/main" id="{93B6FC44-4917-4BC9-29AF-C97B8B259B1F}"/>
              </a:ext>
            </a:extLst>
          </p:cNvPr>
          <p:cNvSpPr txBox="1"/>
          <p:nvPr/>
        </p:nvSpPr>
        <p:spPr>
          <a:xfrm>
            <a:off x="3485908" y="2876741"/>
            <a:ext cx="5220183" cy="369332"/>
          </a:xfrm>
          <a:prstGeom prst="rect">
            <a:avLst/>
          </a:prstGeom>
          <a:noFill/>
        </p:spPr>
        <p:txBody>
          <a:bodyPr wrap="square" rtlCol="0">
            <a:spAutoFit/>
          </a:bodyPr>
          <a:lstStyle/>
          <a:p>
            <a:r>
              <a:rPr lang="en-GB">
                <a:solidFill>
                  <a:schemeClr val="bg1"/>
                </a:solidFill>
              </a:rPr>
              <a:t>Dr Yvette Perrott, Victoria University of Wellington</a:t>
            </a:r>
          </a:p>
        </p:txBody>
      </p:sp>
      <p:sp>
        <p:nvSpPr>
          <p:cNvPr id="2" name="TextBox 1">
            <a:extLst>
              <a:ext uri="{FF2B5EF4-FFF2-40B4-BE49-F238E27FC236}">
                <a16:creationId xmlns:a16="http://schemas.microsoft.com/office/drawing/2014/main" id="{900A19E8-344F-E42F-5A01-E12CF8AE7272}"/>
              </a:ext>
            </a:extLst>
          </p:cNvPr>
          <p:cNvSpPr txBox="1"/>
          <p:nvPr/>
        </p:nvSpPr>
        <p:spPr>
          <a:xfrm>
            <a:off x="6672478" y="4867652"/>
            <a:ext cx="5398469" cy="646331"/>
          </a:xfrm>
          <a:prstGeom prst="rect">
            <a:avLst/>
          </a:prstGeom>
          <a:noFill/>
        </p:spPr>
        <p:txBody>
          <a:bodyPr wrap="square" rtlCol="0">
            <a:spAutoFit/>
          </a:bodyPr>
          <a:lstStyle/>
          <a:p>
            <a:r>
              <a:rPr lang="en-NZ" sz="1200"/>
              <a:t>Andreas </a:t>
            </a:r>
            <a:r>
              <a:rPr lang="en-NZ" sz="1200" err="1"/>
              <a:t>Cellarius’s</a:t>
            </a:r>
            <a:r>
              <a:rPr lang="en-NZ" sz="1200"/>
              <a:t> 1660 illustration of the Copernican system, from the </a:t>
            </a:r>
            <a:r>
              <a:rPr lang="en-NZ" sz="1200" i="1"/>
              <a:t>Harmonia </a:t>
            </a:r>
            <a:r>
              <a:rPr lang="en-NZ" sz="1200" i="1" err="1"/>
              <a:t>Macrocosmica</a:t>
            </a:r>
            <a:r>
              <a:rPr lang="en-NZ" sz="1200"/>
              <a:t>, Public domain, https://</a:t>
            </a:r>
            <a:r>
              <a:rPr lang="en-NZ" sz="1200" err="1"/>
              <a:t>commons.wikimedia.org</a:t>
            </a:r>
            <a:r>
              <a:rPr lang="en-NZ" sz="1200"/>
              <a:t>/wiki/</a:t>
            </a:r>
            <a:r>
              <a:rPr lang="en-NZ" sz="1200" err="1"/>
              <a:t>File:Heliocentric.jpg</a:t>
            </a:r>
            <a:endParaRPr lang="en-GB" sz="1200"/>
          </a:p>
        </p:txBody>
      </p:sp>
      <p:sp>
        <p:nvSpPr>
          <p:cNvPr id="3" name="TextBox 2">
            <a:extLst>
              <a:ext uri="{FF2B5EF4-FFF2-40B4-BE49-F238E27FC236}">
                <a16:creationId xmlns:a16="http://schemas.microsoft.com/office/drawing/2014/main" id="{8786BF04-706F-AA21-FCB6-399486FE1126}"/>
              </a:ext>
            </a:extLst>
          </p:cNvPr>
          <p:cNvSpPr txBox="1"/>
          <p:nvPr/>
        </p:nvSpPr>
        <p:spPr>
          <a:xfrm>
            <a:off x="285858" y="261448"/>
            <a:ext cx="6123008" cy="1200329"/>
          </a:xfrm>
          <a:prstGeom prst="rect">
            <a:avLst/>
          </a:prstGeom>
          <a:noFill/>
        </p:spPr>
        <p:txBody>
          <a:bodyPr wrap="square" rtlCol="0">
            <a:spAutoFit/>
          </a:bodyPr>
          <a:lstStyle/>
          <a:p>
            <a:r>
              <a:rPr lang="en-GB" sz="3600">
                <a:latin typeface="+mj-lt"/>
              </a:rPr>
              <a:t>Or is the Sun the centre of the Universe?</a:t>
            </a:r>
          </a:p>
        </p:txBody>
      </p:sp>
      <p:sp>
        <p:nvSpPr>
          <p:cNvPr id="10" name="TextBox 9">
            <a:extLst>
              <a:ext uri="{FF2B5EF4-FFF2-40B4-BE49-F238E27FC236}">
                <a16:creationId xmlns:a16="http://schemas.microsoft.com/office/drawing/2014/main" id="{47B623DC-9C47-0F7F-5C48-77A3CF253734}"/>
              </a:ext>
            </a:extLst>
          </p:cNvPr>
          <p:cNvSpPr txBox="1"/>
          <p:nvPr/>
        </p:nvSpPr>
        <p:spPr>
          <a:xfrm>
            <a:off x="301116" y="1461777"/>
            <a:ext cx="6447452" cy="4154984"/>
          </a:xfrm>
          <a:prstGeom prst="rect">
            <a:avLst/>
          </a:prstGeom>
          <a:noFill/>
        </p:spPr>
        <p:txBody>
          <a:bodyPr wrap="square" rtlCol="0">
            <a:spAutoFit/>
          </a:bodyPr>
          <a:lstStyle/>
          <a:p>
            <a:pPr marL="285750" indent="-285750">
              <a:buFont typeface="Arial" panose="020B0604020202020204" pitchFamily="34" charset="0"/>
              <a:buChar char="•"/>
            </a:pPr>
            <a:r>
              <a:rPr lang="en-GB" sz="2200"/>
              <a:t>Nicolaus Copernicus published his </a:t>
            </a:r>
            <a:r>
              <a:rPr lang="en-GB" sz="2200" i="1"/>
              <a:t>De </a:t>
            </a:r>
            <a:r>
              <a:rPr lang="en-GB" sz="2200" i="1" err="1"/>
              <a:t>Revolutionibus</a:t>
            </a:r>
            <a:r>
              <a:rPr lang="en-GB" sz="2200" i="1"/>
              <a:t> </a:t>
            </a:r>
            <a:r>
              <a:rPr lang="en-GB" sz="2200"/>
              <a:t>in 1543</a:t>
            </a:r>
          </a:p>
          <a:p>
            <a:pPr marL="285750" indent="-285750">
              <a:buFont typeface="Arial" panose="020B0604020202020204" pitchFamily="34" charset="0"/>
              <a:buChar char="•"/>
            </a:pPr>
            <a:r>
              <a:rPr lang="en-GB" sz="2200"/>
              <a:t>Around 1620, Johannes Kepler developed a heliocentric model with planets on elliptical orbits based on Tycho Brahe’s observations</a:t>
            </a:r>
          </a:p>
          <a:p>
            <a:pPr marL="285750" indent="-285750">
              <a:buFont typeface="Arial" panose="020B0604020202020204" pitchFamily="34" charset="0"/>
              <a:buChar char="•"/>
            </a:pPr>
            <a:r>
              <a:rPr lang="en-GB" sz="2200"/>
              <a:t>In the 1600s, Galileo Galilei began looking at the sky through a telescope for the first time</a:t>
            </a:r>
          </a:p>
          <a:p>
            <a:pPr marL="285750" indent="-285750">
              <a:buFont typeface="Arial" panose="020B0604020202020204" pitchFamily="34" charset="0"/>
              <a:buChar char="•"/>
            </a:pPr>
            <a:r>
              <a:rPr lang="en-GB" sz="2200"/>
              <a:t>He observed:</a:t>
            </a:r>
          </a:p>
          <a:p>
            <a:pPr marL="742950" lvl="1" indent="-285750">
              <a:buFont typeface="Arial" panose="020B0604020202020204" pitchFamily="34" charset="0"/>
              <a:buChar char="•"/>
            </a:pPr>
            <a:r>
              <a:rPr lang="en-GB" sz="2200"/>
              <a:t>Jupiter has its own moons</a:t>
            </a:r>
          </a:p>
          <a:p>
            <a:pPr marL="742950" lvl="1" indent="-285750">
              <a:buFont typeface="Arial" panose="020B0604020202020204" pitchFamily="34" charset="0"/>
              <a:buChar char="•"/>
            </a:pPr>
            <a:r>
              <a:rPr lang="en-GB" sz="2200"/>
              <a:t>The Sun rotates (based on sunspots)</a:t>
            </a:r>
          </a:p>
          <a:p>
            <a:pPr marL="742950" lvl="1" indent="-285750">
              <a:buFont typeface="Arial" panose="020B0604020202020204" pitchFamily="34" charset="0"/>
              <a:buChar char="•"/>
            </a:pPr>
            <a:r>
              <a:rPr lang="en-GB" sz="2200"/>
              <a:t>Venus has phases</a:t>
            </a:r>
          </a:p>
          <a:p>
            <a:pPr marL="285750" indent="-285750">
              <a:buFont typeface="Arial" panose="020B0604020202020204" pitchFamily="34" charset="0"/>
              <a:buChar char="•"/>
            </a:pPr>
            <a:r>
              <a:rPr lang="en-GB" sz="2200"/>
              <a:t>Opposition from the Catholic Church…</a:t>
            </a:r>
          </a:p>
        </p:txBody>
      </p:sp>
      <p:pic>
        <p:nvPicPr>
          <p:cNvPr id="3074" name="Picture 2">
            <a:extLst>
              <a:ext uri="{FF2B5EF4-FFF2-40B4-BE49-F238E27FC236}">
                <a16:creationId xmlns:a16="http://schemas.microsoft.com/office/drawing/2014/main" id="{C76DA7C1-819C-05CC-078E-77BB2B7CCC7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72478" y="261448"/>
            <a:ext cx="5398469" cy="4546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1286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0B7483-00AF-C2C3-0CE6-9863EF109F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914663"/>
            <a:ext cx="12199244" cy="943336"/>
          </a:xfrm>
          <a:prstGeom prst="rect">
            <a:avLst/>
          </a:prstGeom>
        </p:spPr>
      </p:pic>
      <p:sp>
        <p:nvSpPr>
          <p:cNvPr id="8" name="TextBox 7">
            <a:extLst>
              <a:ext uri="{FF2B5EF4-FFF2-40B4-BE49-F238E27FC236}">
                <a16:creationId xmlns:a16="http://schemas.microsoft.com/office/drawing/2014/main" id="{6C8755C1-D358-ADEA-2BEE-301D16FB7CD1}"/>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
        <p:nvSpPr>
          <p:cNvPr id="9" name="TextBox 8">
            <a:extLst>
              <a:ext uri="{FF2B5EF4-FFF2-40B4-BE49-F238E27FC236}">
                <a16:creationId xmlns:a16="http://schemas.microsoft.com/office/drawing/2014/main" id="{93B6FC44-4917-4BC9-29AF-C97B8B259B1F}"/>
              </a:ext>
            </a:extLst>
          </p:cNvPr>
          <p:cNvSpPr txBox="1"/>
          <p:nvPr/>
        </p:nvSpPr>
        <p:spPr>
          <a:xfrm>
            <a:off x="3485908" y="2876741"/>
            <a:ext cx="5220183" cy="369332"/>
          </a:xfrm>
          <a:prstGeom prst="rect">
            <a:avLst/>
          </a:prstGeom>
          <a:noFill/>
        </p:spPr>
        <p:txBody>
          <a:bodyPr wrap="square" rtlCol="0">
            <a:spAutoFit/>
          </a:bodyPr>
          <a:lstStyle/>
          <a:p>
            <a:r>
              <a:rPr lang="en-GB">
                <a:solidFill>
                  <a:schemeClr val="bg1"/>
                </a:solidFill>
              </a:rPr>
              <a:t>Dr Yvette Perrott, Victoria University of Wellington</a:t>
            </a:r>
          </a:p>
        </p:txBody>
      </p:sp>
      <p:sp>
        <p:nvSpPr>
          <p:cNvPr id="2" name="TextBox 1">
            <a:extLst>
              <a:ext uri="{FF2B5EF4-FFF2-40B4-BE49-F238E27FC236}">
                <a16:creationId xmlns:a16="http://schemas.microsoft.com/office/drawing/2014/main" id="{900A19E8-344F-E42F-5A01-E12CF8AE7272}"/>
              </a:ext>
            </a:extLst>
          </p:cNvPr>
          <p:cNvSpPr txBox="1"/>
          <p:nvPr/>
        </p:nvSpPr>
        <p:spPr>
          <a:xfrm>
            <a:off x="4688952" y="5384113"/>
            <a:ext cx="8034277" cy="461665"/>
          </a:xfrm>
          <a:prstGeom prst="rect">
            <a:avLst/>
          </a:prstGeom>
          <a:noFill/>
        </p:spPr>
        <p:txBody>
          <a:bodyPr wrap="square" rtlCol="0">
            <a:spAutoFit/>
          </a:bodyPr>
          <a:lstStyle/>
          <a:p>
            <a:r>
              <a:rPr lang="en-NZ" sz="1200"/>
              <a:t>Parallax effect of Proxima Centauri – as viewed from Earth and the New Horizons spacecraft (past Pluto)</a:t>
            </a:r>
          </a:p>
          <a:p>
            <a:r>
              <a:rPr lang="en-NZ" sz="1200"/>
              <a:t>https://</a:t>
            </a:r>
            <a:r>
              <a:rPr lang="en-NZ" sz="1200" err="1"/>
              <a:t>www.nasa.gov</a:t>
            </a:r>
            <a:r>
              <a:rPr lang="en-NZ" sz="1200"/>
              <a:t>/solar-system/nasas-new-horizons-conducts-the-first-interstellar-parallax-experiment/</a:t>
            </a:r>
            <a:endParaRPr lang="en-GB" sz="1200"/>
          </a:p>
        </p:txBody>
      </p:sp>
      <p:sp>
        <p:nvSpPr>
          <p:cNvPr id="3" name="TextBox 2">
            <a:extLst>
              <a:ext uri="{FF2B5EF4-FFF2-40B4-BE49-F238E27FC236}">
                <a16:creationId xmlns:a16="http://schemas.microsoft.com/office/drawing/2014/main" id="{8786BF04-706F-AA21-FCB6-399486FE1126}"/>
              </a:ext>
            </a:extLst>
          </p:cNvPr>
          <p:cNvSpPr txBox="1"/>
          <p:nvPr/>
        </p:nvSpPr>
        <p:spPr>
          <a:xfrm>
            <a:off x="424404" y="503688"/>
            <a:ext cx="6123008" cy="646331"/>
          </a:xfrm>
          <a:prstGeom prst="rect">
            <a:avLst/>
          </a:prstGeom>
          <a:noFill/>
        </p:spPr>
        <p:txBody>
          <a:bodyPr wrap="square" rtlCol="0">
            <a:spAutoFit/>
          </a:bodyPr>
          <a:lstStyle/>
          <a:p>
            <a:r>
              <a:rPr lang="en-GB" sz="3600">
                <a:latin typeface="+mj-lt"/>
              </a:rPr>
              <a:t>Acceptance of heliocentrism</a:t>
            </a:r>
          </a:p>
        </p:txBody>
      </p:sp>
      <p:sp>
        <p:nvSpPr>
          <p:cNvPr id="10" name="TextBox 9">
            <a:extLst>
              <a:ext uri="{FF2B5EF4-FFF2-40B4-BE49-F238E27FC236}">
                <a16:creationId xmlns:a16="http://schemas.microsoft.com/office/drawing/2014/main" id="{47B623DC-9C47-0F7F-5C48-77A3CF253734}"/>
              </a:ext>
            </a:extLst>
          </p:cNvPr>
          <p:cNvSpPr txBox="1"/>
          <p:nvPr/>
        </p:nvSpPr>
        <p:spPr>
          <a:xfrm>
            <a:off x="767425" y="1318387"/>
            <a:ext cx="5203883" cy="3754874"/>
          </a:xfrm>
          <a:prstGeom prst="rect">
            <a:avLst/>
          </a:prstGeom>
          <a:noFill/>
        </p:spPr>
        <p:txBody>
          <a:bodyPr wrap="square" rtlCol="0">
            <a:spAutoFit/>
          </a:bodyPr>
          <a:lstStyle/>
          <a:p>
            <a:pPr marL="285750" indent="-285750">
              <a:buFont typeface="Arial" panose="020B0604020202020204" pitchFamily="34" charset="0"/>
              <a:buChar char="•"/>
            </a:pPr>
            <a:r>
              <a:rPr lang="en-GB" sz="2200"/>
              <a:t>Isaac Newton’s universal theory of gravitation (1687) developed the theoretical foundation</a:t>
            </a:r>
          </a:p>
          <a:p>
            <a:pPr marL="285750" indent="-285750">
              <a:buFont typeface="Arial" panose="020B0604020202020204" pitchFamily="34" charset="0"/>
              <a:buChar char="•"/>
            </a:pPr>
            <a:r>
              <a:rPr lang="en-GB" sz="2200"/>
              <a:t>1727: James Bradley measured </a:t>
            </a:r>
            <a:r>
              <a:rPr lang="en-GB" sz="2200" i="1"/>
              <a:t>stellar aberration </a:t>
            </a:r>
            <a:r>
              <a:rPr lang="en-GB" sz="2200"/>
              <a:t>(proving Earth’s motion)</a:t>
            </a:r>
          </a:p>
          <a:p>
            <a:pPr marL="285750" indent="-285750">
              <a:buFont typeface="Arial" panose="020B0604020202020204" pitchFamily="34" charset="0"/>
              <a:buChar char="•"/>
            </a:pPr>
            <a:r>
              <a:rPr lang="en-GB" sz="2200"/>
              <a:t>1838: Friedrich Wilhelm Bessel measured a stellar parallax of 0.314 arcsecs</a:t>
            </a:r>
          </a:p>
          <a:p>
            <a:pPr marL="285750" indent="-285750">
              <a:buFont typeface="Arial" panose="020B0604020202020204" pitchFamily="34" charset="0"/>
              <a:buChar char="•"/>
            </a:pPr>
            <a:r>
              <a:rPr lang="en-GB" sz="2200"/>
              <a:t>1851: Leon Foucault showed Earth’s rotation with a long pendulum</a:t>
            </a:r>
          </a:p>
          <a:p>
            <a:pPr marL="285750" indent="-285750">
              <a:buFont typeface="Arial" panose="020B0604020202020204" pitchFamily="34" charset="0"/>
              <a:buChar char="•"/>
            </a:pPr>
            <a:endParaRPr lang="en-GB"/>
          </a:p>
        </p:txBody>
      </p:sp>
      <p:pic>
        <p:nvPicPr>
          <p:cNvPr id="6" name="Picture 5" descr="A black sky with white dots&#10;&#10;Description automatically generated">
            <a:extLst>
              <a:ext uri="{FF2B5EF4-FFF2-40B4-BE49-F238E27FC236}">
                <a16:creationId xmlns:a16="http://schemas.microsoft.com/office/drawing/2014/main" id="{4D362F16-2C75-9353-C32F-BD0AA5087E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97035" y="438253"/>
            <a:ext cx="4470561" cy="4876976"/>
          </a:xfrm>
          <a:prstGeom prst="rect">
            <a:avLst/>
          </a:prstGeom>
        </p:spPr>
      </p:pic>
    </p:spTree>
    <p:extLst>
      <p:ext uri="{BB962C8B-B14F-4D97-AF65-F5344CB8AC3E}">
        <p14:creationId xmlns:p14="http://schemas.microsoft.com/office/powerpoint/2010/main" val="4125201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0B7483-00AF-C2C3-0CE6-9863EF109FF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914663"/>
            <a:ext cx="12199244" cy="943336"/>
          </a:xfrm>
          <a:prstGeom prst="rect">
            <a:avLst/>
          </a:prstGeom>
        </p:spPr>
      </p:pic>
      <p:sp>
        <p:nvSpPr>
          <p:cNvPr id="8" name="TextBox 7">
            <a:extLst>
              <a:ext uri="{FF2B5EF4-FFF2-40B4-BE49-F238E27FC236}">
                <a16:creationId xmlns:a16="http://schemas.microsoft.com/office/drawing/2014/main" id="{6C8755C1-D358-ADEA-2BEE-301D16FB7CD1}"/>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
        <p:nvSpPr>
          <p:cNvPr id="9" name="TextBox 8">
            <a:extLst>
              <a:ext uri="{FF2B5EF4-FFF2-40B4-BE49-F238E27FC236}">
                <a16:creationId xmlns:a16="http://schemas.microsoft.com/office/drawing/2014/main" id="{93B6FC44-4917-4BC9-29AF-C97B8B259B1F}"/>
              </a:ext>
            </a:extLst>
          </p:cNvPr>
          <p:cNvSpPr txBox="1"/>
          <p:nvPr/>
        </p:nvSpPr>
        <p:spPr>
          <a:xfrm>
            <a:off x="3485908" y="2876741"/>
            <a:ext cx="5220183" cy="369332"/>
          </a:xfrm>
          <a:prstGeom prst="rect">
            <a:avLst/>
          </a:prstGeom>
          <a:noFill/>
        </p:spPr>
        <p:txBody>
          <a:bodyPr wrap="square" rtlCol="0">
            <a:spAutoFit/>
          </a:bodyPr>
          <a:lstStyle/>
          <a:p>
            <a:r>
              <a:rPr lang="en-GB">
                <a:solidFill>
                  <a:schemeClr val="bg1"/>
                </a:solidFill>
              </a:rPr>
              <a:t>Dr Yvette Perrott, Victoria University of Wellington</a:t>
            </a:r>
          </a:p>
        </p:txBody>
      </p:sp>
      <p:sp>
        <p:nvSpPr>
          <p:cNvPr id="2" name="TextBox 1">
            <a:extLst>
              <a:ext uri="{FF2B5EF4-FFF2-40B4-BE49-F238E27FC236}">
                <a16:creationId xmlns:a16="http://schemas.microsoft.com/office/drawing/2014/main" id="{900A19E8-344F-E42F-5A01-E12CF8AE7272}"/>
              </a:ext>
            </a:extLst>
          </p:cNvPr>
          <p:cNvSpPr txBox="1"/>
          <p:nvPr/>
        </p:nvSpPr>
        <p:spPr>
          <a:xfrm>
            <a:off x="4688952" y="5384113"/>
            <a:ext cx="8034277" cy="461665"/>
          </a:xfrm>
          <a:prstGeom prst="rect">
            <a:avLst/>
          </a:prstGeom>
          <a:noFill/>
        </p:spPr>
        <p:txBody>
          <a:bodyPr wrap="square" rtlCol="0">
            <a:spAutoFit/>
          </a:bodyPr>
          <a:lstStyle/>
          <a:p>
            <a:r>
              <a:rPr lang="en-NZ" sz="1200"/>
              <a:t>Parallax effect of Proxima Centauri – as viewed from Earth and the New Horizons spacecraft (past Pluto)</a:t>
            </a:r>
          </a:p>
          <a:p>
            <a:r>
              <a:rPr lang="en-NZ" sz="1200"/>
              <a:t>https://</a:t>
            </a:r>
            <a:r>
              <a:rPr lang="en-NZ" sz="1200" err="1"/>
              <a:t>www.nasa.gov</a:t>
            </a:r>
            <a:r>
              <a:rPr lang="en-NZ" sz="1200"/>
              <a:t>/solar-system/nasas-new-horizons-conducts-the-first-interstellar-parallax-experiment/</a:t>
            </a:r>
            <a:endParaRPr lang="en-GB" sz="1200"/>
          </a:p>
        </p:txBody>
      </p:sp>
      <p:sp>
        <p:nvSpPr>
          <p:cNvPr id="3" name="TextBox 2">
            <a:extLst>
              <a:ext uri="{FF2B5EF4-FFF2-40B4-BE49-F238E27FC236}">
                <a16:creationId xmlns:a16="http://schemas.microsoft.com/office/drawing/2014/main" id="{8786BF04-706F-AA21-FCB6-399486FE1126}"/>
              </a:ext>
            </a:extLst>
          </p:cNvPr>
          <p:cNvSpPr txBox="1"/>
          <p:nvPr/>
        </p:nvSpPr>
        <p:spPr>
          <a:xfrm>
            <a:off x="424404" y="503688"/>
            <a:ext cx="6123008" cy="646331"/>
          </a:xfrm>
          <a:prstGeom prst="rect">
            <a:avLst/>
          </a:prstGeom>
          <a:noFill/>
        </p:spPr>
        <p:txBody>
          <a:bodyPr wrap="square" rtlCol="0">
            <a:spAutoFit/>
          </a:bodyPr>
          <a:lstStyle/>
          <a:p>
            <a:r>
              <a:rPr lang="en-GB" sz="3600">
                <a:latin typeface="+mj-lt"/>
              </a:rPr>
              <a:t>How big is the Universe?</a:t>
            </a:r>
          </a:p>
        </p:txBody>
      </p:sp>
      <p:sp>
        <p:nvSpPr>
          <p:cNvPr id="10" name="TextBox 9">
            <a:extLst>
              <a:ext uri="{FF2B5EF4-FFF2-40B4-BE49-F238E27FC236}">
                <a16:creationId xmlns:a16="http://schemas.microsoft.com/office/drawing/2014/main" id="{47B623DC-9C47-0F7F-5C48-77A3CF253734}"/>
              </a:ext>
            </a:extLst>
          </p:cNvPr>
          <p:cNvSpPr txBox="1"/>
          <p:nvPr/>
        </p:nvSpPr>
        <p:spPr>
          <a:xfrm>
            <a:off x="767426" y="1318387"/>
            <a:ext cx="5779986" cy="3816429"/>
          </a:xfrm>
          <a:prstGeom prst="rect">
            <a:avLst/>
          </a:prstGeom>
          <a:noFill/>
        </p:spPr>
        <p:txBody>
          <a:bodyPr wrap="square" rtlCol="0">
            <a:spAutoFit/>
          </a:bodyPr>
          <a:lstStyle/>
          <a:p>
            <a:pPr marL="285750" indent="-285750">
              <a:buFont typeface="Arial" panose="020B0604020202020204" pitchFamily="34" charset="0"/>
              <a:buChar char="•"/>
            </a:pPr>
            <a:r>
              <a:rPr lang="en-GB" sz="2200"/>
              <a:t>Bessel’s parallax measurement corresponded to a distance of 10.3 light years</a:t>
            </a:r>
          </a:p>
          <a:p>
            <a:pPr marL="285750" indent="-285750">
              <a:buFont typeface="Arial" panose="020B0604020202020204" pitchFamily="34" charset="0"/>
              <a:buChar char="•"/>
            </a:pPr>
            <a:r>
              <a:rPr lang="en-GB" sz="2200"/>
              <a:t>What is a light year?  The distance that light travels in a year – similar to saying “Timaru is a two hour drive from Christchurch”</a:t>
            </a:r>
          </a:p>
          <a:p>
            <a:pPr marL="285750" indent="-285750">
              <a:buFont typeface="Arial" panose="020B0604020202020204" pitchFamily="34" charset="0"/>
              <a:buChar char="•"/>
            </a:pPr>
            <a:r>
              <a:rPr lang="en-GB" sz="2200"/>
              <a:t>10 light years = 90,000,000,000,000 km = 630,000 AU</a:t>
            </a:r>
          </a:p>
          <a:p>
            <a:pPr marL="285750" indent="-285750">
              <a:buFont typeface="Arial" panose="020B0604020202020204" pitchFamily="34" charset="0"/>
              <a:buChar char="•"/>
            </a:pPr>
            <a:r>
              <a:rPr lang="en-GB" sz="2200"/>
              <a:t>The Earth is 8 light minutes from the Sun</a:t>
            </a:r>
          </a:p>
          <a:p>
            <a:pPr marL="285750" indent="-285750">
              <a:buFont typeface="Arial" panose="020B0604020202020204" pitchFamily="34" charset="0"/>
              <a:buChar char="•"/>
            </a:pPr>
            <a:r>
              <a:rPr lang="en-GB" sz="2200"/>
              <a:t>The Universe suddenly got a lot bigger!</a:t>
            </a:r>
          </a:p>
          <a:p>
            <a:pPr marL="285750" indent="-285750">
              <a:buFont typeface="Arial" panose="020B0604020202020204" pitchFamily="34" charset="0"/>
              <a:buChar char="•"/>
            </a:pPr>
            <a:r>
              <a:rPr lang="en-GB" sz="2200"/>
              <a:t>Next question: what is its structure?</a:t>
            </a:r>
          </a:p>
        </p:txBody>
      </p:sp>
      <p:pic>
        <p:nvPicPr>
          <p:cNvPr id="6" name="Picture 5" descr="A black sky with white dots&#10;&#10;Description automatically generated">
            <a:extLst>
              <a:ext uri="{FF2B5EF4-FFF2-40B4-BE49-F238E27FC236}">
                <a16:creationId xmlns:a16="http://schemas.microsoft.com/office/drawing/2014/main" id="{4D362F16-2C75-9353-C32F-BD0AA5087E4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297035" y="438253"/>
            <a:ext cx="4470561" cy="4876976"/>
          </a:xfrm>
          <a:prstGeom prst="rect">
            <a:avLst/>
          </a:prstGeom>
        </p:spPr>
      </p:pic>
    </p:spTree>
    <p:extLst>
      <p:ext uri="{BB962C8B-B14F-4D97-AF65-F5344CB8AC3E}">
        <p14:creationId xmlns:p14="http://schemas.microsoft.com/office/powerpoint/2010/main" val="27570582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B415D9-BE30-CD5C-999B-D7E51C107A1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b="-1"/>
          <a:stretch/>
        </p:blipFill>
        <p:spPr>
          <a:xfrm>
            <a:off x="0" y="9"/>
            <a:ext cx="8084201" cy="6063155"/>
          </a:xfrm>
          <a:prstGeom prst="rect">
            <a:avLst/>
          </a:prstGeom>
        </p:spPr>
      </p:pic>
      <p:sp>
        <p:nvSpPr>
          <p:cNvPr id="5" name="TextBox 4">
            <a:extLst>
              <a:ext uri="{FF2B5EF4-FFF2-40B4-BE49-F238E27FC236}">
                <a16:creationId xmlns:a16="http://schemas.microsoft.com/office/drawing/2014/main" id="{86B7A97B-3662-A05F-184D-B277A6C3A073}"/>
              </a:ext>
            </a:extLst>
          </p:cNvPr>
          <p:cNvSpPr txBox="1"/>
          <p:nvPr/>
        </p:nvSpPr>
        <p:spPr>
          <a:xfrm>
            <a:off x="113525" y="5168500"/>
            <a:ext cx="5066509" cy="646331"/>
          </a:xfrm>
          <a:prstGeom prst="rect">
            <a:avLst/>
          </a:prstGeom>
          <a:noFill/>
        </p:spPr>
        <p:txBody>
          <a:bodyPr wrap="square" rtlCol="0">
            <a:spAutoFit/>
          </a:bodyPr>
          <a:lstStyle/>
          <a:p>
            <a:r>
              <a:rPr lang="en-US" sz="1200">
                <a:solidFill>
                  <a:schemeClr val="bg1"/>
                </a:solidFill>
              </a:rPr>
              <a:t>By ESO/Luis </a:t>
            </a:r>
            <a:r>
              <a:rPr lang="en-US" sz="1200" err="1">
                <a:solidFill>
                  <a:schemeClr val="bg1"/>
                </a:solidFill>
              </a:rPr>
              <a:t>Calçada</a:t>
            </a:r>
            <a:r>
              <a:rPr lang="en-US" sz="1200">
                <a:solidFill>
                  <a:schemeClr val="bg1"/>
                </a:solidFill>
              </a:rPr>
              <a:t>/Herbert </a:t>
            </a:r>
            <a:r>
              <a:rPr lang="en-US" sz="1200" err="1">
                <a:solidFill>
                  <a:schemeClr val="bg1"/>
                </a:solidFill>
              </a:rPr>
              <a:t>Zodet</a:t>
            </a:r>
            <a:r>
              <a:rPr lang="en-US" sz="1200">
                <a:solidFill>
                  <a:schemeClr val="bg1"/>
                </a:solidFill>
              </a:rPr>
              <a:t> - http://</a:t>
            </a:r>
            <a:r>
              <a:rPr lang="en-US" sz="1200" err="1">
                <a:solidFill>
                  <a:schemeClr val="bg1"/>
                </a:solidFill>
              </a:rPr>
              <a:t>www.eso.org</a:t>
            </a:r>
            <a:r>
              <a:rPr lang="en-US" sz="1200">
                <a:solidFill>
                  <a:schemeClr val="bg1"/>
                </a:solidFill>
              </a:rPr>
              <a:t>/public/images/potw1613a/, CC BY 4.0, https://</a:t>
            </a:r>
            <a:r>
              <a:rPr lang="en-US" sz="1200" err="1">
                <a:solidFill>
                  <a:schemeClr val="bg1"/>
                </a:solidFill>
              </a:rPr>
              <a:t>commons.wikimedia.org</a:t>
            </a:r>
            <a:r>
              <a:rPr lang="en-US" sz="1200">
                <a:solidFill>
                  <a:schemeClr val="bg1"/>
                </a:solidFill>
              </a:rPr>
              <a:t>/w/</a:t>
            </a:r>
            <a:r>
              <a:rPr lang="en-US" sz="1200" err="1">
                <a:solidFill>
                  <a:schemeClr val="bg1"/>
                </a:solidFill>
              </a:rPr>
              <a:t>index.php?curid</a:t>
            </a:r>
            <a:r>
              <a:rPr lang="en-US" sz="1200">
                <a:solidFill>
                  <a:schemeClr val="bg1"/>
                </a:solidFill>
              </a:rPr>
              <a:t>=47840645</a:t>
            </a:r>
          </a:p>
        </p:txBody>
      </p:sp>
      <p:pic>
        <p:nvPicPr>
          <p:cNvPr id="8" name="Picture 7">
            <a:extLst>
              <a:ext uri="{FF2B5EF4-FFF2-40B4-BE49-F238E27FC236}">
                <a16:creationId xmlns:a16="http://schemas.microsoft.com/office/drawing/2014/main" id="{E2222AF5-8AD0-817F-4DEB-3ADDF4538B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5914663"/>
            <a:ext cx="12199244" cy="943336"/>
          </a:xfrm>
          <a:prstGeom prst="rect">
            <a:avLst/>
          </a:prstGeom>
        </p:spPr>
      </p:pic>
      <p:sp>
        <p:nvSpPr>
          <p:cNvPr id="9" name="TextBox 8">
            <a:extLst>
              <a:ext uri="{FF2B5EF4-FFF2-40B4-BE49-F238E27FC236}">
                <a16:creationId xmlns:a16="http://schemas.microsoft.com/office/drawing/2014/main" id="{35DF1BD5-F063-EF39-194D-2632EB2D8C18}"/>
              </a:ext>
            </a:extLst>
          </p:cNvPr>
          <p:cNvSpPr txBox="1"/>
          <p:nvPr/>
        </p:nvSpPr>
        <p:spPr>
          <a:xfrm>
            <a:off x="4822785" y="6063165"/>
            <a:ext cx="2546430" cy="646331"/>
          </a:xfrm>
          <a:prstGeom prst="rect">
            <a:avLst/>
          </a:prstGeom>
          <a:noFill/>
        </p:spPr>
        <p:txBody>
          <a:bodyPr wrap="square" rtlCol="0">
            <a:spAutoFit/>
          </a:bodyPr>
          <a:lstStyle/>
          <a:p>
            <a:pPr algn="ctr"/>
            <a:r>
              <a:rPr lang="en-GB">
                <a:solidFill>
                  <a:schemeClr val="bg1"/>
                </a:solidFill>
              </a:rPr>
              <a:t>U3A Timaru</a:t>
            </a:r>
          </a:p>
          <a:p>
            <a:pPr algn="ctr"/>
            <a:r>
              <a:rPr lang="en-GB">
                <a:solidFill>
                  <a:schemeClr val="bg1"/>
                </a:solidFill>
              </a:rPr>
              <a:t>17/6/2024</a:t>
            </a:r>
          </a:p>
        </p:txBody>
      </p:sp>
      <p:sp>
        <p:nvSpPr>
          <p:cNvPr id="10" name="TextBox 9">
            <a:extLst>
              <a:ext uri="{FF2B5EF4-FFF2-40B4-BE49-F238E27FC236}">
                <a16:creationId xmlns:a16="http://schemas.microsoft.com/office/drawing/2014/main" id="{25AE1864-28B3-8E37-1844-6B79F9B13C69}"/>
              </a:ext>
            </a:extLst>
          </p:cNvPr>
          <p:cNvSpPr txBox="1"/>
          <p:nvPr/>
        </p:nvSpPr>
        <p:spPr>
          <a:xfrm>
            <a:off x="8358188" y="316711"/>
            <a:ext cx="3657600" cy="1754326"/>
          </a:xfrm>
          <a:prstGeom prst="rect">
            <a:avLst/>
          </a:prstGeom>
          <a:noFill/>
        </p:spPr>
        <p:txBody>
          <a:bodyPr wrap="square" rtlCol="0">
            <a:spAutoFit/>
          </a:bodyPr>
          <a:lstStyle/>
          <a:p>
            <a:r>
              <a:rPr lang="en-GB" sz="3600">
                <a:latin typeface="+mj-lt"/>
              </a:rPr>
              <a:t>How is the Universe structured?</a:t>
            </a:r>
          </a:p>
        </p:txBody>
      </p:sp>
      <p:sp>
        <p:nvSpPr>
          <p:cNvPr id="11" name="TextBox 10">
            <a:extLst>
              <a:ext uri="{FF2B5EF4-FFF2-40B4-BE49-F238E27FC236}">
                <a16:creationId xmlns:a16="http://schemas.microsoft.com/office/drawing/2014/main" id="{6E9B3997-D897-D783-D723-C1B05E103F4D}"/>
              </a:ext>
            </a:extLst>
          </p:cNvPr>
          <p:cNvSpPr txBox="1"/>
          <p:nvPr/>
        </p:nvSpPr>
        <p:spPr>
          <a:xfrm>
            <a:off x="8224816" y="2170869"/>
            <a:ext cx="3833812" cy="2462213"/>
          </a:xfrm>
          <a:prstGeom prst="rect">
            <a:avLst/>
          </a:prstGeom>
          <a:noFill/>
        </p:spPr>
        <p:txBody>
          <a:bodyPr wrap="square" rtlCol="0">
            <a:spAutoFit/>
          </a:bodyPr>
          <a:lstStyle/>
          <a:p>
            <a:pPr marL="285750" indent="-285750">
              <a:buFont typeface="Arial" panose="020B0604020202020204" pitchFamily="34" charset="0"/>
              <a:buChar char="•"/>
            </a:pPr>
            <a:r>
              <a:rPr lang="en-GB" sz="2200"/>
              <a:t>Difficult to observe from inside!</a:t>
            </a:r>
          </a:p>
          <a:p>
            <a:pPr marL="285750" indent="-285750">
              <a:buFont typeface="Arial" panose="020B0604020202020204" pitchFamily="34" charset="0"/>
              <a:buChar char="•"/>
            </a:pPr>
            <a:r>
              <a:rPr lang="en-GB" sz="2200"/>
              <a:t>But we can see the band of the Milky Way, and infer that we are looking out from inside a disc</a:t>
            </a:r>
          </a:p>
          <a:p>
            <a:pPr marL="285750" indent="-285750">
              <a:buFont typeface="Arial" panose="020B0604020202020204" pitchFamily="34" charset="0"/>
              <a:buChar char="•"/>
            </a:pPr>
            <a:r>
              <a:rPr lang="en-GB" sz="2200"/>
              <a:t>What else can we observe?</a:t>
            </a:r>
          </a:p>
        </p:txBody>
      </p:sp>
    </p:spTree>
    <p:extLst>
      <p:ext uri="{BB962C8B-B14F-4D97-AF65-F5344CB8AC3E}">
        <p14:creationId xmlns:p14="http://schemas.microsoft.com/office/powerpoint/2010/main" val="1032656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4561</Words>
  <Application>Microsoft Office PowerPoint</Application>
  <PresentationFormat>Widescreen</PresentationFormat>
  <Paragraphs>431</Paragraphs>
  <Slides>47</Slides>
  <Notes>41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47</vt:i4>
      </vt:variant>
    </vt:vector>
  </HeadingPairs>
  <TitlesOfParts>
    <vt:vector size="53" baseType="lpstr">
      <vt:lpstr>Aptos</vt:lpstr>
      <vt:lpstr>Aptos Display</vt:lpstr>
      <vt:lpstr>Arial</vt:lpstr>
      <vt:lpstr>Cambria Math</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Globular clusters</vt:lpstr>
      <vt:lpstr>Harlow Shapley’s globular clusters</vt:lpstr>
      <vt:lpstr>Harlow Shapley’s globular clusters</vt:lpstr>
      <vt:lpstr>Nebulae or galaxies?</vt:lpstr>
      <vt:lpstr>PowerPoint Presentation</vt:lpstr>
      <vt:lpstr>The “Great Debate” (1920)</vt:lpstr>
      <vt:lpstr>“Island Universes”</vt:lpstr>
      <vt:lpstr>Gravity and orbits</vt:lpstr>
      <vt:lpstr>Stars in spiral galaxies</vt:lpstr>
      <vt:lpstr>Galaxy rotation curves</vt:lpstr>
      <vt:lpstr>Galaxy rotation curves</vt:lpstr>
      <vt:lpstr>Overall conclusion…</vt:lpstr>
      <vt:lpstr>Doppler shift</vt:lpstr>
      <vt:lpstr>Spectral lines</vt:lpstr>
      <vt:lpstr>Doppler-shifted spectral lines</vt:lpstr>
      <vt:lpstr>Doppler-shifted spectra</vt:lpstr>
      <vt:lpstr>Hubble’s Law</vt:lpstr>
      <vt:lpstr>Expanding Universe</vt:lpstr>
      <vt:lpstr>Raisin loaf analogy</vt:lpstr>
      <vt:lpstr>Accelerating, expanding Universe</vt:lpstr>
      <vt:lpstr>History of the Universe’s expansion</vt:lpstr>
      <vt:lpstr>Contents of the Universe</vt:lpstr>
      <vt:lpstr>History of the Universe</vt:lpstr>
      <vt:lpstr>Cosmic Microwave Background</vt:lpstr>
      <vt:lpstr>Cosmic Microwave Background</vt:lpstr>
      <vt:lpstr>Cosmic Microwave Background</vt:lpstr>
      <vt:lpstr>CMB anisotropies</vt:lpstr>
      <vt:lpstr>Contents of the Universe</vt:lpstr>
      <vt:lpstr>History of the Universe’s expansion</vt:lpstr>
      <vt:lpstr>Future of the Universe</vt:lpstr>
      <vt:lpstr>History of the Universe</vt:lpstr>
      <vt:lpstr>PowerPoint Presentation</vt:lpstr>
      <vt:lpstr>Gravitational lensing</vt:lpstr>
      <vt:lpstr>Bullet Cluster</vt:lpstr>
      <vt:lpstr>Bullet Cluster</vt:lpstr>
      <vt:lpstr>Bullet Cluster</vt:lpstr>
      <vt:lpstr>Bullet Cluster</vt:lpstr>
      <vt:lpstr>Bullet Cluster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Yvette Perrott</dc:creator>
  <cp:lastModifiedBy>John Barton</cp:lastModifiedBy>
  <cp:revision>3</cp:revision>
  <dcterms:created xsi:type="dcterms:W3CDTF">2024-06-15T09:26:52Z</dcterms:created>
  <dcterms:modified xsi:type="dcterms:W3CDTF">2024-06-17T22:02:58Z</dcterms:modified>
</cp:coreProperties>
</file>