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fif" ContentType="image/jpeg"/>
  <Default Extension="jpeg" ContentType="image/jpeg"/>
  <Default Extension="jpg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  <p:sldMasterId id="2147483742" r:id="rId2"/>
  </p:sldMasterIdLst>
  <p:notesMasterIdLst>
    <p:notesMasterId r:id="rId60"/>
  </p:notesMasterIdLst>
  <p:sldIdLst>
    <p:sldId id="321" r:id="rId3"/>
    <p:sldId id="283" r:id="rId4"/>
    <p:sldId id="284" r:id="rId5"/>
    <p:sldId id="327" r:id="rId6"/>
    <p:sldId id="285" r:id="rId7"/>
    <p:sldId id="287" r:id="rId8"/>
    <p:sldId id="286" r:id="rId9"/>
    <p:sldId id="278" r:id="rId10"/>
    <p:sldId id="280" r:id="rId11"/>
    <p:sldId id="281" r:id="rId12"/>
    <p:sldId id="282" r:id="rId13"/>
    <p:sldId id="289" r:id="rId14"/>
    <p:sldId id="277" r:id="rId15"/>
    <p:sldId id="290" r:id="rId16"/>
    <p:sldId id="291" r:id="rId17"/>
    <p:sldId id="292" r:id="rId18"/>
    <p:sldId id="293" r:id="rId19"/>
    <p:sldId id="288" r:id="rId20"/>
    <p:sldId id="294" r:id="rId21"/>
    <p:sldId id="295" r:id="rId22"/>
    <p:sldId id="303" r:id="rId23"/>
    <p:sldId id="297" r:id="rId24"/>
    <p:sldId id="296" r:id="rId25"/>
    <p:sldId id="298" r:id="rId26"/>
    <p:sldId id="300" r:id="rId27"/>
    <p:sldId id="299" r:id="rId28"/>
    <p:sldId id="301" r:id="rId29"/>
    <p:sldId id="302" r:id="rId30"/>
    <p:sldId id="304" r:id="rId31"/>
    <p:sldId id="305" r:id="rId32"/>
    <p:sldId id="306" r:id="rId33"/>
    <p:sldId id="307" r:id="rId34"/>
    <p:sldId id="308" r:id="rId35"/>
    <p:sldId id="271" r:id="rId36"/>
    <p:sldId id="310" r:id="rId37"/>
    <p:sldId id="314" r:id="rId38"/>
    <p:sldId id="311" r:id="rId39"/>
    <p:sldId id="312" r:id="rId40"/>
    <p:sldId id="317" r:id="rId41"/>
    <p:sldId id="315" r:id="rId42"/>
    <p:sldId id="328" r:id="rId43"/>
    <p:sldId id="313" r:id="rId44"/>
    <p:sldId id="316" r:id="rId45"/>
    <p:sldId id="318" r:id="rId46"/>
    <p:sldId id="320" r:id="rId47"/>
    <p:sldId id="319" r:id="rId48"/>
    <p:sldId id="322" r:id="rId49"/>
    <p:sldId id="323" r:id="rId50"/>
    <p:sldId id="324" r:id="rId51"/>
    <p:sldId id="325" r:id="rId52"/>
    <p:sldId id="326" r:id="rId53"/>
    <p:sldId id="329" r:id="rId54"/>
    <p:sldId id="263" r:id="rId55"/>
    <p:sldId id="330" r:id="rId56"/>
    <p:sldId id="276" r:id="rId57"/>
    <p:sldId id="268" r:id="rId58"/>
    <p:sldId id="272" r:id="rId59"/>
  </p:sldIdLst>
  <p:sldSz cx="9144000" cy="5143500" type="screen16x9"/>
  <p:notesSz cx="6858000" cy="9144000"/>
  <p:embeddedFontLst>
    <p:embeddedFont>
      <p:font typeface="Arial Narrow" panose="020B0606020202030204" pitchFamily="34" charset="0"/>
      <p:regular r:id="rId61"/>
      <p:bold r:id="rId62"/>
      <p:italic r:id="rId63"/>
      <p:boldItalic r:id="rId64"/>
    </p:embeddedFont>
    <p:embeddedFont>
      <p:font typeface="Helvetica" panose="020B0604020202020204" pitchFamily="34" charset="0"/>
      <p:regular r:id="rId65"/>
      <p:bold r:id="rId66"/>
      <p:italic r:id="rId67"/>
      <p:boldItalic r:id="rId68"/>
    </p:embeddedFont>
  </p:embeddedFontLst>
  <p:defaultTextStyle>
    <a:defPPr>
      <a:defRPr lang="en-US"/>
    </a:defPPr>
    <a:lvl1pPr marL="0" algn="l" defTabSz="389626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389626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389626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389626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389626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389626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389626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389626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389626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8F"/>
    <a:srgbClr val="F9C000"/>
    <a:srgbClr val="03508F"/>
    <a:srgbClr val="0096FF"/>
    <a:srgbClr val="005289"/>
    <a:srgbClr val="10C9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57" autoAdjust="0"/>
  </p:normalViewPr>
  <p:slideViewPr>
    <p:cSldViewPr snapToGrid="0" snapToObjects="1">
      <p:cViewPr varScale="1">
        <p:scale>
          <a:sx n="202" d="100"/>
          <a:sy n="202" d="100"/>
        </p:scale>
        <p:origin x="3162" y="174"/>
      </p:cViewPr>
      <p:guideLst/>
    </p:cSldViewPr>
  </p:slideViewPr>
  <p:outlineViewPr>
    <p:cViewPr>
      <p:scale>
        <a:sx n="33" d="100"/>
        <a:sy n="33" d="100"/>
      </p:scale>
      <p:origin x="0" y="-230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font" Target="fonts/font3.fntdata"/><Relationship Id="rId68" Type="http://schemas.openxmlformats.org/officeDocument/2006/relationships/font" Target="fonts/font8.fntdata"/><Relationship Id="rId7" Type="http://schemas.openxmlformats.org/officeDocument/2006/relationships/slide" Target="slides/slide5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font" Target="fonts/font6.fntdata"/><Relationship Id="rId5" Type="http://schemas.openxmlformats.org/officeDocument/2006/relationships/slide" Target="slides/slide3.xml"/><Relationship Id="rId61" Type="http://schemas.openxmlformats.org/officeDocument/2006/relationships/font" Target="fonts/font1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font" Target="fonts/font4.fntdata"/><Relationship Id="rId69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font" Target="fonts/font7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font" Target="fonts/font2.fntdata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65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6D8F26FC-F9BF-1B4B-B836-197584C6C25D}" type="datetimeFigureOut">
              <a:rPr lang="en-US" smtClean="0"/>
              <a:pPr/>
              <a:t>5/20/2024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3088BDF5-082B-2A40-957B-1A1489EEBD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041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79252" rtl="0" eaLnBrk="1" latinLnBrk="0" hangingPunct="1">
      <a:defRPr sz="1023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89626" algn="l" defTabSz="779252" rtl="0" eaLnBrk="1" latinLnBrk="0" hangingPunct="1">
      <a:defRPr sz="1023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779252" algn="l" defTabSz="779252" rtl="0" eaLnBrk="1" latinLnBrk="0" hangingPunct="1">
      <a:defRPr sz="1023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168878" algn="l" defTabSz="779252" rtl="0" eaLnBrk="1" latinLnBrk="0" hangingPunct="1">
      <a:defRPr sz="1023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558503" algn="l" defTabSz="779252" rtl="0" eaLnBrk="1" latinLnBrk="0" hangingPunct="1">
      <a:defRPr sz="1023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948129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>
                <a:latin typeface="+mn-lt"/>
              </a:rPr>
              <a:t>T</a:t>
            </a:r>
            <a:r>
              <a:rPr lang="en-US" b="0" i="0" dirty="0">
                <a:solidFill>
                  <a:srgbClr val="1F1F1F"/>
                </a:solidFill>
                <a:effectLst/>
                <a:latin typeface="+mn-lt"/>
              </a:rPr>
              <a:t>he analysis shows that 4 participants (1.2% of participants; study identifications 360, 183, 64, and 21) accounted for 26% of total costs incurred, and the 15 highest-cost individuals, or 5% of the cohort, accounted for 43% of the total cost incurred. In contrast, 277 participants or 82% of the cohort, incurred individual costs of &lt;$1000 (USD650), contributing just 24% to the total cost.</a:t>
            </a:r>
            <a:endParaRPr lang="en-NZ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8BDF5-082B-2A40-957B-1A1489EEBDA3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508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SD higher DBI (0.64) -&gt; 18% higher pharmaceutical cost.</a:t>
            </a:r>
            <a:br>
              <a:rPr lang="en-US" dirty="0"/>
            </a:br>
            <a:r>
              <a:rPr lang="en-US" dirty="0"/>
              <a:t>DBI no robust relationship to non-pharmaceutical cost.</a:t>
            </a:r>
          </a:p>
          <a:p>
            <a:r>
              <a:rPr lang="en-US" dirty="0"/>
              <a:t>One SD higher FI (0.13) -&gt; 27% higher healthcare cost.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8BDF5-082B-2A40-957B-1A1489EEBDA3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719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bg>
      <p:bgPr>
        <a:solidFill>
          <a:srgbClr val="005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A8E7E3-5349-ED49-9404-2BFA741360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989B577-02B8-B947-9BF8-5626CDB052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6915" y="2384145"/>
            <a:ext cx="6968919" cy="1080950"/>
          </a:xfrm>
        </p:spPr>
        <p:txBody>
          <a:bodyPr>
            <a:noAutofit/>
          </a:bodyPr>
          <a:lstStyle>
            <a:lvl1pPr marL="0" indent="0" algn="l">
              <a:lnSpc>
                <a:spcPts val="4000"/>
              </a:lnSpc>
              <a:buNone/>
              <a:defRPr sz="3750"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5C50D7ED-159E-FC4B-816C-E630009F92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6915" y="4330485"/>
            <a:ext cx="6968558" cy="368897"/>
          </a:xfrm>
        </p:spPr>
        <p:txBody>
          <a:bodyPr>
            <a:noAutofit/>
          </a:bodyPr>
          <a:lstStyle>
            <a:lvl1pPr marL="0" indent="0" algn="l">
              <a:buNone/>
              <a:defRPr sz="1350" b="0" i="0" baseline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6030504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2pPr>
            <a:lvl3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3pPr>
            <a:lvl4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4pPr>
            <a:lvl5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5pPr>
          </a:lstStyle>
          <a:p>
            <a:pPr lvl="0"/>
            <a:r>
              <a:rPr lang="en-GB" dirty="0"/>
              <a:t>Click to add presenter | date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E8FF240-2C96-184B-BF50-BCC6EFB690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7275" y="1956463"/>
            <a:ext cx="6968559" cy="358775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add subtitle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8D0E36-FA2C-EA43-90FB-5E3AC6B13A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5458" y="323633"/>
            <a:ext cx="1257132" cy="62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289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campaign cover">
    <p:bg>
      <p:bgPr>
        <a:solidFill>
          <a:srgbClr val="005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C3D6EB-1FEB-2347-8EA6-75C9C23371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989B577-02B8-B947-9BF8-5626CDB052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23601" y="2384145"/>
            <a:ext cx="5735411" cy="1592769"/>
          </a:xfrm>
        </p:spPr>
        <p:txBody>
          <a:bodyPr>
            <a:noAutofit/>
          </a:bodyPr>
          <a:lstStyle>
            <a:lvl1pPr marL="0" indent="0" algn="l">
              <a:lnSpc>
                <a:spcPts val="4000"/>
              </a:lnSpc>
              <a:buNone/>
              <a:defRPr sz="3750"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5C50D7ED-159E-FC4B-816C-E630009F92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23601" y="4330485"/>
            <a:ext cx="5735410" cy="368897"/>
          </a:xfrm>
        </p:spPr>
        <p:txBody>
          <a:bodyPr>
            <a:noAutofit/>
          </a:bodyPr>
          <a:lstStyle>
            <a:lvl1pPr marL="0" indent="0" algn="l">
              <a:buNone/>
              <a:defRPr sz="1350" b="0" i="0" baseline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6030504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2pPr>
            <a:lvl3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3pPr>
            <a:lvl4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4pPr>
            <a:lvl5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5pPr>
          </a:lstStyle>
          <a:p>
            <a:pPr lvl="0"/>
            <a:r>
              <a:rPr lang="en-GB" dirty="0"/>
              <a:t>Click to add presenter | date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E8FF240-2C96-184B-BF50-BCC6EFB690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23962" y="1956463"/>
            <a:ext cx="5735410" cy="358775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839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on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7">
            <a:extLst>
              <a:ext uri="{FF2B5EF4-FFF2-40B4-BE49-F238E27FC236}">
                <a16:creationId xmlns:a16="http://schemas.microsoft.com/office/drawing/2014/main" id="{966F452A-D209-3145-B9E5-418684C857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923" y="694533"/>
            <a:ext cx="7971766" cy="3791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 b="1" i="0" baseline="0">
                <a:solidFill>
                  <a:srgbClr val="0050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8D5374-FFE7-7749-8739-5F2F37C3801B}"/>
              </a:ext>
            </a:extLst>
          </p:cNvPr>
          <p:cNvSpPr/>
          <p:nvPr userDrawn="1"/>
        </p:nvSpPr>
        <p:spPr>
          <a:xfrm>
            <a:off x="624611" y="538116"/>
            <a:ext cx="540000" cy="34289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1" b="0" i="0" dirty="0">
              <a:latin typeface="Arial" panose="020B0604020202020204" pitchFamily="34" charset="0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24A0A90-0190-8845-8B51-BBF8FB888DD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2925" y="1095451"/>
            <a:ext cx="7972425" cy="260350"/>
          </a:xfrm>
        </p:spPr>
        <p:txBody>
          <a:bodyPr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5CE11997-7F10-8A40-8576-9FAE774CC1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2925" y="1509196"/>
            <a:ext cx="7972425" cy="3024909"/>
          </a:xfrm>
        </p:spPr>
        <p:txBody>
          <a:bodyPr numCol="1" spcCol="180000">
            <a:noAutofit/>
          </a:bodyPr>
          <a:lstStyle>
            <a:lvl1pPr marL="0" indent="0">
              <a:lnSpc>
                <a:spcPts val="2300"/>
              </a:lnSpc>
              <a:spcAft>
                <a:spcPts val="300"/>
              </a:spcAft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 dirty="0"/>
              <a:t>Click to add single column text</a:t>
            </a:r>
          </a:p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 Libero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. At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at in </a:t>
            </a:r>
            <a:r>
              <a:rPr lang="en-GB" dirty="0" err="1"/>
              <a:t>tellus</a:t>
            </a:r>
            <a:r>
              <a:rPr lang="en-GB" dirty="0"/>
              <a:t> integer </a:t>
            </a:r>
            <a:r>
              <a:rPr lang="en-GB" dirty="0" err="1"/>
              <a:t>feugiat</a:t>
            </a:r>
            <a:r>
              <a:rPr lang="en-GB" dirty="0"/>
              <a:t>. Felis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sagittis</a:t>
            </a:r>
            <a:r>
              <a:rPr lang="en-GB" dirty="0"/>
              <a:t> id. </a:t>
            </a:r>
            <a:r>
              <a:rPr lang="en-GB" dirty="0" err="1"/>
              <a:t>Quisque</a:t>
            </a:r>
            <a:r>
              <a:rPr lang="en-GB" dirty="0"/>
              <a:t> id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elementum</a:t>
            </a:r>
            <a:r>
              <a:rPr lang="en-GB" dirty="0"/>
              <a:t> pulvinar. </a:t>
            </a:r>
          </a:p>
          <a:p>
            <a:pPr lvl="0"/>
            <a:r>
              <a:rPr lang="en-GB" dirty="0" err="1"/>
              <a:t>Pellentesque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morbi</a:t>
            </a:r>
            <a:r>
              <a:rPr lang="en-GB" dirty="0"/>
              <a:t>. </a:t>
            </a:r>
            <a:r>
              <a:rPr lang="en-GB" dirty="0" err="1"/>
              <a:t>Tortor</a:t>
            </a:r>
            <a:r>
              <a:rPr lang="en-GB" dirty="0"/>
              <a:t>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facilisi</a:t>
            </a:r>
            <a:r>
              <a:rPr lang="en-GB" dirty="0"/>
              <a:t> </a:t>
            </a:r>
            <a:r>
              <a:rPr lang="en-GB" dirty="0" err="1"/>
              <a:t>cras</a:t>
            </a:r>
            <a:r>
              <a:rPr lang="en-GB" dirty="0"/>
              <a:t> fermentum.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maecenas</a:t>
            </a:r>
            <a:r>
              <a:rPr lang="en-GB" dirty="0"/>
              <a:t>. </a:t>
            </a:r>
            <a:r>
              <a:rPr lang="en-GB" dirty="0" err="1"/>
              <a:t>Arcu</a:t>
            </a:r>
            <a:r>
              <a:rPr lang="en-GB" dirty="0"/>
              <a:t> non </a:t>
            </a:r>
            <a:r>
              <a:rPr lang="en-GB" dirty="0" err="1"/>
              <a:t>odio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lacinia at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.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in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. Fermentum dui </a:t>
            </a:r>
            <a:r>
              <a:rPr lang="en-GB" dirty="0" err="1"/>
              <a:t>faucibus</a:t>
            </a:r>
            <a:r>
              <a:rPr lang="en-GB" dirty="0"/>
              <a:t> in </a:t>
            </a:r>
            <a:r>
              <a:rPr lang="en-GB" dirty="0" err="1"/>
              <a:t>ornare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.</a:t>
            </a:r>
          </a:p>
          <a:p>
            <a:pPr lvl="0"/>
            <a:endParaRPr lang="en-GB" dirty="0"/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ED590F41-6246-E941-AA78-A833042934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45538" y="4768200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445717F-2858-4043-A9CA-B2273EB60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455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red one column no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7">
            <a:extLst>
              <a:ext uri="{FF2B5EF4-FFF2-40B4-BE49-F238E27FC236}">
                <a16:creationId xmlns:a16="http://schemas.microsoft.com/office/drawing/2014/main" id="{966F452A-D209-3145-B9E5-418684C857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923" y="694533"/>
            <a:ext cx="7971766" cy="37916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000" b="1" i="0" baseline="0">
                <a:solidFill>
                  <a:srgbClr val="0050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24A0A90-0190-8845-8B51-BBF8FB888DD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2925" y="1095451"/>
            <a:ext cx="7972425" cy="260350"/>
          </a:xfrm>
        </p:spPr>
        <p:txBody>
          <a:bodyPr anchor="ctr">
            <a:noAutofit/>
          </a:bodyPr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5CE11997-7F10-8A40-8576-9FAE774CC1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2925" y="1509196"/>
            <a:ext cx="7972425" cy="3024909"/>
          </a:xfrm>
        </p:spPr>
        <p:txBody>
          <a:bodyPr numCol="1" spcCol="18000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 dirty="0"/>
              <a:t>Click to add single column text</a:t>
            </a:r>
          </a:p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 Libero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. At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at in </a:t>
            </a:r>
            <a:r>
              <a:rPr lang="en-GB" dirty="0" err="1"/>
              <a:t>tellus</a:t>
            </a:r>
            <a:r>
              <a:rPr lang="en-GB" dirty="0"/>
              <a:t> integer </a:t>
            </a:r>
            <a:r>
              <a:rPr lang="en-GB" dirty="0" err="1"/>
              <a:t>feugiat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id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elementum</a:t>
            </a:r>
            <a:r>
              <a:rPr lang="en-GB" dirty="0"/>
              <a:t> pulvinar. </a:t>
            </a:r>
          </a:p>
          <a:p>
            <a:pPr lvl="0"/>
            <a:r>
              <a:rPr lang="en-GB" dirty="0" err="1"/>
              <a:t>Pellentesque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morbi</a:t>
            </a:r>
            <a:r>
              <a:rPr lang="en-GB" dirty="0"/>
              <a:t>. </a:t>
            </a:r>
            <a:r>
              <a:rPr lang="en-GB" dirty="0" err="1"/>
              <a:t>Tortor</a:t>
            </a:r>
            <a:r>
              <a:rPr lang="en-GB" dirty="0"/>
              <a:t>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facilisi</a:t>
            </a:r>
            <a:r>
              <a:rPr lang="en-GB" dirty="0"/>
              <a:t> </a:t>
            </a:r>
            <a:r>
              <a:rPr lang="en-GB" dirty="0" err="1"/>
              <a:t>cras</a:t>
            </a:r>
            <a:r>
              <a:rPr lang="en-GB" dirty="0"/>
              <a:t> fermentum.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maecenas</a:t>
            </a:r>
            <a:r>
              <a:rPr lang="en-GB" dirty="0"/>
              <a:t>. </a:t>
            </a:r>
            <a:r>
              <a:rPr lang="en-GB" dirty="0" err="1"/>
              <a:t>Arcu</a:t>
            </a:r>
            <a:r>
              <a:rPr lang="en-GB" dirty="0"/>
              <a:t> non </a:t>
            </a:r>
            <a:r>
              <a:rPr lang="en-GB" dirty="0" err="1"/>
              <a:t>odio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lacinia at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.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in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. Fermentum dui </a:t>
            </a:r>
            <a:r>
              <a:rPr lang="en-GB" dirty="0" err="1"/>
              <a:t>faucibus</a:t>
            </a:r>
            <a:r>
              <a:rPr lang="en-GB" dirty="0"/>
              <a:t> in </a:t>
            </a:r>
            <a:r>
              <a:rPr lang="en-GB" dirty="0" err="1"/>
              <a:t>ornare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. Tellus in </a:t>
            </a:r>
            <a:r>
              <a:rPr lang="en-GB" dirty="0" err="1"/>
              <a:t>hac</a:t>
            </a:r>
            <a:r>
              <a:rPr lang="en-GB" dirty="0"/>
              <a:t> </a:t>
            </a:r>
            <a:r>
              <a:rPr lang="en-GB" dirty="0" err="1"/>
              <a:t>habitasse</a:t>
            </a:r>
            <a:r>
              <a:rPr lang="en-GB" dirty="0"/>
              <a:t> </a:t>
            </a:r>
            <a:r>
              <a:rPr lang="en-GB" dirty="0" err="1"/>
              <a:t>platea</a:t>
            </a:r>
            <a:r>
              <a:rPr lang="en-GB" dirty="0"/>
              <a:t> </a:t>
            </a:r>
            <a:r>
              <a:rPr lang="en-GB" dirty="0" err="1"/>
              <a:t>dictumst</a:t>
            </a:r>
            <a:r>
              <a:rPr lang="en-GB" dirty="0"/>
              <a:t> vestibulum </a:t>
            </a:r>
            <a:r>
              <a:rPr lang="en-GB" dirty="0" err="1"/>
              <a:t>rhoncus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pellentesque</a:t>
            </a:r>
            <a:r>
              <a:rPr lang="en-GB" dirty="0"/>
              <a:t>.</a:t>
            </a:r>
          </a:p>
          <a:p>
            <a:pPr lvl="0"/>
            <a:endParaRPr lang="en-GB" dirty="0"/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ED590F41-6246-E941-AA78-A833042934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45538" y="4768200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445717F-2858-4043-A9CA-B2273EB60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461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on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7">
            <a:extLst>
              <a:ext uri="{FF2B5EF4-FFF2-40B4-BE49-F238E27FC236}">
                <a16:creationId xmlns:a16="http://schemas.microsoft.com/office/drawing/2014/main" id="{966F452A-D209-3145-B9E5-418684C857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923" y="694533"/>
            <a:ext cx="7971766" cy="3791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 b="1" i="0" baseline="0">
                <a:solidFill>
                  <a:srgbClr val="0050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8D5374-FFE7-7749-8739-5F2F37C3801B}"/>
              </a:ext>
            </a:extLst>
          </p:cNvPr>
          <p:cNvSpPr/>
          <p:nvPr userDrawn="1"/>
        </p:nvSpPr>
        <p:spPr>
          <a:xfrm>
            <a:off x="624611" y="538115"/>
            <a:ext cx="540000" cy="36000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1" b="0" i="0" dirty="0">
              <a:latin typeface="Arial" panose="020B0604020202020204" pitchFamily="34" charset="0"/>
            </a:endParaRP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144EE808-45F3-0B45-A79A-B15B017AE3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45538" y="4768200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445717F-2858-4043-A9CA-B2273EB60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 Placeholder 21">
            <a:extLst>
              <a:ext uri="{FF2B5EF4-FFF2-40B4-BE49-F238E27FC236}">
                <a16:creationId xmlns:a16="http://schemas.microsoft.com/office/drawing/2014/main" id="{6290D9F1-0210-8254-D753-CE6CD1C5FC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2925" y="1095451"/>
            <a:ext cx="7972425" cy="260350"/>
          </a:xfrm>
        </p:spPr>
        <p:txBody>
          <a:bodyPr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880B751-7180-ED2E-0190-8BDD2340E5E0}"/>
              </a:ext>
            </a:extLst>
          </p:cNvPr>
          <p:cNvCxnSpPr>
            <a:cxnSpLocks/>
          </p:cNvCxnSpPr>
          <p:nvPr userDrawn="1"/>
        </p:nvCxnSpPr>
        <p:spPr>
          <a:xfrm>
            <a:off x="4499002" y="1928692"/>
            <a:ext cx="0" cy="2009375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Text Placeholder 23">
            <a:extLst>
              <a:ext uri="{FF2B5EF4-FFF2-40B4-BE49-F238E27FC236}">
                <a16:creationId xmlns:a16="http://schemas.microsoft.com/office/drawing/2014/main" id="{191D4C34-5F52-13F2-5233-327EFE7272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2925" y="1509196"/>
            <a:ext cx="7972425" cy="3024909"/>
          </a:xfrm>
        </p:spPr>
        <p:txBody>
          <a:bodyPr numCol="2" spcCol="360000">
            <a:noAutofit/>
          </a:bodyPr>
          <a:lstStyle>
            <a:lvl1pPr marL="0" indent="0">
              <a:lnSpc>
                <a:spcPts val="2300"/>
              </a:lnSpc>
              <a:spcAft>
                <a:spcPts val="300"/>
              </a:spcAft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 dirty="0"/>
              <a:t>Click to add single column text</a:t>
            </a:r>
          </a:p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 Libero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. At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at in </a:t>
            </a:r>
            <a:r>
              <a:rPr lang="en-GB" dirty="0" err="1"/>
              <a:t>tellus</a:t>
            </a:r>
            <a:r>
              <a:rPr lang="en-GB" dirty="0"/>
              <a:t> integer </a:t>
            </a:r>
            <a:r>
              <a:rPr lang="en-GB" dirty="0" err="1"/>
              <a:t>feugiat</a:t>
            </a:r>
            <a:r>
              <a:rPr lang="en-GB" dirty="0"/>
              <a:t>. Felis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sagittis</a:t>
            </a:r>
            <a:r>
              <a:rPr lang="en-GB" dirty="0"/>
              <a:t> id. </a:t>
            </a:r>
            <a:r>
              <a:rPr lang="en-GB" dirty="0" err="1"/>
              <a:t>Quisque</a:t>
            </a:r>
            <a:r>
              <a:rPr lang="en-GB" dirty="0"/>
              <a:t> id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elementum</a:t>
            </a:r>
            <a:r>
              <a:rPr lang="en-GB" dirty="0"/>
              <a:t> pulvinar. </a:t>
            </a:r>
          </a:p>
          <a:p>
            <a:pPr lvl="0"/>
            <a:r>
              <a:rPr lang="en-GB" dirty="0" err="1"/>
              <a:t>Pellentesque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morbi</a:t>
            </a:r>
            <a:r>
              <a:rPr lang="en-GB" dirty="0"/>
              <a:t>. </a:t>
            </a:r>
            <a:r>
              <a:rPr lang="en-GB" dirty="0" err="1"/>
              <a:t>Tortor</a:t>
            </a:r>
            <a:r>
              <a:rPr lang="en-GB" dirty="0"/>
              <a:t>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facilisi</a:t>
            </a:r>
            <a:r>
              <a:rPr lang="en-GB" dirty="0"/>
              <a:t> </a:t>
            </a:r>
            <a:r>
              <a:rPr lang="en-GB" dirty="0" err="1"/>
              <a:t>cras</a:t>
            </a:r>
            <a:r>
              <a:rPr lang="en-GB" dirty="0"/>
              <a:t> fermentum.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maecenas</a:t>
            </a:r>
            <a:r>
              <a:rPr lang="en-GB" dirty="0"/>
              <a:t>. </a:t>
            </a:r>
            <a:r>
              <a:rPr lang="en-GB" dirty="0" err="1"/>
              <a:t>Arcu</a:t>
            </a:r>
            <a:r>
              <a:rPr lang="en-GB" dirty="0"/>
              <a:t> non </a:t>
            </a:r>
            <a:r>
              <a:rPr lang="en-GB" dirty="0" err="1"/>
              <a:t>odio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lacinia at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.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in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. Fermentum dui </a:t>
            </a:r>
            <a:r>
              <a:rPr lang="en-GB" dirty="0" err="1"/>
              <a:t>faucibus</a:t>
            </a:r>
            <a:r>
              <a:rPr lang="en-GB" dirty="0"/>
              <a:t> in </a:t>
            </a:r>
            <a:r>
              <a:rPr lang="en-GB" dirty="0" err="1"/>
              <a:t>ornare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.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3153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half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5FB59E-3554-0847-8D09-6E1F2EC4E7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4572000" cy="5143500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508F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3FB4792F-6A2E-4B43-99B8-95E861C324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1043" y="694533"/>
            <a:ext cx="3858867" cy="3791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 b="1" i="0" baseline="0">
                <a:solidFill>
                  <a:srgbClr val="0050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05F628-37BF-7441-9878-7400744E81C6}"/>
              </a:ext>
            </a:extLst>
          </p:cNvPr>
          <p:cNvSpPr/>
          <p:nvPr userDrawn="1"/>
        </p:nvSpPr>
        <p:spPr>
          <a:xfrm>
            <a:off x="5011732" y="538116"/>
            <a:ext cx="540000" cy="34289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1" b="0" i="0" dirty="0">
              <a:latin typeface="Arial" panose="020B0604020202020204" pitchFamily="34" charset="0"/>
            </a:endParaRPr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8DEC81BB-8695-5E41-AD42-6BC72F448C7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30047" y="1095451"/>
            <a:ext cx="3859186" cy="260350"/>
          </a:xfrm>
        </p:spPr>
        <p:txBody>
          <a:bodyPr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F4448EE3-9F56-1E49-969F-4545BFCCA8F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0047" y="1509196"/>
            <a:ext cx="3859186" cy="3024909"/>
          </a:xfrm>
        </p:spPr>
        <p:txBody>
          <a:bodyPr numCol="1" spcCol="18000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 Libero </a:t>
            </a:r>
            <a:r>
              <a:rPr lang="en-GB" dirty="0" err="1"/>
              <a:t>nunc</a:t>
            </a:r>
            <a:endParaRPr lang="en-GB" dirty="0"/>
          </a:p>
          <a:p>
            <a:pPr lvl="0"/>
            <a:r>
              <a:rPr lang="en-GB" dirty="0" err="1"/>
              <a:t>Pellentesque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morbi</a:t>
            </a:r>
            <a:r>
              <a:rPr lang="en-GB" dirty="0"/>
              <a:t>.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maecenas</a:t>
            </a:r>
            <a:r>
              <a:rPr lang="en-GB" dirty="0"/>
              <a:t>. </a:t>
            </a:r>
            <a:r>
              <a:rPr lang="en-GB" dirty="0" err="1"/>
              <a:t>Arcu</a:t>
            </a:r>
            <a:r>
              <a:rPr lang="en-GB" dirty="0"/>
              <a:t> non </a:t>
            </a:r>
            <a:r>
              <a:rPr lang="en-GB" dirty="0" err="1"/>
              <a:t>odio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lacinia at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.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in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AFDFE31-426B-D942-8C9A-ED4ACF5FDC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45538" y="4768200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445717F-2858-4043-A9CA-B2273EB60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058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half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5FB59E-3554-0847-8D09-6E1F2EC4E7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70929" y="0"/>
            <a:ext cx="4572000" cy="5143500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508F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D5CDACD2-C424-0D4E-AD81-2B0BCA7021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923" y="694533"/>
            <a:ext cx="3659016" cy="3791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 b="1" i="0" baseline="0">
                <a:solidFill>
                  <a:srgbClr val="0050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B8A96C-240C-054C-9783-E96EFD9FA0B1}"/>
              </a:ext>
            </a:extLst>
          </p:cNvPr>
          <p:cNvSpPr/>
          <p:nvPr userDrawn="1"/>
        </p:nvSpPr>
        <p:spPr>
          <a:xfrm>
            <a:off x="624611" y="538115"/>
            <a:ext cx="540000" cy="36000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1" b="0" i="0" dirty="0">
              <a:latin typeface="Arial" panose="020B0604020202020204" pitchFamily="34" charset="0"/>
            </a:endParaRPr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898DAF2A-02B4-3744-88E3-B5DF5C6F2B3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2926" y="1095451"/>
            <a:ext cx="3659318" cy="260350"/>
          </a:xfrm>
        </p:spPr>
        <p:txBody>
          <a:bodyPr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777C4CBC-0F4E-3A4E-B77F-A676036942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2926" y="1509196"/>
            <a:ext cx="3659318" cy="3024909"/>
          </a:xfrm>
        </p:spPr>
        <p:txBody>
          <a:bodyPr numCol="1" spcCol="180000"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 Libero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. At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elementum</a:t>
            </a:r>
            <a:r>
              <a:rPr lang="en-GB" dirty="0"/>
              <a:t> pulvinar. Dui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ornare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est. Proin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id </a:t>
            </a:r>
            <a:r>
              <a:rPr lang="en-GB" dirty="0" err="1"/>
              <a:t>venenatis</a:t>
            </a:r>
            <a:r>
              <a:rPr lang="en-GB" dirty="0"/>
              <a:t> a vitae </a:t>
            </a:r>
            <a:r>
              <a:rPr lang="en-GB" dirty="0" err="1"/>
              <a:t>sapien</a:t>
            </a:r>
            <a:r>
              <a:rPr lang="en-GB" dirty="0"/>
              <a:t>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FA3EEA6-D5B9-3C4E-AFDB-31AB0113A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45538" y="4768200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445717F-2858-4043-A9CA-B2273EB60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880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right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5FB59E-3554-0847-8D09-6E1F2EC4E7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72000" y="1601"/>
            <a:ext cx="4572000" cy="204279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508F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DE26AF3A-06E9-8443-8C4A-575404F43A71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4572000" y="2568077"/>
            <a:ext cx="4572000" cy="204279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508F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8B483D2-F0B5-6E4E-8739-82924C7D4309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572000" y="2080291"/>
            <a:ext cx="3475554" cy="330457"/>
          </a:xfrm>
        </p:spPr>
        <p:txBody>
          <a:bodyPr>
            <a:normAutofit/>
          </a:bodyPr>
          <a:lstStyle>
            <a:lvl1pPr marL="0" indent="0">
              <a:buNone/>
              <a:defRPr sz="105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6030504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dirty="0"/>
              <a:t>Click to add caption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E05A559-F407-9F4E-B680-86CB2A2585B5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4572000" y="4610872"/>
            <a:ext cx="3475554" cy="322624"/>
          </a:xfrm>
        </p:spPr>
        <p:txBody>
          <a:bodyPr>
            <a:normAutofit/>
          </a:bodyPr>
          <a:lstStyle>
            <a:lvl1pPr marL="0" indent="0">
              <a:buNone/>
              <a:defRPr sz="105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6030504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dirty="0"/>
              <a:t>Click to add caption</a:t>
            </a:r>
          </a:p>
        </p:txBody>
      </p:sp>
      <p:sp>
        <p:nvSpPr>
          <p:cNvPr id="18" name="Title 7">
            <a:extLst>
              <a:ext uri="{FF2B5EF4-FFF2-40B4-BE49-F238E27FC236}">
                <a16:creationId xmlns:a16="http://schemas.microsoft.com/office/drawing/2014/main" id="{F1569518-DC93-724C-AC70-58DE1388DC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923" y="694533"/>
            <a:ext cx="3659016" cy="3791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 b="1" i="0" baseline="0">
                <a:solidFill>
                  <a:srgbClr val="0050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E38120-808C-4C42-AD02-6EBFFCB56BCE}"/>
              </a:ext>
            </a:extLst>
          </p:cNvPr>
          <p:cNvSpPr/>
          <p:nvPr userDrawn="1"/>
        </p:nvSpPr>
        <p:spPr>
          <a:xfrm>
            <a:off x="624611" y="538115"/>
            <a:ext cx="540000" cy="36000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1" b="0" i="0" dirty="0">
              <a:latin typeface="Arial" panose="020B0604020202020204" pitchFamily="34" charset="0"/>
            </a:endParaRPr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02226445-E45E-4A45-BCE1-34496A76C60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2926" y="1095451"/>
            <a:ext cx="3659318" cy="260350"/>
          </a:xfrm>
        </p:spPr>
        <p:txBody>
          <a:bodyPr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768249EB-6E1E-3F45-BC2B-A87B6F0B128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2926" y="1509196"/>
            <a:ext cx="3659318" cy="3024909"/>
          </a:xfrm>
        </p:spPr>
        <p:txBody>
          <a:bodyPr numCol="1" spcCol="180000"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 Libero </a:t>
            </a:r>
            <a:r>
              <a:rPr lang="en-GB" dirty="0" err="1"/>
              <a:t>nunc</a:t>
            </a:r>
            <a:r>
              <a:rPr lang="en-GB" dirty="0"/>
              <a:t> Felis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sagittis</a:t>
            </a:r>
            <a:r>
              <a:rPr lang="en-GB" dirty="0"/>
              <a:t> id. </a:t>
            </a:r>
            <a:r>
              <a:rPr lang="en-GB" dirty="0" err="1"/>
              <a:t>Quisque</a:t>
            </a:r>
            <a:r>
              <a:rPr lang="en-GB" dirty="0"/>
              <a:t> id </a:t>
            </a:r>
            <a:r>
              <a:rPr lang="en-GB" dirty="0" err="1"/>
              <a:t>elementum</a:t>
            </a:r>
            <a:r>
              <a:rPr lang="en-GB" dirty="0"/>
              <a:t> pulvinar. </a:t>
            </a:r>
          </a:p>
          <a:p>
            <a:pPr lvl="0"/>
            <a:r>
              <a:rPr lang="en-GB" dirty="0"/>
              <a:t>Magna </a:t>
            </a:r>
            <a:r>
              <a:rPr lang="en-GB" dirty="0" err="1"/>
              <a:t>fringilla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. Dui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ornare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. Proin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id </a:t>
            </a:r>
            <a:r>
              <a:rPr lang="en-GB" dirty="0" err="1"/>
              <a:t>venenatis</a:t>
            </a:r>
            <a:r>
              <a:rPr lang="en-GB" dirty="0"/>
              <a:t> a vitae </a:t>
            </a:r>
            <a:r>
              <a:rPr lang="en-GB" dirty="0" err="1"/>
              <a:t>sapien</a:t>
            </a:r>
            <a:r>
              <a:rPr lang="en-GB" dirty="0"/>
              <a:t>.</a:t>
            </a:r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DB82DBEA-18A3-C542-9D92-30172F92BB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81260" y="4768200"/>
            <a:ext cx="62167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445717F-2858-4043-A9CA-B2273EB60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393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A7720B-CFD9-844D-8184-00529D01B30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2925" y="1543987"/>
            <a:ext cx="4029075" cy="3040713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7491E36E-50F3-D24A-A688-3E813C0C3D8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710734" y="1543987"/>
            <a:ext cx="4029075" cy="3040713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8B5FE7C-2C40-1C43-BFB0-43C03EB7D0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923" y="694533"/>
            <a:ext cx="6736741" cy="3791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 b="1" i="0" baseline="0">
                <a:solidFill>
                  <a:srgbClr val="0050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3C1389F0-BF96-1E44-84C5-4638018AC51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2926" y="1095451"/>
            <a:ext cx="6737298" cy="260350"/>
          </a:xfrm>
        </p:spPr>
        <p:txBody>
          <a:bodyPr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39340E-0619-EC43-A13C-00AC8DA000C7}"/>
              </a:ext>
            </a:extLst>
          </p:cNvPr>
          <p:cNvSpPr/>
          <p:nvPr userDrawn="1"/>
        </p:nvSpPr>
        <p:spPr>
          <a:xfrm>
            <a:off x="624611" y="538115"/>
            <a:ext cx="540000" cy="36000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1" b="0" i="0" dirty="0">
              <a:latin typeface="Arial" panose="020B0604020202020204" pitchFamily="34" charset="0"/>
            </a:endParaRP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098D4100-512F-BA46-A4DE-F7F423AA34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45538" y="4768200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445717F-2858-4043-A9CA-B2273EB60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3663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/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A7720B-CFD9-844D-8184-00529D01B30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2925" y="1558977"/>
            <a:ext cx="8196884" cy="3025723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99FCE8A5-72FA-D04E-A2BD-CECBFACEF6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923" y="694533"/>
            <a:ext cx="6736741" cy="3791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 b="1" i="0" baseline="0">
                <a:solidFill>
                  <a:srgbClr val="0050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D459210A-D34A-C842-A9EB-444B1C75AE6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2926" y="1095451"/>
            <a:ext cx="6737298" cy="260350"/>
          </a:xfrm>
        </p:spPr>
        <p:txBody>
          <a:bodyPr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EE8D5F-A60D-D14B-B3BB-64260A3DC114}"/>
              </a:ext>
            </a:extLst>
          </p:cNvPr>
          <p:cNvSpPr/>
          <p:nvPr userDrawn="1"/>
        </p:nvSpPr>
        <p:spPr>
          <a:xfrm>
            <a:off x="624611" y="538115"/>
            <a:ext cx="540000" cy="36000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1" b="0" i="0" dirty="0">
              <a:latin typeface="Arial" panose="020B060402020202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C012AB0-F4BF-9544-A4A7-0AD273D018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45538" y="4768200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445717F-2858-4043-A9CA-B2273EB60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5743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break—with branding">
    <p:bg>
      <p:bgPr>
        <a:solidFill>
          <a:srgbClr val="0052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D3F49D-B110-274A-9C07-D338251E94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D2465C92-CD93-1F46-A7D4-EA1201447E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7541" y="2237643"/>
            <a:ext cx="6968919" cy="1078260"/>
          </a:xfrm>
        </p:spPr>
        <p:txBody>
          <a:bodyPr>
            <a:noAutofit/>
          </a:bodyPr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sz="3750"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GB" dirty="0"/>
              <a:t>Click to add page break title</a:t>
            </a:r>
          </a:p>
        </p:txBody>
      </p:sp>
    </p:spTree>
    <p:extLst>
      <p:ext uri="{BB962C8B-B14F-4D97-AF65-F5344CB8AC3E}">
        <p14:creationId xmlns:p14="http://schemas.microsoft.com/office/powerpoint/2010/main" val="14573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Christchurch">
    <p:bg>
      <p:bgPr>
        <a:solidFill>
          <a:srgbClr val="005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A8E7E3-5349-ED49-9404-2BFA741360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E8FF240-2C96-184B-BF50-BCC6EFB690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7275" y="1956463"/>
            <a:ext cx="6968559" cy="358775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add subtitle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F00894-E430-7B4E-9C05-A8F9C40C1F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0552" y="320752"/>
            <a:ext cx="1262038" cy="818619"/>
          </a:xfrm>
          <a:prstGeom prst="rect">
            <a:avLst/>
          </a:prstGeom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BCB61ABA-377B-CFB7-4873-CE21AD9275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6915" y="2384145"/>
            <a:ext cx="6968919" cy="1080950"/>
          </a:xfrm>
        </p:spPr>
        <p:txBody>
          <a:bodyPr>
            <a:noAutofit/>
          </a:bodyPr>
          <a:lstStyle>
            <a:lvl1pPr marL="0" indent="0" algn="l">
              <a:lnSpc>
                <a:spcPts val="4000"/>
              </a:lnSpc>
              <a:buNone/>
              <a:defRPr sz="3750"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30A6BE3-5224-DFB3-3710-EB89766E1E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6915" y="4330485"/>
            <a:ext cx="6968558" cy="368897"/>
          </a:xfrm>
        </p:spPr>
        <p:txBody>
          <a:bodyPr>
            <a:noAutofit/>
          </a:bodyPr>
          <a:lstStyle>
            <a:lvl1pPr marL="0" indent="0" algn="l">
              <a:buNone/>
              <a:defRPr sz="1350" b="0" i="0" baseline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6030504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2pPr>
            <a:lvl3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3pPr>
            <a:lvl4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4pPr>
            <a:lvl5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5pPr>
          </a:lstStyle>
          <a:p>
            <a:pPr lvl="0"/>
            <a:r>
              <a:rPr lang="en-GB" dirty="0"/>
              <a:t>Click to add presenter | date</a:t>
            </a:r>
          </a:p>
        </p:txBody>
      </p:sp>
    </p:spTree>
    <p:extLst>
      <p:ext uri="{BB962C8B-B14F-4D97-AF65-F5344CB8AC3E}">
        <p14:creationId xmlns:p14="http://schemas.microsoft.com/office/powerpoint/2010/main" val="4125875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break—Maori branding">
    <p:bg>
      <p:bgPr>
        <a:solidFill>
          <a:srgbClr val="0052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E018E6-EFF3-2C4C-9359-24BCC72D0A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43CDA796-2FCD-DD66-C931-889AB7EE2B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7541" y="2237643"/>
            <a:ext cx="6968919" cy="1078260"/>
          </a:xfrm>
        </p:spPr>
        <p:txBody>
          <a:bodyPr>
            <a:noAutofit/>
          </a:bodyPr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sz="3750"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GB" dirty="0"/>
              <a:t>Click to add page break title</a:t>
            </a:r>
          </a:p>
        </p:txBody>
      </p:sp>
    </p:spTree>
    <p:extLst>
      <p:ext uri="{BB962C8B-B14F-4D97-AF65-F5344CB8AC3E}">
        <p14:creationId xmlns:p14="http://schemas.microsoft.com/office/powerpoint/2010/main" val="23392552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break—Pacific branding">
    <p:bg>
      <p:bgPr>
        <a:solidFill>
          <a:srgbClr val="0052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01CD43-E23E-BF44-8C7F-E5C0290644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E3BBED6D-A4E8-F3B2-64F7-7FD12EE259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7541" y="2237643"/>
            <a:ext cx="6968919" cy="1078260"/>
          </a:xfrm>
        </p:spPr>
        <p:txBody>
          <a:bodyPr>
            <a:noAutofit/>
          </a:bodyPr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sz="3750"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GB" dirty="0"/>
              <a:t>Click to add page break title</a:t>
            </a:r>
          </a:p>
        </p:txBody>
      </p:sp>
    </p:spTree>
    <p:extLst>
      <p:ext uri="{BB962C8B-B14F-4D97-AF65-F5344CB8AC3E}">
        <p14:creationId xmlns:p14="http://schemas.microsoft.com/office/powerpoint/2010/main" val="41882492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break—with full insert image">
    <p:bg>
      <p:bgPr>
        <a:solidFill>
          <a:srgbClr val="0052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F6889FF3-7823-081E-F1D0-FF53508BD8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7541" y="2237643"/>
            <a:ext cx="6968919" cy="1078260"/>
          </a:xfrm>
        </p:spPr>
        <p:txBody>
          <a:bodyPr>
            <a:noAutofit/>
          </a:bodyPr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sz="3750"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GB" dirty="0"/>
              <a:t>Click to add page break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0F85F2-710B-2A4A-AA46-3519794FB4F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3999" cy="5143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Click icon to insert full image. (After inserting, select, and send to back. Then edit text.)</a:t>
            </a:r>
          </a:p>
        </p:txBody>
      </p:sp>
    </p:spTree>
    <p:extLst>
      <p:ext uri="{BB962C8B-B14F-4D97-AF65-F5344CB8AC3E}">
        <p14:creationId xmlns:p14="http://schemas.microsoft.com/office/powerpoint/2010/main" val="11709201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page (6)">
    <p:bg>
      <p:bgPr>
        <a:solidFill>
          <a:srgbClr val="0052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81D802CD-A9A1-C847-A5D5-1A30CA38B8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923" y="694533"/>
            <a:ext cx="7971766" cy="3791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EBA59B-3FB4-444D-9F39-6B3F08BF92CE}"/>
              </a:ext>
            </a:extLst>
          </p:cNvPr>
          <p:cNvSpPr/>
          <p:nvPr userDrawn="1"/>
        </p:nvSpPr>
        <p:spPr>
          <a:xfrm>
            <a:off x="624612" y="538116"/>
            <a:ext cx="485473" cy="34289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1" b="0" i="0" dirty="0">
              <a:latin typeface="Arial" panose="020B0604020202020204" pitchFamily="34" charset="0"/>
            </a:endParaRPr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733DC9CF-A961-8045-AE92-053ED023668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2925" y="1095451"/>
            <a:ext cx="7972425" cy="260350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1F351A5C-628A-6D48-8897-8B553B3B0A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2925" y="1773343"/>
            <a:ext cx="1605617" cy="500887"/>
          </a:xfrm>
        </p:spPr>
        <p:txBody>
          <a:bodyPr>
            <a:noAutofit/>
          </a:bodyPr>
          <a:lstStyle>
            <a:lvl1pPr marL="0" indent="0" algn="ctr">
              <a:buNone/>
              <a:defRPr sz="3750"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GB" dirty="0"/>
              <a:t>#</a:t>
            </a:r>
            <a:endParaRPr lang="en-US" dirty="0"/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36D5A25E-B8B4-4D4F-ABCA-C8F165BADFE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2925" y="3260949"/>
            <a:ext cx="1605617" cy="500887"/>
          </a:xfrm>
        </p:spPr>
        <p:txBody>
          <a:bodyPr>
            <a:noAutofit/>
          </a:bodyPr>
          <a:lstStyle>
            <a:lvl1pPr marL="0" indent="0" algn="ctr">
              <a:buNone/>
              <a:defRPr sz="3750"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GB" dirty="0"/>
              <a:t>#</a:t>
            </a:r>
            <a:endParaRPr lang="en-US" dirty="0"/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AB3B12B8-6407-294F-871A-E4C318126822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47473" y="2342521"/>
            <a:ext cx="1605617" cy="226498"/>
          </a:xfr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2AE032BD-92C0-5E43-B0A4-011201885A0A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552022" y="3830127"/>
            <a:ext cx="1605617" cy="226498"/>
          </a:xfr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8D6C4ECE-4F9A-154C-B2B5-DA3ADC844D46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547473" y="2633672"/>
            <a:ext cx="1605617" cy="484895"/>
          </a:xfrm>
        </p:spPr>
        <p:txBody>
          <a:bodyPr>
            <a:noAutofit/>
          </a:bodyPr>
          <a:lstStyle>
            <a:lvl1pPr marL="0" indent="0" algn="ctr">
              <a:buNone/>
              <a:defRPr sz="1050" b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327ED8BA-2189-0A4F-8BB0-0B790DF28E3E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547473" y="4121278"/>
            <a:ext cx="1605617" cy="484895"/>
          </a:xfrm>
        </p:spPr>
        <p:txBody>
          <a:bodyPr>
            <a:noAutofit/>
          </a:bodyPr>
          <a:lstStyle>
            <a:lvl1pPr marL="0" indent="0" algn="ctr">
              <a:buNone/>
              <a:defRPr sz="1050" b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0B77A354-01CC-8340-874B-D55E183E0016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3449898" y="1773343"/>
            <a:ext cx="1605617" cy="500887"/>
          </a:xfrm>
        </p:spPr>
        <p:txBody>
          <a:bodyPr>
            <a:noAutofit/>
          </a:bodyPr>
          <a:lstStyle>
            <a:lvl1pPr marL="0" indent="0" algn="ctr">
              <a:buNone/>
              <a:defRPr sz="3750"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GB" dirty="0"/>
              <a:t>#</a:t>
            </a:r>
            <a:endParaRPr lang="en-US" dirty="0"/>
          </a:p>
        </p:txBody>
      </p:sp>
      <p:sp>
        <p:nvSpPr>
          <p:cNvPr id="54" name="Text Placeholder 4">
            <a:extLst>
              <a:ext uri="{FF2B5EF4-FFF2-40B4-BE49-F238E27FC236}">
                <a16:creationId xmlns:a16="http://schemas.microsoft.com/office/drawing/2014/main" id="{0CDBBC69-2E0F-DA47-A8ED-885D08185D35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3449898" y="3260949"/>
            <a:ext cx="1605617" cy="500887"/>
          </a:xfrm>
        </p:spPr>
        <p:txBody>
          <a:bodyPr>
            <a:noAutofit/>
          </a:bodyPr>
          <a:lstStyle>
            <a:lvl1pPr marL="0" indent="0" algn="ctr">
              <a:buNone/>
              <a:defRPr sz="3750"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GB" dirty="0"/>
              <a:t>#</a:t>
            </a:r>
            <a:endParaRPr lang="en-US" dirty="0"/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9BE01C5C-F80A-F64C-AB22-3C836C2F6449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3454446" y="2342521"/>
            <a:ext cx="1605617" cy="226498"/>
          </a:xfr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ED5FDBA9-427E-1048-B633-BFBB911A0EFE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3458995" y="3830127"/>
            <a:ext cx="1605617" cy="226498"/>
          </a:xfr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ADCB89BB-60EC-7F4F-AA59-7A653D394023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3454446" y="2633672"/>
            <a:ext cx="1605617" cy="484895"/>
          </a:xfrm>
        </p:spPr>
        <p:txBody>
          <a:bodyPr>
            <a:noAutofit/>
          </a:bodyPr>
          <a:lstStyle>
            <a:lvl1pPr marL="0" indent="0" algn="ctr">
              <a:buNone/>
              <a:defRPr sz="1050" b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6A64D6F8-63E5-7146-A35C-C3BA21975970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3454446" y="4121278"/>
            <a:ext cx="1605617" cy="484895"/>
          </a:xfrm>
        </p:spPr>
        <p:txBody>
          <a:bodyPr>
            <a:noAutofit/>
          </a:bodyPr>
          <a:lstStyle>
            <a:lvl1pPr marL="0" indent="0" algn="ctr">
              <a:buNone/>
              <a:defRPr sz="1050" b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41B419B6-6C57-E841-A781-B04BDD5EFD1A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6375068" y="1773343"/>
            <a:ext cx="1605617" cy="500887"/>
          </a:xfrm>
        </p:spPr>
        <p:txBody>
          <a:bodyPr>
            <a:noAutofit/>
          </a:bodyPr>
          <a:lstStyle>
            <a:lvl1pPr marL="0" indent="0" algn="ctr">
              <a:buNone/>
              <a:defRPr sz="3750"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GB" dirty="0"/>
              <a:t>#</a:t>
            </a:r>
            <a:endParaRPr lang="en-US" dirty="0"/>
          </a:p>
        </p:txBody>
      </p:sp>
      <p:sp>
        <p:nvSpPr>
          <p:cNvPr id="66" name="Text Placeholder 4">
            <a:extLst>
              <a:ext uri="{FF2B5EF4-FFF2-40B4-BE49-F238E27FC236}">
                <a16:creationId xmlns:a16="http://schemas.microsoft.com/office/drawing/2014/main" id="{FE7BA4FA-A971-054E-AE23-0E4CB8D63188}"/>
              </a:ext>
            </a:extLst>
          </p:cNvPr>
          <p:cNvSpPr>
            <a:spLocks noGrp="1"/>
          </p:cNvSpPr>
          <p:nvPr>
            <p:ph type="body" sz="quarter" idx="95" hasCustomPrompt="1"/>
          </p:nvPr>
        </p:nvSpPr>
        <p:spPr>
          <a:xfrm>
            <a:off x="6375068" y="3260949"/>
            <a:ext cx="1605617" cy="500887"/>
          </a:xfrm>
        </p:spPr>
        <p:txBody>
          <a:bodyPr>
            <a:noAutofit/>
          </a:bodyPr>
          <a:lstStyle>
            <a:lvl1pPr marL="0" indent="0" algn="ctr">
              <a:buNone/>
              <a:defRPr sz="3750"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GB" dirty="0"/>
              <a:t>#</a:t>
            </a:r>
            <a:endParaRPr lang="en-US" dirty="0"/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860DB2E7-7DAA-DD44-B5ED-EC18E2A28F4E}"/>
              </a:ext>
            </a:extLst>
          </p:cNvPr>
          <p:cNvSpPr>
            <a:spLocks noGrp="1"/>
          </p:cNvSpPr>
          <p:nvPr>
            <p:ph type="body" sz="quarter" idx="96" hasCustomPrompt="1"/>
          </p:nvPr>
        </p:nvSpPr>
        <p:spPr>
          <a:xfrm>
            <a:off x="6379616" y="2342521"/>
            <a:ext cx="1605617" cy="226498"/>
          </a:xfr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16EE3BC3-7C26-DE4C-994D-4C19990E4579}"/>
              </a:ext>
            </a:extLst>
          </p:cNvPr>
          <p:cNvSpPr>
            <a:spLocks noGrp="1"/>
          </p:cNvSpPr>
          <p:nvPr>
            <p:ph type="body" sz="quarter" idx="97" hasCustomPrompt="1"/>
          </p:nvPr>
        </p:nvSpPr>
        <p:spPr>
          <a:xfrm>
            <a:off x="6384165" y="3830127"/>
            <a:ext cx="1605617" cy="226498"/>
          </a:xfr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69" name="Text Placeholder 2">
            <a:extLst>
              <a:ext uri="{FF2B5EF4-FFF2-40B4-BE49-F238E27FC236}">
                <a16:creationId xmlns:a16="http://schemas.microsoft.com/office/drawing/2014/main" id="{6CD94ECE-5BE3-E04E-9CB1-13564C8BA537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6379616" y="2633672"/>
            <a:ext cx="1605617" cy="484895"/>
          </a:xfrm>
        </p:spPr>
        <p:txBody>
          <a:bodyPr>
            <a:noAutofit/>
          </a:bodyPr>
          <a:lstStyle>
            <a:lvl1pPr marL="0" indent="0" algn="ctr">
              <a:buNone/>
              <a:defRPr sz="1050" b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70" name="Text Placeholder 2">
            <a:extLst>
              <a:ext uri="{FF2B5EF4-FFF2-40B4-BE49-F238E27FC236}">
                <a16:creationId xmlns:a16="http://schemas.microsoft.com/office/drawing/2014/main" id="{8333594E-3419-DB49-B998-FF906EEE3BBE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6379616" y="4121278"/>
            <a:ext cx="1605617" cy="484895"/>
          </a:xfrm>
        </p:spPr>
        <p:txBody>
          <a:bodyPr>
            <a:noAutofit/>
          </a:bodyPr>
          <a:lstStyle>
            <a:lvl1pPr marL="0" indent="0" algn="ctr">
              <a:buNone/>
              <a:defRPr sz="1050" b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B04174B3-AC62-D142-962A-A33EDB8F6BE5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542925" y="4735455"/>
            <a:ext cx="7310379" cy="307890"/>
          </a:xfrm>
        </p:spPr>
        <p:txBody>
          <a:bodyPr>
            <a:noAutofit/>
          </a:bodyPr>
          <a:lstStyle>
            <a:lvl1pPr marL="0" indent="0" algn="l">
              <a:buNone/>
              <a:defRPr sz="8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dirty="0"/>
              <a:t>Footnote if required</a:t>
            </a:r>
            <a:endParaRPr lang="en-US" dirty="0"/>
          </a:p>
        </p:txBody>
      </p:sp>
      <p:sp>
        <p:nvSpPr>
          <p:cNvPr id="24" name="Slide Number Placeholder 7">
            <a:extLst>
              <a:ext uri="{FF2B5EF4-FFF2-40B4-BE49-F238E27FC236}">
                <a16:creationId xmlns:a16="http://schemas.microsoft.com/office/drawing/2014/main" id="{9E02D07A-A5BF-2846-A49E-917E97D5B8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79416" y="4768200"/>
            <a:ext cx="52352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445717F-2858-4043-A9CA-B2273EB60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8730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s page">
    <p:bg>
      <p:bgPr>
        <a:solidFill>
          <a:srgbClr val="005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81D802CD-A9A1-C847-A5D5-1A30CA38B8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923" y="694533"/>
            <a:ext cx="7971766" cy="3791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EBA59B-3FB4-444D-9F39-6B3F08BF92CE}"/>
              </a:ext>
            </a:extLst>
          </p:cNvPr>
          <p:cNvSpPr/>
          <p:nvPr userDrawn="1"/>
        </p:nvSpPr>
        <p:spPr>
          <a:xfrm>
            <a:off x="624612" y="538116"/>
            <a:ext cx="485473" cy="34289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1" b="0" i="0" dirty="0">
              <a:latin typeface="Arial" panose="020B0604020202020204" pitchFamily="34" charset="0"/>
            </a:endParaRPr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733DC9CF-A961-8045-AE92-053ED023668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2925" y="1095451"/>
            <a:ext cx="7972425" cy="260350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B04174B3-AC62-D142-962A-A33EDB8F6BE5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542925" y="4735455"/>
            <a:ext cx="7310379" cy="307890"/>
          </a:xfrm>
        </p:spPr>
        <p:txBody>
          <a:bodyPr>
            <a:noAutofit/>
          </a:bodyPr>
          <a:lstStyle>
            <a:lvl1pPr marL="0" indent="0" algn="l">
              <a:buNone/>
              <a:defRPr sz="8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dirty="0"/>
              <a:t>Footnote if required</a:t>
            </a:r>
            <a:endParaRPr lang="en-US" dirty="0"/>
          </a:p>
        </p:txBody>
      </p:sp>
      <p:sp>
        <p:nvSpPr>
          <p:cNvPr id="24" name="Slide Number Placeholder 7">
            <a:extLst>
              <a:ext uri="{FF2B5EF4-FFF2-40B4-BE49-F238E27FC236}">
                <a16:creationId xmlns:a16="http://schemas.microsoft.com/office/drawing/2014/main" id="{9E02D07A-A5BF-2846-A49E-917E97D5B8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79416" y="4768200"/>
            <a:ext cx="52352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445717F-2858-4043-A9CA-B2273EB60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B916BEDC-F5F1-C546-A5FE-DB6246C3BC41}"/>
              </a:ext>
            </a:extLst>
          </p:cNvPr>
          <p:cNvSpPr>
            <a:spLocks noGrp="1"/>
          </p:cNvSpPr>
          <p:nvPr>
            <p:ph type="pic" sz="quarter" idx="102"/>
          </p:nvPr>
        </p:nvSpPr>
        <p:spPr>
          <a:xfrm>
            <a:off x="837007" y="2107979"/>
            <a:ext cx="1035646" cy="1035646"/>
          </a:xfrm>
          <a:custGeom>
            <a:avLst/>
            <a:gdLst>
              <a:gd name="connsiteX0" fmla="*/ 517823 w 1035646"/>
              <a:gd name="connsiteY0" fmla="*/ 0 h 1035646"/>
              <a:gd name="connsiteX1" fmla="*/ 1035646 w 1035646"/>
              <a:gd name="connsiteY1" fmla="*/ 517823 h 1035646"/>
              <a:gd name="connsiteX2" fmla="*/ 517823 w 1035646"/>
              <a:gd name="connsiteY2" fmla="*/ 1035646 h 1035646"/>
              <a:gd name="connsiteX3" fmla="*/ 0 w 1035646"/>
              <a:gd name="connsiteY3" fmla="*/ 517823 h 1035646"/>
              <a:gd name="connsiteX4" fmla="*/ 517823 w 1035646"/>
              <a:gd name="connsiteY4" fmla="*/ 0 h 1035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5646" h="1035646">
                <a:moveTo>
                  <a:pt x="517823" y="0"/>
                </a:moveTo>
                <a:cubicBezTo>
                  <a:pt x="803809" y="0"/>
                  <a:pt x="1035646" y="231837"/>
                  <a:pt x="1035646" y="517823"/>
                </a:cubicBezTo>
                <a:cubicBezTo>
                  <a:pt x="1035646" y="803809"/>
                  <a:pt x="803809" y="1035646"/>
                  <a:pt x="517823" y="1035646"/>
                </a:cubicBezTo>
                <a:cubicBezTo>
                  <a:pt x="231837" y="1035646"/>
                  <a:pt x="0" y="803809"/>
                  <a:pt x="0" y="517823"/>
                </a:cubicBezTo>
                <a:cubicBezTo>
                  <a:pt x="0" y="231837"/>
                  <a:pt x="231837" y="0"/>
                  <a:pt x="517823" y="0"/>
                </a:cubicBezTo>
                <a:close/>
              </a:path>
            </a:pathLst>
          </a:custGeom>
          <a:ln w="12700"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C3FFF05F-EF65-0B4E-9E90-C3D75117D189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42925" y="3259833"/>
            <a:ext cx="1605617" cy="226498"/>
          </a:xfr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097CAE5-23EE-0E4A-998A-412273C349AE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542925" y="3550984"/>
            <a:ext cx="1605617" cy="897983"/>
          </a:xfrm>
        </p:spPr>
        <p:txBody>
          <a:bodyPr>
            <a:noAutofit/>
          </a:bodyPr>
          <a:lstStyle>
            <a:lvl1pPr marL="0" indent="0" algn="ctr">
              <a:buNone/>
              <a:defRPr sz="1100" b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72A1BD0C-0F7A-CF47-B7B2-8384309268C7}"/>
              </a:ext>
            </a:extLst>
          </p:cNvPr>
          <p:cNvSpPr>
            <a:spLocks noGrp="1"/>
          </p:cNvSpPr>
          <p:nvPr>
            <p:ph type="pic" sz="quarter" idx="103"/>
          </p:nvPr>
        </p:nvSpPr>
        <p:spPr>
          <a:xfrm>
            <a:off x="2713308" y="2107979"/>
            <a:ext cx="1035646" cy="1035646"/>
          </a:xfrm>
          <a:custGeom>
            <a:avLst/>
            <a:gdLst>
              <a:gd name="connsiteX0" fmla="*/ 517823 w 1035646"/>
              <a:gd name="connsiteY0" fmla="*/ 0 h 1035646"/>
              <a:gd name="connsiteX1" fmla="*/ 1035646 w 1035646"/>
              <a:gd name="connsiteY1" fmla="*/ 517823 h 1035646"/>
              <a:gd name="connsiteX2" fmla="*/ 517823 w 1035646"/>
              <a:gd name="connsiteY2" fmla="*/ 1035646 h 1035646"/>
              <a:gd name="connsiteX3" fmla="*/ 0 w 1035646"/>
              <a:gd name="connsiteY3" fmla="*/ 517823 h 1035646"/>
              <a:gd name="connsiteX4" fmla="*/ 517823 w 1035646"/>
              <a:gd name="connsiteY4" fmla="*/ 0 h 1035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5646" h="1035646">
                <a:moveTo>
                  <a:pt x="517823" y="0"/>
                </a:moveTo>
                <a:cubicBezTo>
                  <a:pt x="803809" y="0"/>
                  <a:pt x="1035646" y="231837"/>
                  <a:pt x="1035646" y="517823"/>
                </a:cubicBezTo>
                <a:cubicBezTo>
                  <a:pt x="1035646" y="803809"/>
                  <a:pt x="803809" y="1035646"/>
                  <a:pt x="517823" y="1035646"/>
                </a:cubicBezTo>
                <a:cubicBezTo>
                  <a:pt x="231837" y="1035646"/>
                  <a:pt x="0" y="803809"/>
                  <a:pt x="0" y="517823"/>
                </a:cubicBezTo>
                <a:cubicBezTo>
                  <a:pt x="0" y="231837"/>
                  <a:pt x="231837" y="0"/>
                  <a:pt x="517823" y="0"/>
                </a:cubicBezTo>
                <a:close/>
              </a:path>
            </a:pathLst>
          </a:custGeom>
          <a:ln w="12700"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42B5E869-A930-D342-99FD-F641826F622A}"/>
              </a:ext>
            </a:extLst>
          </p:cNvPr>
          <p:cNvSpPr>
            <a:spLocks noGrp="1"/>
          </p:cNvSpPr>
          <p:nvPr>
            <p:ph type="body" sz="quarter" idx="104" hasCustomPrompt="1"/>
          </p:nvPr>
        </p:nvSpPr>
        <p:spPr>
          <a:xfrm>
            <a:off x="2419226" y="3259833"/>
            <a:ext cx="1605617" cy="226498"/>
          </a:xfr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B18D8A1E-235D-8B4B-9DEB-AFEA1A93CEBA}"/>
              </a:ext>
            </a:extLst>
          </p:cNvPr>
          <p:cNvSpPr>
            <a:spLocks noGrp="1"/>
          </p:cNvSpPr>
          <p:nvPr>
            <p:ph type="body" sz="quarter" idx="105" hasCustomPrompt="1"/>
          </p:nvPr>
        </p:nvSpPr>
        <p:spPr>
          <a:xfrm>
            <a:off x="2419226" y="3550984"/>
            <a:ext cx="1605617" cy="897983"/>
          </a:xfrm>
        </p:spPr>
        <p:txBody>
          <a:bodyPr>
            <a:noAutofit/>
          </a:bodyPr>
          <a:lstStyle>
            <a:lvl1pPr marL="0" indent="0" algn="ctr">
              <a:buNone/>
              <a:defRPr sz="1100" b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7AA95551-CB2E-6848-A8BC-2D4141606D3B}"/>
              </a:ext>
            </a:extLst>
          </p:cNvPr>
          <p:cNvSpPr>
            <a:spLocks noGrp="1"/>
          </p:cNvSpPr>
          <p:nvPr>
            <p:ph type="pic" sz="quarter" idx="109"/>
          </p:nvPr>
        </p:nvSpPr>
        <p:spPr>
          <a:xfrm>
            <a:off x="4595547" y="2107979"/>
            <a:ext cx="1035646" cy="1035646"/>
          </a:xfrm>
          <a:custGeom>
            <a:avLst/>
            <a:gdLst>
              <a:gd name="connsiteX0" fmla="*/ 517823 w 1035646"/>
              <a:gd name="connsiteY0" fmla="*/ 0 h 1035646"/>
              <a:gd name="connsiteX1" fmla="*/ 1035646 w 1035646"/>
              <a:gd name="connsiteY1" fmla="*/ 517823 h 1035646"/>
              <a:gd name="connsiteX2" fmla="*/ 517823 w 1035646"/>
              <a:gd name="connsiteY2" fmla="*/ 1035646 h 1035646"/>
              <a:gd name="connsiteX3" fmla="*/ 0 w 1035646"/>
              <a:gd name="connsiteY3" fmla="*/ 517823 h 1035646"/>
              <a:gd name="connsiteX4" fmla="*/ 517823 w 1035646"/>
              <a:gd name="connsiteY4" fmla="*/ 0 h 1035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5646" h="1035646">
                <a:moveTo>
                  <a:pt x="517823" y="0"/>
                </a:moveTo>
                <a:cubicBezTo>
                  <a:pt x="803809" y="0"/>
                  <a:pt x="1035646" y="231837"/>
                  <a:pt x="1035646" y="517823"/>
                </a:cubicBezTo>
                <a:cubicBezTo>
                  <a:pt x="1035646" y="803809"/>
                  <a:pt x="803809" y="1035646"/>
                  <a:pt x="517823" y="1035646"/>
                </a:cubicBezTo>
                <a:cubicBezTo>
                  <a:pt x="231837" y="1035646"/>
                  <a:pt x="0" y="803809"/>
                  <a:pt x="0" y="517823"/>
                </a:cubicBezTo>
                <a:cubicBezTo>
                  <a:pt x="0" y="231837"/>
                  <a:pt x="231837" y="0"/>
                  <a:pt x="517823" y="0"/>
                </a:cubicBezTo>
                <a:close/>
              </a:path>
            </a:pathLst>
          </a:custGeom>
          <a:ln w="12700"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D1B14A2E-41E7-714E-9B12-2FA86D92B868}"/>
              </a:ext>
            </a:extLst>
          </p:cNvPr>
          <p:cNvSpPr>
            <a:spLocks noGrp="1"/>
          </p:cNvSpPr>
          <p:nvPr>
            <p:ph type="body" sz="quarter" idx="110" hasCustomPrompt="1"/>
          </p:nvPr>
        </p:nvSpPr>
        <p:spPr>
          <a:xfrm>
            <a:off x="4301465" y="3259833"/>
            <a:ext cx="1605617" cy="226498"/>
          </a:xfr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A02BE7F7-89E9-D44A-9079-3D7B60281BB5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301465" y="3550984"/>
            <a:ext cx="1605617" cy="897983"/>
          </a:xfrm>
        </p:spPr>
        <p:txBody>
          <a:bodyPr>
            <a:noAutofit/>
          </a:bodyPr>
          <a:lstStyle>
            <a:lvl1pPr marL="0" indent="0" algn="ctr">
              <a:buNone/>
              <a:defRPr sz="1100" b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5BDD8AA9-53DB-A74F-AF88-E020F8115D3A}"/>
              </a:ext>
            </a:extLst>
          </p:cNvPr>
          <p:cNvSpPr>
            <a:spLocks noGrp="1"/>
          </p:cNvSpPr>
          <p:nvPr>
            <p:ph type="pic" sz="quarter" idx="115"/>
          </p:nvPr>
        </p:nvSpPr>
        <p:spPr>
          <a:xfrm>
            <a:off x="6477786" y="2107979"/>
            <a:ext cx="1035646" cy="1035646"/>
          </a:xfrm>
          <a:custGeom>
            <a:avLst/>
            <a:gdLst>
              <a:gd name="connsiteX0" fmla="*/ 517823 w 1035646"/>
              <a:gd name="connsiteY0" fmla="*/ 0 h 1035646"/>
              <a:gd name="connsiteX1" fmla="*/ 1035646 w 1035646"/>
              <a:gd name="connsiteY1" fmla="*/ 517823 h 1035646"/>
              <a:gd name="connsiteX2" fmla="*/ 517823 w 1035646"/>
              <a:gd name="connsiteY2" fmla="*/ 1035646 h 1035646"/>
              <a:gd name="connsiteX3" fmla="*/ 0 w 1035646"/>
              <a:gd name="connsiteY3" fmla="*/ 517823 h 1035646"/>
              <a:gd name="connsiteX4" fmla="*/ 517823 w 1035646"/>
              <a:gd name="connsiteY4" fmla="*/ 0 h 1035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5646" h="1035646">
                <a:moveTo>
                  <a:pt x="517823" y="0"/>
                </a:moveTo>
                <a:cubicBezTo>
                  <a:pt x="803809" y="0"/>
                  <a:pt x="1035646" y="231837"/>
                  <a:pt x="1035646" y="517823"/>
                </a:cubicBezTo>
                <a:cubicBezTo>
                  <a:pt x="1035646" y="803809"/>
                  <a:pt x="803809" y="1035646"/>
                  <a:pt x="517823" y="1035646"/>
                </a:cubicBezTo>
                <a:cubicBezTo>
                  <a:pt x="231837" y="1035646"/>
                  <a:pt x="0" y="803809"/>
                  <a:pt x="0" y="517823"/>
                </a:cubicBezTo>
                <a:cubicBezTo>
                  <a:pt x="0" y="231837"/>
                  <a:pt x="231837" y="0"/>
                  <a:pt x="517823" y="0"/>
                </a:cubicBezTo>
                <a:close/>
              </a:path>
            </a:pathLst>
          </a:custGeom>
          <a:ln w="12700"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7BBAE451-FFDE-0F4D-BCAF-2FBAB755E01C}"/>
              </a:ext>
            </a:extLst>
          </p:cNvPr>
          <p:cNvSpPr>
            <a:spLocks noGrp="1"/>
          </p:cNvSpPr>
          <p:nvPr>
            <p:ph type="body" sz="quarter" idx="116" hasCustomPrompt="1"/>
          </p:nvPr>
        </p:nvSpPr>
        <p:spPr>
          <a:xfrm>
            <a:off x="6183704" y="3259833"/>
            <a:ext cx="1605617" cy="226498"/>
          </a:xfr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9D4DB348-4066-F34E-8ECD-5332D961239C}"/>
              </a:ext>
            </a:extLst>
          </p:cNvPr>
          <p:cNvSpPr>
            <a:spLocks noGrp="1"/>
          </p:cNvSpPr>
          <p:nvPr>
            <p:ph type="body" sz="quarter" idx="117" hasCustomPrompt="1"/>
          </p:nvPr>
        </p:nvSpPr>
        <p:spPr>
          <a:xfrm>
            <a:off x="6183704" y="3550984"/>
            <a:ext cx="1605617" cy="897983"/>
          </a:xfrm>
        </p:spPr>
        <p:txBody>
          <a:bodyPr>
            <a:noAutofit/>
          </a:bodyPr>
          <a:lstStyle>
            <a:lvl1pPr marL="0" indent="0" algn="ctr">
              <a:buNone/>
              <a:defRPr sz="1100" b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4926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page (8)">
    <p:bg>
      <p:bgPr>
        <a:solidFill>
          <a:srgbClr val="0052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A5E6A2E-43F0-B94A-B0F4-0970CF97A3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2925" y="1773343"/>
            <a:ext cx="1605617" cy="500887"/>
          </a:xfrm>
        </p:spPr>
        <p:txBody>
          <a:bodyPr>
            <a:noAutofit/>
          </a:bodyPr>
          <a:lstStyle>
            <a:lvl1pPr marL="0" indent="0" algn="ctr">
              <a:buNone/>
              <a:defRPr sz="3750"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GB" dirty="0"/>
              <a:t>#</a:t>
            </a:r>
            <a:endParaRPr lang="en-US" dirty="0"/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id="{81D802CD-A9A1-C847-A5D5-1A30CA38B8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923" y="694533"/>
            <a:ext cx="7971766" cy="3791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EBA59B-3FB4-444D-9F39-6B3F08BF92CE}"/>
              </a:ext>
            </a:extLst>
          </p:cNvPr>
          <p:cNvSpPr/>
          <p:nvPr userDrawn="1"/>
        </p:nvSpPr>
        <p:spPr>
          <a:xfrm>
            <a:off x="624612" y="538116"/>
            <a:ext cx="485473" cy="34289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1" b="0" i="0" dirty="0">
              <a:latin typeface="Arial" panose="020B0604020202020204" pitchFamily="34" charset="0"/>
            </a:endParaRPr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733DC9CF-A961-8045-AE92-053ED023668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2925" y="1095451"/>
            <a:ext cx="7972425" cy="260350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0B84160-FCB0-CB45-B8A2-210A7549FC6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2925" y="3260949"/>
            <a:ext cx="1605617" cy="500887"/>
          </a:xfrm>
        </p:spPr>
        <p:txBody>
          <a:bodyPr>
            <a:noAutofit/>
          </a:bodyPr>
          <a:lstStyle>
            <a:lvl1pPr marL="0" indent="0" algn="ctr">
              <a:buNone/>
              <a:defRPr sz="3750"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GB" dirty="0"/>
              <a:t>#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83AB40EE-EE7D-0A44-AEB6-CDA4CCBCC34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439964" y="1773343"/>
            <a:ext cx="1605617" cy="500887"/>
          </a:xfrm>
        </p:spPr>
        <p:txBody>
          <a:bodyPr>
            <a:noAutofit/>
          </a:bodyPr>
          <a:lstStyle>
            <a:lvl1pPr marL="0" indent="0" algn="ctr">
              <a:buNone/>
              <a:defRPr sz="3750"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GB" dirty="0"/>
              <a:t>#</a:t>
            </a:r>
            <a:endParaRPr lang="en-US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3724406F-2CF7-AD42-9227-6780D52C1AA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439964" y="3260949"/>
            <a:ext cx="1605617" cy="500887"/>
          </a:xfrm>
        </p:spPr>
        <p:txBody>
          <a:bodyPr>
            <a:noAutofit/>
          </a:bodyPr>
          <a:lstStyle>
            <a:lvl1pPr marL="0" indent="0" algn="ctr">
              <a:buNone/>
              <a:defRPr sz="3750"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GB" dirty="0"/>
              <a:t>#</a:t>
            </a:r>
            <a:endParaRPr lang="en-US" dirty="0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BF9742F5-0139-4A48-861E-DE0DFCB2D63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337002" y="1773343"/>
            <a:ext cx="1605617" cy="500887"/>
          </a:xfrm>
        </p:spPr>
        <p:txBody>
          <a:bodyPr>
            <a:noAutofit/>
          </a:bodyPr>
          <a:lstStyle>
            <a:lvl1pPr marL="0" indent="0" algn="ctr">
              <a:buNone/>
              <a:defRPr sz="3750"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GB" dirty="0"/>
              <a:t>#</a:t>
            </a:r>
            <a:endParaRPr lang="en-US" dirty="0"/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2BBF9E23-8DBE-AF49-81BF-752935498CA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337002" y="3260949"/>
            <a:ext cx="1605617" cy="500887"/>
          </a:xfrm>
        </p:spPr>
        <p:txBody>
          <a:bodyPr>
            <a:noAutofit/>
          </a:bodyPr>
          <a:lstStyle>
            <a:lvl1pPr marL="0" indent="0" algn="ctr">
              <a:buNone/>
              <a:defRPr sz="3750"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GB" dirty="0"/>
              <a:t>#</a:t>
            </a:r>
            <a:endParaRPr lang="en-US" dirty="0"/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0F76EF02-8579-324D-9426-9AA9606125B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238590" y="1773343"/>
            <a:ext cx="1605617" cy="500887"/>
          </a:xfrm>
        </p:spPr>
        <p:txBody>
          <a:bodyPr>
            <a:noAutofit/>
          </a:bodyPr>
          <a:lstStyle>
            <a:lvl1pPr marL="0" indent="0" algn="ctr">
              <a:buNone/>
              <a:defRPr sz="3750"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GB" dirty="0"/>
              <a:t>#</a:t>
            </a:r>
            <a:endParaRPr lang="en-US" dirty="0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E6349145-A89D-C647-92B9-4BE4823C492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238590" y="3260949"/>
            <a:ext cx="1605617" cy="500887"/>
          </a:xfrm>
        </p:spPr>
        <p:txBody>
          <a:bodyPr>
            <a:noAutofit/>
          </a:bodyPr>
          <a:lstStyle>
            <a:lvl1pPr marL="0" indent="0" algn="ctr">
              <a:buNone/>
              <a:defRPr sz="3750"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GB" dirty="0"/>
              <a:t>#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EC162D-DBF8-9C41-A405-25F0FAD7DB2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2444512" y="2342521"/>
            <a:ext cx="1605617" cy="226498"/>
          </a:xfr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8C5C762C-893B-DB4D-A83B-4FC174697C9F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47473" y="2342521"/>
            <a:ext cx="1605617" cy="226498"/>
          </a:xfr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B8FBB777-7C5A-8948-83A3-FACD7114D76B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4341551" y="2342521"/>
            <a:ext cx="1605617" cy="226498"/>
          </a:xfr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69" name="Text Placeholder 2">
            <a:extLst>
              <a:ext uri="{FF2B5EF4-FFF2-40B4-BE49-F238E27FC236}">
                <a16:creationId xmlns:a16="http://schemas.microsoft.com/office/drawing/2014/main" id="{DAE54FAC-1A03-0847-A294-43884D3BE0BF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6243139" y="2342521"/>
            <a:ext cx="1605617" cy="226498"/>
          </a:xfr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F1D199C8-4385-3D47-9A75-874F9E5E00FF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2444512" y="3830127"/>
            <a:ext cx="1605617" cy="226498"/>
          </a:xfr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76" name="Text Placeholder 2">
            <a:extLst>
              <a:ext uri="{FF2B5EF4-FFF2-40B4-BE49-F238E27FC236}">
                <a16:creationId xmlns:a16="http://schemas.microsoft.com/office/drawing/2014/main" id="{4C72E61F-94E1-9948-BAD7-E85EE754B4FF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4341551" y="3830127"/>
            <a:ext cx="1605617" cy="226498"/>
          </a:xfr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78" name="Text Placeholder 2">
            <a:extLst>
              <a:ext uri="{FF2B5EF4-FFF2-40B4-BE49-F238E27FC236}">
                <a16:creationId xmlns:a16="http://schemas.microsoft.com/office/drawing/2014/main" id="{FC1304D8-590F-C54E-9BFD-0F479995EA62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6243139" y="3830127"/>
            <a:ext cx="1605617" cy="226498"/>
          </a:xfr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80" name="Text Placeholder 2">
            <a:extLst>
              <a:ext uri="{FF2B5EF4-FFF2-40B4-BE49-F238E27FC236}">
                <a16:creationId xmlns:a16="http://schemas.microsoft.com/office/drawing/2014/main" id="{D69C4030-8A60-4A46-A748-9DF4FECAADA6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552022" y="3830127"/>
            <a:ext cx="1605617" cy="226498"/>
          </a:xfr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82" name="Text Placeholder 2">
            <a:extLst>
              <a:ext uri="{FF2B5EF4-FFF2-40B4-BE49-F238E27FC236}">
                <a16:creationId xmlns:a16="http://schemas.microsoft.com/office/drawing/2014/main" id="{4C3CFB4E-E316-0244-875A-B149B2C1E1C5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547473" y="2633672"/>
            <a:ext cx="1605617" cy="484895"/>
          </a:xfrm>
        </p:spPr>
        <p:txBody>
          <a:bodyPr>
            <a:noAutofit/>
          </a:bodyPr>
          <a:lstStyle>
            <a:lvl1pPr marL="0" indent="0" algn="ctr">
              <a:buNone/>
              <a:defRPr sz="1050" b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83" name="Text Placeholder 2">
            <a:extLst>
              <a:ext uri="{FF2B5EF4-FFF2-40B4-BE49-F238E27FC236}">
                <a16:creationId xmlns:a16="http://schemas.microsoft.com/office/drawing/2014/main" id="{F91FC099-2650-F543-9A5C-A23DD13F3C61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2453610" y="2633672"/>
            <a:ext cx="1605617" cy="484895"/>
          </a:xfrm>
        </p:spPr>
        <p:txBody>
          <a:bodyPr>
            <a:noAutofit/>
          </a:bodyPr>
          <a:lstStyle>
            <a:lvl1pPr marL="0" indent="0" algn="ctr">
              <a:buNone/>
              <a:defRPr sz="1050" b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84" name="Text Placeholder 2">
            <a:extLst>
              <a:ext uri="{FF2B5EF4-FFF2-40B4-BE49-F238E27FC236}">
                <a16:creationId xmlns:a16="http://schemas.microsoft.com/office/drawing/2014/main" id="{CF712561-0ABF-7E4A-B858-E5A0F3A7FA32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4346099" y="2633672"/>
            <a:ext cx="1605617" cy="484895"/>
          </a:xfrm>
        </p:spPr>
        <p:txBody>
          <a:bodyPr>
            <a:noAutofit/>
          </a:bodyPr>
          <a:lstStyle>
            <a:lvl1pPr marL="0" indent="0" algn="ctr">
              <a:buNone/>
              <a:defRPr sz="1050" b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85" name="Text Placeholder 2">
            <a:extLst>
              <a:ext uri="{FF2B5EF4-FFF2-40B4-BE49-F238E27FC236}">
                <a16:creationId xmlns:a16="http://schemas.microsoft.com/office/drawing/2014/main" id="{67598382-A41C-2A46-A29C-4E07C9A94B2B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6247687" y="2633672"/>
            <a:ext cx="1605617" cy="484895"/>
          </a:xfrm>
        </p:spPr>
        <p:txBody>
          <a:bodyPr>
            <a:noAutofit/>
          </a:bodyPr>
          <a:lstStyle>
            <a:lvl1pPr marL="0" indent="0" algn="ctr">
              <a:buNone/>
              <a:defRPr sz="1050" b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87" name="Text Placeholder 2">
            <a:extLst>
              <a:ext uri="{FF2B5EF4-FFF2-40B4-BE49-F238E27FC236}">
                <a16:creationId xmlns:a16="http://schemas.microsoft.com/office/drawing/2014/main" id="{E7FD31E9-3AE8-9F4E-872F-377AF67780E1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547473" y="4121278"/>
            <a:ext cx="1605617" cy="484895"/>
          </a:xfrm>
        </p:spPr>
        <p:txBody>
          <a:bodyPr>
            <a:noAutofit/>
          </a:bodyPr>
          <a:lstStyle>
            <a:lvl1pPr marL="0" indent="0" algn="ctr">
              <a:buNone/>
              <a:defRPr sz="1050" b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88" name="Text Placeholder 2">
            <a:extLst>
              <a:ext uri="{FF2B5EF4-FFF2-40B4-BE49-F238E27FC236}">
                <a16:creationId xmlns:a16="http://schemas.microsoft.com/office/drawing/2014/main" id="{865066E3-FA5D-E749-9067-1188950B0D03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2453610" y="4121278"/>
            <a:ext cx="1605617" cy="484895"/>
          </a:xfrm>
        </p:spPr>
        <p:txBody>
          <a:bodyPr>
            <a:noAutofit/>
          </a:bodyPr>
          <a:lstStyle>
            <a:lvl1pPr marL="0" indent="0" algn="ctr">
              <a:buNone/>
              <a:defRPr sz="1050" b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89" name="Text Placeholder 2">
            <a:extLst>
              <a:ext uri="{FF2B5EF4-FFF2-40B4-BE49-F238E27FC236}">
                <a16:creationId xmlns:a16="http://schemas.microsoft.com/office/drawing/2014/main" id="{43DBF3A0-18AC-B942-A8A9-6C9DF0675CA2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4346099" y="4121278"/>
            <a:ext cx="1605617" cy="484895"/>
          </a:xfrm>
        </p:spPr>
        <p:txBody>
          <a:bodyPr>
            <a:noAutofit/>
          </a:bodyPr>
          <a:lstStyle>
            <a:lvl1pPr marL="0" indent="0" algn="ctr">
              <a:buNone/>
              <a:defRPr sz="1050" b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90" name="Text Placeholder 2">
            <a:extLst>
              <a:ext uri="{FF2B5EF4-FFF2-40B4-BE49-F238E27FC236}">
                <a16:creationId xmlns:a16="http://schemas.microsoft.com/office/drawing/2014/main" id="{77C03D18-5D95-4742-B1C1-D8ABA590EF64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6247687" y="4121278"/>
            <a:ext cx="1605617" cy="484895"/>
          </a:xfrm>
        </p:spPr>
        <p:txBody>
          <a:bodyPr>
            <a:noAutofit/>
          </a:bodyPr>
          <a:lstStyle>
            <a:lvl1pPr marL="0" indent="0" algn="ctr">
              <a:buNone/>
              <a:defRPr sz="1050" b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91" name="Text Placeholder 2">
            <a:extLst>
              <a:ext uri="{FF2B5EF4-FFF2-40B4-BE49-F238E27FC236}">
                <a16:creationId xmlns:a16="http://schemas.microsoft.com/office/drawing/2014/main" id="{E5699F09-1CDF-C84A-AE4F-710745B4B20A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542925" y="4735455"/>
            <a:ext cx="7310379" cy="307890"/>
          </a:xfrm>
        </p:spPr>
        <p:txBody>
          <a:bodyPr>
            <a:noAutofit/>
          </a:bodyPr>
          <a:lstStyle>
            <a:lvl1pPr marL="0" indent="0" algn="l">
              <a:buNone/>
              <a:defRPr sz="8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dirty="0"/>
              <a:t>Footnote if required</a:t>
            </a:r>
            <a:endParaRPr lang="en-US" dirty="0"/>
          </a:p>
        </p:txBody>
      </p:sp>
      <p:sp>
        <p:nvSpPr>
          <p:cNvPr id="31" name="Slide Number Placeholder 7">
            <a:extLst>
              <a:ext uri="{FF2B5EF4-FFF2-40B4-BE49-F238E27FC236}">
                <a16:creationId xmlns:a16="http://schemas.microsoft.com/office/drawing/2014/main" id="{EB991A86-6B1F-D048-9442-BECB1BD279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3586" y="4768200"/>
            <a:ext cx="54935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445717F-2858-4043-A9CA-B2273EB60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3647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on blue">
    <p:bg>
      <p:bgPr>
        <a:solidFill>
          <a:srgbClr val="0052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>
            <a:extLst>
              <a:ext uri="{FF2B5EF4-FFF2-40B4-BE49-F238E27FC236}">
                <a16:creationId xmlns:a16="http://schemas.microsoft.com/office/drawing/2014/main" id="{9530D350-AB8E-3545-9B8C-F6E2EA8596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923" y="694533"/>
            <a:ext cx="7971766" cy="3791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9B75D7-5E14-F245-B6EF-38CD8D1B3A2F}"/>
              </a:ext>
            </a:extLst>
          </p:cNvPr>
          <p:cNvSpPr/>
          <p:nvPr userDrawn="1"/>
        </p:nvSpPr>
        <p:spPr>
          <a:xfrm>
            <a:off x="624612" y="538116"/>
            <a:ext cx="485473" cy="34289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1" b="0" i="0" dirty="0">
              <a:latin typeface="Arial" panose="020B0604020202020204" pitchFamily="34" charset="0"/>
            </a:endParaRPr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A75D4DFE-60E1-7842-9F36-6F4243CB7A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2925" y="1095451"/>
            <a:ext cx="7972425" cy="260350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29C21A50-32C1-164C-98DC-F33181782C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45538" y="4768200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445717F-2858-4043-A9CA-B2273EB60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 Placeholder 23">
            <a:extLst>
              <a:ext uri="{FF2B5EF4-FFF2-40B4-BE49-F238E27FC236}">
                <a16:creationId xmlns:a16="http://schemas.microsoft.com/office/drawing/2014/main" id="{78D08AD1-2B1F-2022-F959-EF20509545C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2925" y="1509196"/>
            <a:ext cx="7972425" cy="3024909"/>
          </a:xfrm>
          <a:prstGeom prst="rect">
            <a:avLst/>
          </a:prstGeom>
        </p:spPr>
        <p:txBody>
          <a:bodyPr numCol="1" spcCol="180000">
            <a:noAutofit/>
          </a:bodyPr>
          <a:lstStyle>
            <a:lvl1pPr marL="0" indent="0">
              <a:lnSpc>
                <a:spcPts val="2300"/>
              </a:lnSpc>
              <a:spcAft>
                <a:spcPts val="3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single column text</a:t>
            </a:r>
          </a:p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 Libero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. At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at in </a:t>
            </a:r>
            <a:r>
              <a:rPr lang="en-GB" dirty="0" err="1"/>
              <a:t>tellus</a:t>
            </a:r>
            <a:r>
              <a:rPr lang="en-GB" dirty="0"/>
              <a:t> integer </a:t>
            </a:r>
            <a:r>
              <a:rPr lang="en-GB" dirty="0" err="1"/>
              <a:t>feugiat</a:t>
            </a:r>
            <a:r>
              <a:rPr lang="en-GB" dirty="0"/>
              <a:t>. Felis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sagittis</a:t>
            </a:r>
            <a:r>
              <a:rPr lang="en-GB" dirty="0"/>
              <a:t> id. </a:t>
            </a:r>
            <a:r>
              <a:rPr lang="en-GB" dirty="0" err="1"/>
              <a:t>Quisque</a:t>
            </a:r>
            <a:r>
              <a:rPr lang="en-GB" dirty="0"/>
              <a:t> id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elementum</a:t>
            </a:r>
            <a:r>
              <a:rPr lang="en-GB" dirty="0"/>
              <a:t> pulvinar. </a:t>
            </a:r>
          </a:p>
          <a:p>
            <a:pPr lvl="0"/>
            <a:r>
              <a:rPr lang="en-GB" dirty="0" err="1"/>
              <a:t>Pellentesque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morbi</a:t>
            </a:r>
            <a:r>
              <a:rPr lang="en-GB" dirty="0"/>
              <a:t>. </a:t>
            </a:r>
            <a:r>
              <a:rPr lang="en-GB" dirty="0" err="1"/>
              <a:t>Tortor</a:t>
            </a:r>
            <a:r>
              <a:rPr lang="en-GB" dirty="0"/>
              <a:t>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facilisi</a:t>
            </a:r>
            <a:r>
              <a:rPr lang="en-GB" dirty="0"/>
              <a:t> </a:t>
            </a:r>
            <a:r>
              <a:rPr lang="en-GB" dirty="0" err="1"/>
              <a:t>cras</a:t>
            </a:r>
            <a:r>
              <a:rPr lang="en-GB" dirty="0"/>
              <a:t> fermentum.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maecenas</a:t>
            </a:r>
            <a:r>
              <a:rPr lang="en-GB" dirty="0"/>
              <a:t>. </a:t>
            </a:r>
            <a:r>
              <a:rPr lang="en-GB" dirty="0" err="1"/>
              <a:t>Arcu</a:t>
            </a:r>
            <a:r>
              <a:rPr lang="en-GB" dirty="0"/>
              <a:t> non </a:t>
            </a:r>
            <a:r>
              <a:rPr lang="en-GB" dirty="0" err="1"/>
              <a:t>odio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lacinia at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.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in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. Fermentum dui </a:t>
            </a:r>
            <a:r>
              <a:rPr lang="en-GB" dirty="0" err="1"/>
              <a:t>faucibus</a:t>
            </a:r>
            <a:r>
              <a:rPr lang="en-GB" dirty="0"/>
              <a:t> in </a:t>
            </a:r>
            <a:r>
              <a:rPr lang="en-GB" dirty="0" err="1"/>
              <a:t>ornare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.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40662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red one column no line on blue">
    <p:bg>
      <p:bgPr>
        <a:solidFill>
          <a:srgbClr val="0052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>
            <a:extLst>
              <a:ext uri="{FF2B5EF4-FFF2-40B4-BE49-F238E27FC236}">
                <a16:creationId xmlns:a16="http://schemas.microsoft.com/office/drawing/2014/main" id="{9530D350-AB8E-3545-9B8C-F6E2EA8596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923" y="694533"/>
            <a:ext cx="7971766" cy="37916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A75D4DFE-60E1-7842-9F36-6F4243CB7A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2925" y="1095451"/>
            <a:ext cx="7972425" cy="260350"/>
          </a:xfrm>
        </p:spPr>
        <p:txBody>
          <a:bodyPr>
            <a:noAutofit/>
          </a:bodyPr>
          <a:lstStyle>
            <a:lvl1pPr marL="0" indent="0" algn="ctr">
              <a:buNone/>
              <a:defRPr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29C21A50-32C1-164C-98DC-F33181782C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45538" y="4768200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445717F-2858-4043-A9CA-B2273EB60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 Placeholder 23">
            <a:extLst>
              <a:ext uri="{FF2B5EF4-FFF2-40B4-BE49-F238E27FC236}">
                <a16:creationId xmlns:a16="http://schemas.microsoft.com/office/drawing/2014/main" id="{DF2DFCB6-17E3-4C1B-1CFA-C3036E3FA49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2925" y="1509196"/>
            <a:ext cx="7972425" cy="3024909"/>
          </a:xfrm>
          <a:prstGeom prst="rect">
            <a:avLst/>
          </a:prstGeom>
        </p:spPr>
        <p:txBody>
          <a:bodyPr numCol="1" spcCol="18000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single column text</a:t>
            </a:r>
          </a:p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 Libero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. At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at in </a:t>
            </a:r>
            <a:r>
              <a:rPr lang="en-GB" dirty="0" err="1"/>
              <a:t>tellus</a:t>
            </a:r>
            <a:r>
              <a:rPr lang="en-GB" dirty="0"/>
              <a:t> integer </a:t>
            </a:r>
            <a:r>
              <a:rPr lang="en-GB" dirty="0" err="1"/>
              <a:t>feugiat</a:t>
            </a:r>
            <a:r>
              <a:rPr lang="en-GB" dirty="0"/>
              <a:t>.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imperdiet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nisi. Felis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sagittis</a:t>
            </a:r>
            <a:r>
              <a:rPr lang="en-GB" dirty="0"/>
              <a:t> id. </a:t>
            </a:r>
            <a:r>
              <a:rPr lang="en-GB" dirty="0" err="1"/>
              <a:t>Quisque</a:t>
            </a:r>
            <a:r>
              <a:rPr lang="en-GB" dirty="0"/>
              <a:t> id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elementum</a:t>
            </a:r>
            <a:r>
              <a:rPr lang="en-GB" dirty="0"/>
              <a:t> pulvinar. </a:t>
            </a:r>
          </a:p>
          <a:p>
            <a:pPr lvl="0"/>
            <a:r>
              <a:rPr lang="en-GB" dirty="0" err="1"/>
              <a:t>Pellentesque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morbi</a:t>
            </a:r>
            <a:r>
              <a:rPr lang="en-GB" dirty="0"/>
              <a:t>. </a:t>
            </a:r>
            <a:r>
              <a:rPr lang="en-GB" dirty="0" err="1"/>
              <a:t>Tortor</a:t>
            </a:r>
            <a:r>
              <a:rPr lang="en-GB" dirty="0"/>
              <a:t>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facilisi</a:t>
            </a:r>
            <a:r>
              <a:rPr lang="en-GB" dirty="0"/>
              <a:t> </a:t>
            </a:r>
            <a:r>
              <a:rPr lang="en-GB" dirty="0" err="1"/>
              <a:t>cras</a:t>
            </a:r>
            <a:r>
              <a:rPr lang="en-GB" dirty="0"/>
              <a:t> fermentum.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maecenas</a:t>
            </a:r>
            <a:r>
              <a:rPr lang="en-GB" dirty="0"/>
              <a:t>. </a:t>
            </a:r>
            <a:r>
              <a:rPr lang="en-GB" dirty="0" err="1"/>
              <a:t>Arcu</a:t>
            </a:r>
            <a:r>
              <a:rPr lang="en-GB" dirty="0"/>
              <a:t> non </a:t>
            </a:r>
            <a:r>
              <a:rPr lang="en-GB" dirty="0" err="1"/>
              <a:t>odio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lacinia at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. Fermentum dui </a:t>
            </a:r>
            <a:r>
              <a:rPr lang="en-GB" dirty="0" err="1"/>
              <a:t>faucibus</a:t>
            </a:r>
            <a:r>
              <a:rPr lang="en-GB" dirty="0"/>
              <a:t> in </a:t>
            </a:r>
            <a:r>
              <a:rPr lang="en-GB" dirty="0" err="1"/>
              <a:t>ornare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. Tellus in </a:t>
            </a:r>
            <a:r>
              <a:rPr lang="en-GB" dirty="0" err="1"/>
              <a:t>platea</a:t>
            </a:r>
            <a:r>
              <a:rPr lang="en-GB" dirty="0"/>
              <a:t> </a:t>
            </a:r>
            <a:r>
              <a:rPr lang="en-GB" dirty="0" err="1"/>
              <a:t>dictumst</a:t>
            </a:r>
            <a:r>
              <a:rPr lang="en-GB" dirty="0"/>
              <a:t> vestibulum </a:t>
            </a:r>
            <a:r>
              <a:rPr lang="en-GB" dirty="0" err="1"/>
              <a:t>rhoncus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pellentesque</a:t>
            </a:r>
            <a:r>
              <a:rPr lang="en-GB" dirty="0"/>
              <a:t>.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1847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on blue">
    <p:bg>
      <p:bgPr>
        <a:solidFill>
          <a:srgbClr val="0052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>
            <a:extLst>
              <a:ext uri="{FF2B5EF4-FFF2-40B4-BE49-F238E27FC236}">
                <a16:creationId xmlns:a16="http://schemas.microsoft.com/office/drawing/2014/main" id="{9530D350-AB8E-3545-9B8C-F6E2EA8596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923" y="694533"/>
            <a:ext cx="7971766" cy="3791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9B75D7-5E14-F245-B6EF-38CD8D1B3A2F}"/>
              </a:ext>
            </a:extLst>
          </p:cNvPr>
          <p:cNvSpPr/>
          <p:nvPr userDrawn="1"/>
        </p:nvSpPr>
        <p:spPr>
          <a:xfrm>
            <a:off x="624612" y="538116"/>
            <a:ext cx="485473" cy="34289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1" b="0" i="0" dirty="0">
              <a:latin typeface="Arial" panose="020B0604020202020204" pitchFamily="34" charset="0"/>
            </a:endParaRPr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A75D4DFE-60E1-7842-9F36-6F4243CB7A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2925" y="1095451"/>
            <a:ext cx="7972425" cy="260350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70408D31-7187-2E41-99D3-46C705C574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45538" y="4768200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445717F-2858-4043-A9CA-B2273EB6097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7F53DD7-54EA-A12D-9EDE-47AB8365DD3E}"/>
              </a:ext>
            </a:extLst>
          </p:cNvPr>
          <p:cNvCxnSpPr>
            <a:cxnSpLocks/>
          </p:cNvCxnSpPr>
          <p:nvPr userDrawn="1"/>
        </p:nvCxnSpPr>
        <p:spPr>
          <a:xfrm>
            <a:off x="4499002" y="1928692"/>
            <a:ext cx="0" cy="2009375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 Placeholder 23">
            <a:extLst>
              <a:ext uri="{FF2B5EF4-FFF2-40B4-BE49-F238E27FC236}">
                <a16:creationId xmlns:a16="http://schemas.microsoft.com/office/drawing/2014/main" id="{27F770B0-2C00-BD36-8E9F-83BAEBF129D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2925" y="1509196"/>
            <a:ext cx="7972425" cy="3024909"/>
          </a:xfrm>
        </p:spPr>
        <p:txBody>
          <a:bodyPr numCol="2" spcCol="360000">
            <a:noAutofit/>
          </a:bodyPr>
          <a:lstStyle>
            <a:lvl1pPr marL="0" indent="0">
              <a:lnSpc>
                <a:spcPts val="2300"/>
              </a:lnSpc>
              <a:spcAft>
                <a:spcPts val="3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single column text</a:t>
            </a:r>
          </a:p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 Libero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. At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at in </a:t>
            </a:r>
            <a:r>
              <a:rPr lang="en-GB" dirty="0" err="1"/>
              <a:t>tellus</a:t>
            </a:r>
            <a:r>
              <a:rPr lang="en-GB" dirty="0"/>
              <a:t> integer </a:t>
            </a:r>
            <a:r>
              <a:rPr lang="en-GB" dirty="0" err="1"/>
              <a:t>feugiat</a:t>
            </a:r>
            <a:r>
              <a:rPr lang="en-GB" dirty="0"/>
              <a:t>. Felis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sagittis</a:t>
            </a:r>
            <a:r>
              <a:rPr lang="en-GB" dirty="0"/>
              <a:t> id. </a:t>
            </a:r>
            <a:r>
              <a:rPr lang="en-GB" dirty="0" err="1"/>
              <a:t>Quisque</a:t>
            </a:r>
            <a:r>
              <a:rPr lang="en-GB" dirty="0"/>
              <a:t> id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elementum</a:t>
            </a:r>
            <a:r>
              <a:rPr lang="en-GB" dirty="0"/>
              <a:t> pulvinar. </a:t>
            </a:r>
          </a:p>
          <a:p>
            <a:pPr lvl="0"/>
            <a:r>
              <a:rPr lang="en-GB" dirty="0" err="1"/>
              <a:t>Pellentesque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morbi</a:t>
            </a:r>
            <a:r>
              <a:rPr lang="en-GB" dirty="0"/>
              <a:t>. </a:t>
            </a:r>
            <a:r>
              <a:rPr lang="en-GB" dirty="0" err="1"/>
              <a:t>Tortor</a:t>
            </a:r>
            <a:r>
              <a:rPr lang="en-GB" dirty="0"/>
              <a:t>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facilisi</a:t>
            </a:r>
            <a:r>
              <a:rPr lang="en-GB" dirty="0"/>
              <a:t> </a:t>
            </a:r>
            <a:r>
              <a:rPr lang="en-GB" dirty="0" err="1"/>
              <a:t>cras</a:t>
            </a:r>
            <a:r>
              <a:rPr lang="en-GB" dirty="0"/>
              <a:t> fermentum.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maecenas</a:t>
            </a:r>
            <a:r>
              <a:rPr lang="en-GB" dirty="0"/>
              <a:t>. </a:t>
            </a:r>
            <a:r>
              <a:rPr lang="en-GB" dirty="0" err="1"/>
              <a:t>Arcu</a:t>
            </a:r>
            <a:r>
              <a:rPr lang="en-GB" dirty="0"/>
              <a:t> non </a:t>
            </a:r>
            <a:r>
              <a:rPr lang="en-GB" dirty="0" err="1"/>
              <a:t>odio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lacinia at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.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in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. Fermentum dui </a:t>
            </a:r>
            <a:r>
              <a:rPr lang="en-GB" dirty="0" err="1"/>
              <a:t>faucibus</a:t>
            </a:r>
            <a:r>
              <a:rPr lang="en-GB" dirty="0"/>
              <a:t> in </a:t>
            </a:r>
            <a:r>
              <a:rPr lang="en-GB" dirty="0" err="1"/>
              <a:t>ornare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.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50747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- insert full image">
    <p:bg>
      <p:bgPr>
        <a:solidFill>
          <a:srgbClr val="005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2034CED-FD14-32FE-7DCD-63B3BE37C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6915" y="2384145"/>
            <a:ext cx="6968919" cy="1080950"/>
          </a:xfrm>
        </p:spPr>
        <p:txBody>
          <a:bodyPr>
            <a:noAutofit/>
          </a:bodyPr>
          <a:lstStyle>
            <a:lvl1pPr marL="0" indent="0" algn="l">
              <a:lnSpc>
                <a:spcPts val="4000"/>
              </a:lnSpc>
              <a:buNone/>
              <a:defRPr sz="3750"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5C50D7ED-159E-FC4B-816C-E630009F92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6915" y="4330486"/>
            <a:ext cx="4787294" cy="252812"/>
          </a:xfrm>
        </p:spPr>
        <p:txBody>
          <a:bodyPr>
            <a:noAutofit/>
          </a:bodyPr>
          <a:lstStyle>
            <a:lvl1pPr marL="0" indent="0" algn="l">
              <a:buNone/>
              <a:defRPr sz="1350" b="0" i="0" baseline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6030504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2pPr>
            <a:lvl3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3pPr>
            <a:lvl4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4pPr>
            <a:lvl5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5pPr>
          </a:lstStyle>
          <a:p>
            <a:pPr lvl="0"/>
            <a:r>
              <a:rPr lang="en-GB" dirty="0"/>
              <a:t>Click to add presenter |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33D826-FB6D-D54A-AC0E-5A219BF6AD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5458" y="323633"/>
            <a:ext cx="1257132" cy="626194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6411141-7558-574B-BF67-0C0452E3C01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9143999" cy="5143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Click icon to insert full image. (After inserting, select, and send to back. Then edit text.)</a:t>
            </a:r>
          </a:p>
        </p:txBody>
      </p:sp>
      <p:sp>
        <p:nvSpPr>
          <p:cNvPr id="3" name="Text Placeholder 23">
            <a:extLst>
              <a:ext uri="{FF2B5EF4-FFF2-40B4-BE49-F238E27FC236}">
                <a16:creationId xmlns:a16="http://schemas.microsoft.com/office/drawing/2014/main" id="{C388F3AC-C334-0A55-7294-3FE37CAC349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7275" y="1956463"/>
            <a:ext cx="6968559" cy="358775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421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Wellington">
    <p:bg>
      <p:bgPr>
        <a:solidFill>
          <a:srgbClr val="005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A8E7E3-5349-ED49-9404-2BFA741360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E8FF240-2C96-184B-BF50-BCC6EFB690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7275" y="1956463"/>
            <a:ext cx="6968559" cy="358775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add subtitle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7C9323-3669-3948-80CC-5EDA515C22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0552" y="320752"/>
            <a:ext cx="1262038" cy="818619"/>
          </a:xfrm>
          <a:prstGeom prst="rect">
            <a:avLst/>
          </a:prstGeom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C666855F-491A-FFFE-AB38-426BEB6BD4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6915" y="2384145"/>
            <a:ext cx="6968919" cy="1080950"/>
          </a:xfrm>
        </p:spPr>
        <p:txBody>
          <a:bodyPr>
            <a:noAutofit/>
          </a:bodyPr>
          <a:lstStyle>
            <a:lvl1pPr marL="0" indent="0" algn="l">
              <a:lnSpc>
                <a:spcPts val="4000"/>
              </a:lnSpc>
              <a:buNone/>
              <a:defRPr sz="3750"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66969C6-25C8-0BED-2ADB-B0E57BFF62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6915" y="4330485"/>
            <a:ext cx="6968558" cy="368897"/>
          </a:xfrm>
        </p:spPr>
        <p:txBody>
          <a:bodyPr>
            <a:noAutofit/>
          </a:bodyPr>
          <a:lstStyle>
            <a:lvl1pPr marL="0" indent="0" algn="l">
              <a:buNone/>
              <a:defRPr sz="1350" b="0" i="0" baseline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6030504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2pPr>
            <a:lvl3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3pPr>
            <a:lvl4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4pPr>
            <a:lvl5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5pPr>
          </a:lstStyle>
          <a:p>
            <a:pPr lvl="0"/>
            <a:r>
              <a:rPr lang="en-GB" dirty="0"/>
              <a:t>Click to add presenter | date</a:t>
            </a:r>
          </a:p>
        </p:txBody>
      </p:sp>
    </p:spTree>
    <p:extLst>
      <p:ext uri="{BB962C8B-B14F-4D97-AF65-F5344CB8AC3E}">
        <p14:creationId xmlns:p14="http://schemas.microsoft.com/office/powerpoint/2010/main" val="5798033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half image with text - blue">
    <p:bg>
      <p:bgPr>
        <a:solidFill>
          <a:srgbClr val="0052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5FB59E-3554-0847-8D09-6E1F2EC4E7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4572000" cy="51435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7">
            <a:extLst>
              <a:ext uri="{FF2B5EF4-FFF2-40B4-BE49-F238E27FC236}">
                <a16:creationId xmlns:a16="http://schemas.microsoft.com/office/drawing/2014/main" id="{1E8CDABC-6D31-5A4E-BB19-6B34029AEB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1043" y="694533"/>
            <a:ext cx="3858867" cy="3791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45B44E-8A86-4349-A142-363CDD40C68F}"/>
              </a:ext>
            </a:extLst>
          </p:cNvPr>
          <p:cNvSpPr/>
          <p:nvPr userDrawn="1"/>
        </p:nvSpPr>
        <p:spPr>
          <a:xfrm>
            <a:off x="5011733" y="538116"/>
            <a:ext cx="485473" cy="34289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1" b="0" i="0" dirty="0">
              <a:latin typeface="Arial" panose="020B0604020202020204" pitchFamily="34" charset="0"/>
            </a:endParaRPr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AB5015EC-A889-6943-9DE0-3D86A3D0C93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30047" y="1095451"/>
            <a:ext cx="3859186" cy="260350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761B534-E018-F045-8C9A-82FD205224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45538" y="4768200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445717F-2858-4043-A9CA-B2273EB60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 Placeholder 23">
            <a:extLst>
              <a:ext uri="{FF2B5EF4-FFF2-40B4-BE49-F238E27FC236}">
                <a16:creationId xmlns:a16="http://schemas.microsoft.com/office/drawing/2014/main" id="{98A612BD-CA4B-DA93-98DA-27E72590F2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0047" y="1509196"/>
            <a:ext cx="3859186" cy="3024909"/>
          </a:xfrm>
          <a:prstGeom prst="rect">
            <a:avLst/>
          </a:prstGeom>
        </p:spPr>
        <p:txBody>
          <a:bodyPr numCol="1" spcCol="18000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id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elementum</a:t>
            </a:r>
            <a:r>
              <a:rPr lang="en-GB" dirty="0"/>
              <a:t> pulvinar. </a:t>
            </a:r>
          </a:p>
          <a:p>
            <a:pPr lvl="0"/>
            <a:r>
              <a:rPr lang="en-GB" dirty="0" err="1"/>
              <a:t>Pellentesque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morbi</a:t>
            </a:r>
            <a:r>
              <a:rPr lang="en-GB" dirty="0"/>
              <a:t>. </a:t>
            </a:r>
            <a:r>
              <a:rPr lang="en-GB" dirty="0" err="1"/>
              <a:t>Arcu</a:t>
            </a:r>
            <a:r>
              <a:rPr lang="en-GB" dirty="0"/>
              <a:t> non </a:t>
            </a:r>
            <a:r>
              <a:rPr lang="en-GB" dirty="0" err="1"/>
              <a:t>odio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lacinia at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.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in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77652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half image with text - blue">
    <p:bg>
      <p:bgPr>
        <a:solidFill>
          <a:srgbClr val="0052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7">
            <a:extLst>
              <a:ext uri="{FF2B5EF4-FFF2-40B4-BE49-F238E27FC236}">
                <a16:creationId xmlns:a16="http://schemas.microsoft.com/office/drawing/2014/main" id="{D94F482D-C1CC-9243-8880-C10A68B51A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923" y="694533"/>
            <a:ext cx="3659016" cy="3791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28C72F-6BC6-114D-A6DF-A1C09908737E}"/>
              </a:ext>
            </a:extLst>
          </p:cNvPr>
          <p:cNvSpPr/>
          <p:nvPr userDrawn="1"/>
        </p:nvSpPr>
        <p:spPr>
          <a:xfrm>
            <a:off x="624612" y="538116"/>
            <a:ext cx="485473" cy="34289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1" b="0" i="0" dirty="0">
              <a:latin typeface="Arial" panose="020B0604020202020204" pitchFamily="34" charset="0"/>
            </a:endParaRPr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AD6B4FA6-956D-0B4E-9861-08A05132B08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2926" y="1095451"/>
            <a:ext cx="3659318" cy="260350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EA0B6E1-993B-0142-91DC-96C0D3E8A8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45538" y="4768200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445717F-2858-4043-A9CA-B2273EB60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5FB59E-3554-0847-8D09-6E1F2EC4E7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70929" y="0"/>
            <a:ext cx="4572000" cy="51435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ext Placeholder 23">
            <a:extLst>
              <a:ext uri="{FF2B5EF4-FFF2-40B4-BE49-F238E27FC236}">
                <a16:creationId xmlns:a16="http://schemas.microsoft.com/office/drawing/2014/main" id="{1C6BD992-808B-2C8C-C154-E22E0AB45EE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2926" y="1509196"/>
            <a:ext cx="3659318" cy="3024909"/>
          </a:xfrm>
          <a:prstGeom prst="rect">
            <a:avLst/>
          </a:prstGeom>
        </p:spPr>
        <p:txBody>
          <a:bodyPr numCol="1" spcCol="180000">
            <a:noAutofit/>
          </a:bodyPr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id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elementum</a:t>
            </a:r>
            <a:r>
              <a:rPr lang="en-GB" dirty="0"/>
              <a:t> pulvinar. </a:t>
            </a:r>
          </a:p>
          <a:p>
            <a:pPr lvl="0"/>
            <a:r>
              <a:rPr lang="en-GB" dirty="0"/>
              <a:t>Magna </a:t>
            </a:r>
            <a:r>
              <a:rPr lang="en-GB" dirty="0" err="1"/>
              <a:t>fringilla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. Integer </a:t>
            </a:r>
            <a:r>
              <a:rPr lang="en-GB" dirty="0" err="1"/>
              <a:t>quis</a:t>
            </a:r>
            <a:r>
              <a:rPr lang="en-GB" dirty="0"/>
              <a:t> sed. Dui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ornare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est. Proin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id </a:t>
            </a:r>
            <a:r>
              <a:rPr lang="en-GB" dirty="0" err="1"/>
              <a:t>venenatis</a:t>
            </a:r>
            <a:r>
              <a:rPr lang="en-GB" dirty="0"/>
              <a:t> a vitae </a:t>
            </a:r>
            <a:r>
              <a:rPr lang="en-GB" dirty="0" err="1"/>
              <a:t>sapien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21194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right image with text - blue">
    <p:bg>
      <p:bgPr>
        <a:solidFill>
          <a:srgbClr val="0052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5FB59E-3554-0847-8D09-6E1F2EC4E7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72000" y="1601"/>
            <a:ext cx="4572000" cy="204279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DE26AF3A-06E9-8443-8C4A-575404F43A71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4572000" y="2568077"/>
            <a:ext cx="4572000" cy="204279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itle 7">
            <a:extLst>
              <a:ext uri="{FF2B5EF4-FFF2-40B4-BE49-F238E27FC236}">
                <a16:creationId xmlns:a16="http://schemas.microsoft.com/office/drawing/2014/main" id="{7D2F3EC6-58DE-8C43-A73E-EF2C26FE1D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923" y="694533"/>
            <a:ext cx="3659016" cy="3791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B7D0564-C292-7C41-B332-A91E4DD2CBD6}"/>
              </a:ext>
            </a:extLst>
          </p:cNvPr>
          <p:cNvSpPr/>
          <p:nvPr userDrawn="1"/>
        </p:nvSpPr>
        <p:spPr>
          <a:xfrm>
            <a:off x="624612" y="538116"/>
            <a:ext cx="485473" cy="34289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1" b="0" i="0" dirty="0">
              <a:latin typeface="Arial" panose="020B0604020202020204" pitchFamily="34" charset="0"/>
            </a:endParaRPr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82AB4260-8B44-EC4F-AAEF-D064721DC8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2926" y="1095451"/>
            <a:ext cx="3659318" cy="260350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69A8758C-7B52-924B-BE00-EFC90E2EEBF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2926" y="1509196"/>
            <a:ext cx="3659318" cy="3024909"/>
          </a:xfrm>
        </p:spPr>
        <p:txBody>
          <a:bodyPr numCol="1" spcCol="180000">
            <a:noAutofit/>
          </a:bodyPr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 Libero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. Magna </a:t>
            </a:r>
            <a:r>
              <a:rPr lang="en-GB" dirty="0" err="1"/>
              <a:t>fringilla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. Integer </a:t>
            </a:r>
            <a:r>
              <a:rPr lang="en-GB" dirty="0" err="1"/>
              <a:t>quis</a:t>
            </a:r>
            <a:r>
              <a:rPr lang="en-GB" dirty="0"/>
              <a:t> auctor </a:t>
            </a:r>
            <a:r>
              <a:rPr lang="en-GB" dirty="0" err="1"/>
              <a:t>elit</a:t>
            </a:r>
            <a:r>
              <a:rPr lang="en-GB" dirty="0"/>
              <a:t> sed. Dui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ornare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est. Proin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id </a:t>
            </a:r>
            <a:r>
              <a:rPr lang="en-GB" dirty="0" err="1"/>
              <a:t>venenatis</a:t>
            </a:r>
            <a:r>
              <a:rPr lang="en-GB" dirty="0"/>
              <a:t> a vitae </a:t>
            </a:r>
            <a:r>
              <a:rPr lang="en-GB" dirty="0" err="1"/>
              <a:t>sapien</a:t>
            </a:r>
            <a:r>
              <a:rPr lang="en-GB" dirty="0"/>
              <a:t>.</a:t>
            </a:r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D72E5F8B-FE91-C840-97A5-03FE9E4D4B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31444" y="4768200"/>
            <a:ext cx="77149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445717F-2858-4043-A9CA-B2273EB60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E31893FF-92A8-E5E1-3F69-8A1BF4C454F7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572000" y="2080291"/>
            <a:ext cx="3475554" cy="330457"/>
          </a:xfrm>
        </p:spPr>
        <p:txBody>
          <a:bodyPr>
            <a:normAutofit/>
          </a:bodyPr>
          <a:lstStyle>
            <a:lvl1pPr marL="0" indent="0">
              <a:buNone/>
              <a:defRPr sz="1050" b="0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6030504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dirty="0"/>
              <a:t>Click to add caption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E4445F-B632-6E60-B7DC-FF2D7AC2DE57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4572000" y="4610872"/>
            <a:ext cx="3475554" cy="322624"/>
          </a:xfrm>
        </p:spPr>
        <p:txBody>
          <a:bodyPr>
            <a:normAutofit/>
          </a:bodyPr>
          <a:lstStyle>
            <a:lvl1pPr marL="0" indent="0">
              <a:buNone/>
              <a:defRPr sz="1050" b="0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6030504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dirty="0"/>
              <a:t>Click to add caption</a:t>
            </a:r>
          </a:p>
        </p:txBody>
      </p:sp>
    </p:spTree>
    <p:extLst>
      <p:ext uri="{BB962C8B-B14F-4D97-AF65-F5344CB8AC3E}">
        <p14:creationId xmlns:p14="http://schemas.microsoft.com/office/powerpoint/2010/main" val="1913431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—UG">
    <p:bg>
      <p:bgPr>
        <a:solidFill>
          <a:srgbClr val="0052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00A91C-4F0D-3E4B-86C3-FD36BF8F92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314148B0-1D7F-AF30-59CC-6ED283D341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7541" y="2237643"/>
            <a:ext cx="6968919" cy="1078260"/>
          </a:xfrm>
        </p:spPr>
        <p:txBody>
          <a:bodyPr>
            <a:noAutofit/>
          </a:bodyPr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sz="3750"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GB" dirty="0"/>
              <a:t>Click to add end page text</a:t>
            </a:r>
          </a:p>
        </p:txBody>
      </p:sp>
    </p:spTree>
    <p:extLst>
      <p:ext uri="{BB962C8B-B14F-4D97-AF65-F5344CB8AC3E}">
        <p14:creationId xmlns:p14="http://schemas.microsoft.com/office/powerpoint/2010/main" val="28098507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page—Maori branding">
    <p:bg>
      <p:bgPr>
        <a:solidFill>
          <a:srgbClr val="0052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E98D98-8FB2-6D43-AF4B-9BB584C8B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8D2A7E34-8DDD-4413-150C-43468B033B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7541" y="2237643"/>
            <a:ext cx="6968919" cy="1078260"/>
          </a:xfrm>
        </p:spPr>
        <p:txBody>
          <a:bodyPr>
            <a:noAutofit/>
          </a:bodyPr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sz="3750"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GB" dirty="0"/>
              <a:t>Click to add end page text</a:t>
            </a:r>
          </a:p>
        </p:txBody>
      </p:sp>
    </p:spTree>
    <p:extLst>
      <p:ext uri="{BB962C8B-B14F-4D97-AF65-F5344CB8AC3E}">
        <p14:creationId xmlns:p14="http://schemas.microsoft.com/office/powerpoint/2010/main" val="38057394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—Pacific branding">
    <p:bg>
      <p:bgPr>
        <a:solidFill>
          <a:srgbClr val="0052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7DDA4A-3D42-1946-BA30-B2F49D5F16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649BC65D-B1C0-72A8-54A4-95BEDB7FED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7541" y="2237643"/>
            <a:ext cx="6968919" cy="1078260"/>
          </a:xfrm>
        </p:spPr>
        <p:txBody>
          <a:bodyPr>
            <a:noAutofit/>
          </a:bodyPr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sz="3750"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GB" dirty="0"/>
              <a:t>Click to add end page text</a:t>
            </a:r>
          </a:p>
        </p:txBody>
      </p:sp>
    </p:spTree>
    <p:extLst>
      <p:ext uri="{BB962C8B-B14F-4D97-AF65-F5344CB8AC3E}">
        <p14:creationId xmlns:p14="http://schemas.microsoft.com/office/powerpoint/2010/main" val="1139179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—full image">
    <p:bg>
      <p:bgPr>
        <a:solidFill>
          <a:srgbClr val="0052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66A27A07-B963-FA8A-7D61-09E6E19E52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7541" y="2237643"/>
            <a:ext cx="6968919" cy="1078260"/>
          </a:xfrm>
        </p:spPr>
        <p:txBody>
          <a:bodyPr>
            <a:noAutofit/>
          </a:bodyPr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sz="3750"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GB" dirty="0"/>
              <a:t>Click to add end page text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FE0F5EB-E1B8-314B-9469-CFF07DF2889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icon to insert full image. After inserting, select, and send to back. Then edit text.</a:t>
            </a:r>
          </a:p>
        </p:txBody>
      </p:sp>
    </p:spTree>
    <p:extLst>
      <p:ext uri="{BB962C8B-B14F-4D97-AF65-F5344CB8AC3E}">
        <p14:creationId xmlns:p14="http://schemas.microsoft.com/office/powerpoint/2010/main" val="24889110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yellow logo&#10;&#10;Description automatically generated">
            <a:extLst>
              <a:ext uri="{FF2B5EF4-FFF2-40B4-BE49-F238E27FC236}">
                <a16:creationId xmlns:a16="http://schemas.microsoft.com/office/drawing/2014/main" id="{744DFA83-27F6-3A90-4827-427144737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CA93AE-75F3-57AF-F781-11A04A0EB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>
            <a:lvl1pPr>
              <a:defRPr sz="4125"/>
            </a:lvl1pPr>
          </a:lstStyle>
          <a:p>
            <a:endParaRPr lang="en-N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9B239A-6B47-2367-D248-B06A9B4026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62BBF-5BED-4223-98D4-95279D2DFE5B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93D543D-06EE-BAE4-EEF8-A08E50607D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4752" y="925341"/>
            <a:ext cx="4092179" cy="6546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/>
            </a:lvl4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subheader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13122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yellow logo&#10;&#10;Description automatically generated">
            <a:extLst>
              <a:ext uri="{FF2B5EF4-FFF2-40B4-BE49-F238E27FC236}">
                <a16:creationId xmlns:a16="http://schemas.microsoft.com/office/drawing/2014/main" id="{5646DDDE-EA1C-50F0-DCC9-964C699515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CA93AE-75F3-57AF-F781-11A04A0EB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>
            <a:lvl1pPr>
              <a:defRPr sz="4125"/>
            </a:lvl1pPr>
          </a:lstStyle>
          <a:p>
            <a:endParaRPr lang="en-N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9B239A-6B47-2367-D248-B06A9B4026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62BBF-5BED-4223-98D4-95279D2DFE5B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93D543D-06EE-BAE4-EEF8-A08E50607D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4752" y="925341"/>
            <a:ext cx="4092179" cy="6546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/>
            </a:lvl4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subheader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198351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yellow logo&#10;&#10;Description automatically generated">
            <a:extLst>
              <a:ext uri="{FF2B5EF4-FFF2-40B4-BE49-F238E27FC236}">
                <a16:creationId xmlns:a16="http://schemas.microsoft.com/office/drawing/2014/main" id="{B815EC2E-451F-40A4-6E9E-DCC763DDEB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CA93AE-75F3-57AF-F781-11A04A0EB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>
            <a:lvl1pPr>
              <a:defRPr sz="4125"/>
            </a:lvl1pPr>
          </a:lstStyle>
          <a:p>
            <a:endParaRPr lang="en-N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9B239A-6B47-2367-D248-B06A9B4026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62BBF-5BED-4223-98D4-95279D2DFE5B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93D543D-06EE-BAE4-EEF8-A08E50607D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4752" y="925341"/>
            <a:ext cx="4092179" cy="6546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/>
            </a:lvl4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subheader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235458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Pacific">
    <p:bg>
      <p:bgPr>
        <a:solidFill>
          <a:srgbClr val="005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F43236-67B7-FC47-A5BE-245E27EF86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E8FF240-2C96-184B-BF50-BCC6EFB690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7275" y="1956463"/>
            <a:ext cx="6968559" cy="358775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add subtitle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B596DE-D80B-274B-82F1-B404FEEF3A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5458" y="323633"/>
            <a:ext cx="1257132" cy="626194"/>
          </a:xfrm>
          <a:prstGeom prst="rect">
            <a:avLst/>
          </a:prstGeom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857BACB5-16DE-BFFF-45A6-7899C831D2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6915" y="2384145"/>
            <a:ext cx="6968919" cy="1080950"/>
          </a:xfrm>
        </p:spPr>
        <p:txBody>
          <a:bodyPr>
            <a:noAutofit/>
          </a:bodyPr>
          <a:lstStyle>
            <a:lvl1pPr marL="0" indent="0" algn="l">
              <a:lnSpc>
                <a:spcPts val="4000"/>
              </a:lnSpc>
              <a:buNone/>
              <a:defRPr sz="3750"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F4B4DF11-0ED0-6464-DFDE-16AF4084A2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6915" y="4330485"/>
            <a:ext cx="6968558" cy="368897"/>
          </a:xfrm>
        </p:spPr>
        <p:txBody>
          <a:bodyPr>
            <a:noAutofit/>
          </a:bodyPr>
          <a:lstStyle>
            <a:lvl1pPr marL="0" indent="0" algn="l">
              <a:buNone/>
              <a:defRPr sz="1350" b="0" i="0" baseline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6030504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2pPr>
            <a:lvl3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3pPr>
            <a:lvl4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4pPr>
            <a:lvl5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5pPr>
          </a:lstStyle>
          <a:p>
            <a:pPr lvl="0"/>
            <a:r>
              <a:rPr lang="en-GB" dirty="0"/>
              <a:t>Click to add presenter | date</a:t>
            </a:r>
          </a:p>
        </p:txBody>
      </p:sp>
    </p:spTree>
    <p:extLst>
      <p:ext uri="{BB962C8B-B14F-4D97-AF65-F5344CB8AC3E}">
        <p14:creationId xmlns:p14="http://schemas.microsoft.com/office/powerpoint/2010/main" val="22350908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background with a logo&#10;&#10;Description automatically generated">
            <a:extLst>
              <a:ext uri="{FF2B5EF4-FFF2-40B4-BE49-F238E27FC236}">
                <a16:creationId xmlns:a16="http://schemas.microsoft.com/office/drawing/2014/main" id="{8183A9E6-C272-3BF9-3F91-A63D3916F0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CA93AE-75F3-57AF-F781-11A04A0EB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>
            <a:lvl1pPr>
              <a:defRPr sz="4125"/>
            </a:lvl1pPr>
          </a:lstStyle>
          <a:p>
            <a:endParaRPr lang="en-N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9B239A-6B47-2367-D248-B06A9B4026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62BBF-5BED-4223-98D4-95279D2DFE5B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93D543D-06EE-BAE4-EEF8-A08E50607D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4752" y="925341"/>
            <a:ext cx="4092179" cy="6546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/>
            </a:lvl4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subheader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46478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yellow logo&#10;&#10;Description automatically generated">
            <a:extLst>
              <a:ext uri="{FF2B5EF4-FFF2-40B4-BE49-F238E27FC236}">
                <a16:creationId xmlns:a16="http://schemas.microsoft.com/office/drawing/2014/main" id="{55E0CF27-833D-34CE-3049-B7325A4D76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CA93AE-75F3-57AF-F781-11A04A0EB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53" y="336666"/>
            <a:ext cx="4167248" cy="654628"/>
          </a:xfrm>
        </p:spPr>
        <p:txBody>
          <a:bodyPr anchor="t">
            <a:noAutofit/>
          </a:bodyPr>
          <a:lstStyle>
            <a:lvl1pPr>
              <a:defRPr sz="4125"/>
            </a:lvl1pPr>
          </a:lstStyle>
          <a:p>
            <a:endParaRPr lang="en-N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9B239A-6B47-2367-D248-B06A9B4026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19097" y="4684379"/>
            <a:ext cx="518669" cy="273844"/>
          </a:xfrm>
        </p:spPr>
        <p:txBody>
          <a:bodyPr/>
          <a:lstStyle/>
          <a:p>
            <a:fld id="{0BA62BBF-5BED-4223-98D4-95279D2DFE5B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93D543D-06EE-BAE4-EEF8-A08E50607D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4752" y="925341"/>
            <a:ext cx="4092179" cy="6546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/>
            </a:lvl4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subheader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32398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blue background with yellow text&#10;&#10;Description automatically generated">
            <a:extLst>
              <a:ext uri="{FF2B5EF4-FFF2-40B4-BE49-F238E27FC236}">
                <a16:creationId xmlns:a16="http://schemas.microsoft.com/office/drawing/2014/main" id="{A1AC02B6-14F3-E882-F1EE-C18B9FAA9D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F8F67DF-D8CD-561A-3B8E-9BD3F0CAEA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53" y="336666"/>
            <a:ext cx="7878989" cy="6546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125"/>
            </a:lvl1pPr>
          </a:lstStyle>
          <a:p>
            <a:r>
              <a:rPr lang="en-US" dirty="0"/>
              <a:t>Click to add title</a:t>
            </a:r>
            <a:endParaRPr lang="en-NZ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7B0EDF8-AB8A-BB66-FCF2-12D853B1F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9097" y="336666"/>
            <a:ext cx="5186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0BA62BBF-5BED-4223-98D4-95279D2DFE5B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5BB8EF9-CCB3-6962-2817-20E95208C5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4752" y="925341"/>
            <a:ext cx="4092179" cy="6546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/>
            </a:lvl4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subheader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05156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yellow logo&#10;&#10;Description automatically generated">
            <a:extLst>
              <a:ext uri="{FF2B5EF4-FFF2-40B4-BE49-F238E27FC236}">
                <a16:creationId xmlns:a16="http://schemas.microsoft.com/office/drawing/2014/main" id="{42F92E93-F786-0948-DAE8-32BE046551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F8F67DF-D8CD-561A-3B8E-9BD3F0CAEA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53" y="336666"/>
            <a:ext cx="7878989" cy="6546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125"/>
            </a:lvl1pPr>
          </a:lstStyle>
          <a:p>
            <a:r>
              <a:rPr lang="en-US" dirty="0"/>
              <a:t>Click to add title</a:t>
            </a:r>
            <a:endParaRPr lang="en-NZ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7B0EDF8-AB8A-BB66-FCF2-12D853B1F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9097" y="336666"/>
            <a:ext cx="5186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0BA62BBF-5BED-4223-98D4-95279D2DFE5B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5BB8EF9-CCB3-6962-2817-20E95208C5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4752" y="925341"/>
            <a:ext cx="4092179" cy="6546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/>
            </a:lvl4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subheader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10652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a logo&#10;&#10;Description automatically generated">
            <a:extLst>
              <a:ext uri="{FF2B5EF4-FFF2-40B4-BE49-F238E27FC236}">
                <a16:creationId xmlns:a16="http://schemas.microsoft.com/office/drawing/2014/main" id="{A7E12E34-5B41-7205-9127-765CB755E4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F8F67DF-D8CD-561A-3B8E-9BD3F0CAEA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53" y="336666"/>
            <a:ext cx="7878989" cy="6546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125"/>
            </a:lvl1pPr>
          </a:lstStyle>
          <a:p>
            <a:r>
              <a:rPr lang="en-US" dirty="0"/>
              <a:t>Click to add title</a:t>
            </a:r>
            <a:endParaRPr lang="en-NZ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7B0EDF8-AB8A-BB66-FCF2-12D853B1F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9097" y="336666"/>
            <a:ext cx="5186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0BA62BBF-5BED-4223-98D4-95279D2DFE5B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5BB8EF9-CCB3-6962-2817-20E95208C5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4752" y="925341"/>
            <a:ext cx="4092179" cy="6546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/>
            </a:lvl4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subheader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82239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background with a logo&#10;&#10;Description automatically generated">
            <a:extLst>
              <a:ext uri="{FF2B5EF4-FFF2-40B4-BE49-F238E27FC236}">
                <a16:creationId xmlns:a16="http://schemas.microsoft.com/office/drawing/2014/main" id="{2F20707B-A68D-E0E2-8E8D-BA2772DEBE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F8F67DF-D8CD-561A-3B8E-9BD3F0CAEA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53" y="336666"/>
            <a:ext cx="7878989" cy="6546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125"/>
            </a:lvl1pPr>
          </a:lstStyle>
          <a:p>
            <a:r>
              <a:rPr lang="en-US" dirty="0"/>
              <a:t>Click to add title</a:t>
            </a:r>
            <a:endParaRPr lang="en-NZ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7B0EDF8-AB8A-BB66-FCF2-12D853B1F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9097" y="336666"/>
            <a:ext cx="5186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0BA62BBF-5BED-4223-98D4-95279D2DFE5B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5BB8EF9-CCB3-6962-2817-20E95208C5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4752" y="925341"/>
            <a:ext cx="4092179" cy="6546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/>
            </a:lvl4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subheader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73071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yellow logo&#10;&#10;Description automatically generated">
            <a:extLst>
              <a:ext uri="{FF2B5EF4-FFF2-40B4-BE49-F238E27FC236}">
                <a16:creationId xmlns:a16="http://schemas.microsoft.com/office/drawing/2014/main" id="{B1F22037-BDCD-11E7-B1A8-BE162404C8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F8F67DF-D8CD-561A-3B8E-9BD3F0CAEA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53" y="336666"/>
            <a:ext cx="4167248" cy="6546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125"/>
            </a:lvl1pPr>
          </a:lstStyle>
          <a:p>
            <a:r>
              <a:rPr lang="en-US" dirty="0"/>
              <a:t>Click to add title</a:t>
            </a:r>
            <a:endParaRPr lang="en-NZ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7B0EDF8-AB8A-BB66-FCF2-12D853B1F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9097" y="4658500"/>
            <a:ext cx="5186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0BA62BBF-5BED-4223-98D4-95279D2DFE5B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5BB8EF9-CCB3-6962-2817-20E95208C5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4752" y="925341"/>
            <a:ext cx="4092179" cy="6546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/>
            </a:lvl4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subheader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590247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background with yellow text&#10;&#10;Description automatically generated">
            <a:extLst>
              <a:ext uri="{FF2B5EF4-FFF2-40B4-BE49-F238E27FC236}">
                <a16:creationId xmlns:a16="http://schemas.microsoft.com/office/drawing/2014/main" id="{080A9F50-533B-C1D8-B2DE-153F6E7DF2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29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D4430A-1F28-76C5-E898-711D8EE828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692" y="336666"/>
            <a:ext cx="7878989" cy="654628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C75FB-18F6-506E-E6CF-600418BA2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2BBF-5BED-4223-98D4-95279D2DFE5B}" type="slidenum">
              <a:rPr lang="en-NZ" smtClean="0"/>
              <a:t>‹#›</a:t>
            </a:fld>
            <a:endParaRPr lang="en-NZ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4713BF5-4A18-16DC-9965-981C006F7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162" y="3765292"/>
            <a:ext cx="3090716" cy="7610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2498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181">
          <p15:clr>
            <a:srgbClr val="FBAE40"/>
          </p15:clr>
        </p15:guide>
        <p15:guide id="4" pos="347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yellow text&#10;&#10;Description automatically generated">
            <a:extLst>
              <a:ext uri="{FF2B5EF4-FFF2-40B4-BE49-F238E27FC236}">
                <a16:creationId xmlns:a16="http://schemas.microsoft.com/office/drawing/2014/main" id="{26175D43-4F96-7668-461D-EA052D9C87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D4430A-1F28-76C5-E898-711D8EE828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692" y="336666"/>
            <a:ext cx="7878989" cy="654628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C75FB-18F6-506E-E6CF-600418BA2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2BBF-5BED-4223-98D4-95279D2DFE5B}" type="slidenum">
              <a:rPr lang="en-NZ" smtClean="0"/>
              <a:t>‹#›</a:t>
            </a:fld>
            <a:endParaRPr lang="en-NZ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4713BF5-4A18-16DC-9965-981C006F7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162" y="3765292"/>
            <a:ext cx="3090716" cy="7610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84871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181">
          <p15:clr>
            <a:srgbClr val="FBAE40"/>
          </p15:clr>
        </p15:guide>
        <p15:guide id="4" pos="347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A27C2E76-68CF-1B04-838A-FEC72B5A3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D4430A-1F28-76C5-E898-711D8EE828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692" y="336666"/>
            <a:ext cx="7878989" cy="654628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C75FB-18F6-506E-E6CF-600418BA2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2BBF-5BED-4223-98D4-95279D2DFE5B}" type="slidenum">
              <a:rPr lang="en-NZ" smtClean="0"/>
              <a:t>‹#›</a:t>
            </a:fld>
            <a:endParaRPr lang="en-NZ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4713BF5-4A18-16DC-9965-981C006F7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162" y="3765292"/>
            <a:ext cx="3090716" cy="7610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24093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181">
          <p15:clr>
            <a:srgbClr val="FBAE40"/>
          </p15:clr>
        </p15:guide>
        <p15:guide id="4" pos="34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Christchurch Pacific">
    <p:bg>
      <p:bgPr>
        <a:solidFill>
          <a:srgbClr val="005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F43236-67B7-FC47-A5BE-245E27EF86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E8FF240-2C96-184B-BF50-BCC6EFB690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7275" y="1956463"/>
            <a:ext cx="6968559" cy="358775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add subtitle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26124E-B1F7-314F-AC5E-FC1A5C97D9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0552" y="320752"/>
            <a:ext cx="1262038" cy="818619"/>
          </a:xfrm>
          <a:prstGeom prst="rect">
            <a:avLst/>
          </a:prstGeom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6E9EEE33-9B31-1B2F-1449-EF9242CBE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6915" y="2384145"/>
            <a:ext cx="6968919" cy="1080950"/>
          </a:xfrm>
        </p:spPr>
        <p:txBody>
          <a:bodyPr>
            <a:noAutofit/>
          </a:bodyPr>
          <a:lstStyle>
            <a:lvl1pPr marL="0" indent="0" algn="l">
              <a:lnSpc>
                <a:spcPts val="4000"/>
              </a:lnSpc>
              <a:buNone/>
              <a:defRPr sz="3750"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80F33244-5DBA-CD7C-62F3-788474EEF4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6915" y="4330485"/>
            <a:ext cx="6968558" cy="368897"/>
          </a:xfrm>
        </p:spPr>
        <p:txBody>
          <a:bodyPr>
            <a:noAutofit/>
          </a:bodyPr>
          <a:lstStyle>
            <a:lvl1pPr marL="0" indent="0" algn="l">
              <a:buNone/>
              <a:defRPr sz="1350" b="0" i="0" baseline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6030504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2pPr>
            <a:lvl3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3pPr>
            <a:lvl4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4pPr>
            <a:lvl5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5pPr>
          </a:lstStyle>
          <a:p>
            <a:pPr lvl="0"/>
            <a:r>
              <a:rPr lang="en-GB" dirty="0"/>
              <a:t>Click to add presenter | date</a:t>
            </a:r>
          </a:p>
        </p:txBody>
      </p:sp>
    </p:spTree>
    <p:extLst>
      <p:ext uri="{BB962C8B-B14F-4D97-AF65-F5344CB8AC3E}">
        <p14:creationId xmlns:p14="http://schemas.microsoft.com/office/powerpoint/2010/main" val="3246932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a logo&#10;&#10;Description automatically generated">
            <a:extLst>
              <a:ext uri="{FF2B5EF4-FFF2-40B4-BE49-F238E27FC236}">
                <a16:creationId xmlns:a16="http://schemas.microsoft.com/office/drawing/2014/main" id="{6A73E944-C244-CB4C-FA06-00F7709FEB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D4430A-1F28-76C5-E898-711D8EE828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692" y="336666"/>
            <a:ext cx="7878989" cy="654628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C75FB-18F6-506E-E6CF-600418BA2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2BBF-5BED-4223-98D4-95279D2DFE5B}" type="slidenum">
              <a:rPr lang="en-NZ" smtClean="0"/>
              <a:t>‹#›</a:t>
            </a:fld>
            <a:endParaRPr lang="en-NZ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4713BF5-4A18-16DC-9965-981C006F7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162" y="3765292"/>
            <a:ext cx="3090716" cy="7610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8505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181">
          <p15:clr>
            <a:srgbClr val="FBAE40"/>
          </p15:clr>
        </p15:guide>
        <p15:guide id="4" pos="347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rectangular object with text&#10;&#10;Description automatically generated">
            <a:extLst>
              <a:ext uri="{FF2B5EF4-FFF2-40B4-BE49-F238E27FC236}">
                <a16:creationId xmlns:a16="http://schemas.microsoft.com/office/drawing/2014/main" id="{58435695-1B72-0E1D-FA79-FF07700F32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D4430A-1F28-76C5-E898-711D8EE828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692" y="336666"/>
            <a:ext cx="4154309" cy="654628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C75FB-18F6-506E-E6CF-600418BA2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2BBF-5BED-4223-98D4-95279D2DFE5B}" type="slidenum">
              <a:rPr lang="en-NZ" smtClean="0"/>
              <a:t>‹#›</a:t>
            </a:fld>
            <a:endParaRPr lang="en-NZ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4713BF5-4A18-16DC-9965-981C006F7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162" y="3765292"/>
            <a:ext cx="3090716" cy="7610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3606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181">
          <p15:clr>
            <a:srgbClr val="FBAE40"/>
          </p15:clr>
        </p15:guide>
        <p15:guide id="4" pos="347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ck tower with a blue sky&#10;&#10;Description automatically generated">
            <a:extLst>
              <a:ext uri="{FF2B5EF4-FFF2-40B4-BE49-F238E27FC236}">
                <a16:creationId xmlns:a16="http://schemas.microsoft.com/office/drawing/2014/main" id="{89A5DE4D-DEF3-3948-25FC-BD7E8EA310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3783FE-193B-039E-7E09-A9F926C817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372" y="336666"/>
            <a:ext cx="4820381" cy="2139553"/>
          </a:xfrm>
        </p:spPr>
        <p:txBody>
          <a:bodyPr anchor="t">
            <a:normAutofit/>
          </a:bodyPr>
          <a:lstStyle>
            <a:lvl1pPr>
              <a:defRPr sz="4125"/>
            </a:lvl1pPr>
          </a:lstStyle>
          <a:p>
            <a:r>
              <a:rPr lang="en-NZ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56C60E-D47D-6C7F-E993-C796762CE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1375" y="2639530"/>
            <a:ext cx="3090716" cy="6918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7947E-EAEB-254A-F6E7-E031E4B43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2BBF-5BED-4223-98D4-95279D2DFE5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885645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47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uilding with a clock tower&#10;&#10;Description automatically generated">
            <a:extLst>
              <a:ext uri="{FF2B5EF4-FFF2-40B4-BE49-F238E27FC236}">
                <a16:creationId xmlns:a16="http://schemas.microsoft.com/office/drawing/2014/main" id="{D2AAF3ED-2D34-5826-2B5F-B37F7955DD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CA93AE-75F3-57AF-F781-11A04A0EBE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916" y="386540"/>
            <a:ext cx="4443694" cy="1275684"/>
          </a:xfrm>
        </p:spPr>
        <p:txBody>
          <a:bodyPr anchor="t">
            <a:normAutofit/>
          </a:bodyPr>
          <a:lstStyle>
            <a:lvl1pPr>
              <a:defRPr sz="4125"/>
            </a:lvl1pPr>
          </a:lstStyle>
          <a:p>
            <a:r>
              <a:rPr lang="en-US" dirty="0"/>
              <a:t>Click to add title</a:t>
            </a:r>
            <a:endParaRPr lang="en-N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9B239A-6B47-2367-D248-B06A9B4026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62BBF-5BED-4223-98D4-95279D2DFE5B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32BB10A-0CFF-A60B-0CB3-848EC9C05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7" y="4489597"/>
            <a:ext cx="3090716" cy="267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30825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39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all building with a clock tower&#10;&#10;Description automatically generated">
            <a:extLst>
              <a:ext uri="{FF2B5EF4-FFF2-40B4-BE49-F238E27FC236}">
                <a16:creationId xmlns:a16="http://schemas.microsoft.com/office/drawing/2014/main" id="{13B5CF3A-9D97-C6DB-AA32-BE81B0FEE1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 descr="A building with a clock tower&#10;&#10;Description automatically generated">
            <a:extLst>
              <a:ext uri="{FF2B5EF4-FFF2-40B4-BE49-F238E27FC236}">
                <a16:creationId xmlns:a16="http://schemas.microsoft.com/office/drawing/2014/main" id="{D2AAF3ED-2D34-5826-2B5F-B37F7955DD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CA93AE-75F3-57AF-F781-11A04A0EBE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916" y="386540"/>
            <a:ext cx="4443694" cy="1275684"/>
          </a:xfrm>
        </p:spPr>
        <p:txBody>
          <a:bodyPr anchor="t">
            <a:normAutofit/>
          </a:bodyPr>
          <a:lstStyle>
            <a:lvl1pPr>
              <a:defRPr sz="4125"/>
            </a:lvl1pPr>
          </a:lstStyle>
          <a:p>
            <a:r>
              <a:rPr lang="en-US" dirty="0"/>
              <a:t>Click to add title</a:t>
            </a:r>
            <a:endParaRPr lang="en-N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9B239A-6B47-2367-D248-B06A9B4026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62BBF-5BED-4223-98D4-95279D2DFE5B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32BB10A-0CFF-A60B-0CB3-848EC9C05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7" y="4489597"/>
            <a:ext cx="3090716" cy="267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198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39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uilding with a clock tower&#10;&#10;Description automatically generated">
            <a:extLst>
              <a:ext uri="{FF2B5EF4-FFF2-40B4-BE49-F238E27FC236}">
                <a16:creationId xmlns:a16="http://schemas.microsoft.com/office/drawing/2014/main" id="{83499DA7-2105-1392-13D6-199A7B2935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3783FE-193B-039E-7E09-A9F926C817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239" y="336666"/>
            <a:ext cx="5853638" cy="2139553"/>
          </a:xfrm>
        </p:spPr>
        <p:txBody>
          <a:bodyPr anchor="t">
            <a:normAutofit/>
          </a:bodyPr>
          <a:lstStyle>
            <a:lvl1pPr>
              <a:defRPr sz="4125"/>
            </a:lvl1pPr>
          </a:lstStyle>
          <a:p>
            <a:r>
              <a:rPr lang="en-NZ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56C60E-D47D-6C7F-E993-C796762CE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709" y="4100129"/>
            <a:ext cx="3090716" cy="76104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7947E-EAEB-254A-F6E7-E031E4B43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9097" y="4587332"/>
            <a:ext cx="518669" cy="273844"/>
          </a:xfrm>
        </p:spPr>
        <p:txBody>
          <a:bodyPr/>
          <a:lstStyle/>
          <a:p>
            <a:fld id="{0BA62BBF-5BED-4223-98D4-95279D2DFE5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35093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47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ity on a hill with a body of water&#10;&#10;Description automatically generated">
            <a:extLst>
              <a:ext uri="{FF2B5EF4-FFF2-40B4-BE49-F238E27FC236}">
                <a16:creationId xmlns:a16="http://schemas.microsoft.com/office/drawing/2014/main" id="{0ED9DA3B-1E63-61EC-4F3C-20C2E3FE13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3783FE-193B-039E-7E09-A9F926C817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239" y="336666"/>
            <a:ext cx="5853638" cy="2139553"/>
          </a:xfrm>
        </p:spPr>
        <p:txBody>
          <a:bodyPr anchor="t">
            <a:normAutofit/>
          </a:bodyPr>
          <a:lstStyle>
            <a:lvl1pPr>
              <a:defRPr sz="4125"/>
            </a:lvl1pPr>
          </a:lstStyle>
          <a:p>
            <a:r>
              <a:rPr lang="en-NZ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56C60E-D47D-6C7F-E993-C796762CE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709" y="4100129"/>
            <a:ext cx="3090716" cy="76104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7947E-EAEB-254A-F6E7-E031E4B43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9097" y="4587332"/>
            <a:ext cx="518669" cy="273844"/>
          </a:xfrm>
        </p:spPr>
        <p:txBody>
          <a:bodyPr/>
          <a:lstStyle/>
          <a:p>
            <a:fld id="{0BA62BBF-5BED-4223-98D4-95279D2DFE5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1880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47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boats on a dock next to a building&#10;&#10;Description automatically generated">
            <a:extLst>
              <a:ext uri="{FF2B5EF4-FFF2-40B4-BE49-F238E27FC236}">
                <a16:creationId xmlns:a16="http://schemas.microsoft.com/office/drawing/2014/main" id="{FD827E5D-33C9-C500-2FAD-E7E7FA39EB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3783FE-193B-039E-7E09-A9F926C817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239" y="336666"/>
            <a:ext cx="5853638" cy="2139553"/>
          </a:xfrm>
        </p:spPr>
        <p:txBody>
          <a:bodyPr anchor="t">
            <a:normAutofit/>
          </a:bodyPr>
          <a:lstStyle>
            <a:lvl1pPr>
              <a:defRPr sz="4125"/>
            </a:lvl1pPr>
          </a:lstStyle>
          <a:p>
            <a:r>
              <a:rPr lang="en-NZ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56C60E-D47D-6C7F-E993-C796762CE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709" y="4100129"/>
            <a:ext cx="3090716" cy="76104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7947E-EAEB-254A-F6E7-E031E4B43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9097" y="4587332"/>
            <a:ext cx="518669" cy="273844"/>
          </a:xfrm>
        </p:spPr>
        <p:txBody>
          <a:bodyPr/>
          <a:lstStyle/>
          <a:p>
            <a:fld id="{0BA62BBF-5BED-4223-98D4-95279D2DFE5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71894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47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ridge over water with trees and a building&#10;&#10;Description automatically generated">
            <a:extLst>
              <a:ext uri="{FF2B5EF4-FFF2-40B4-BE49-F238E27FC236}">
                <a16:creationId xmlns:a16="http://schemas.microsoft.com/office/drawing/2014/main" id="{9313BBA1-87D9-CEC1-322B-7424C2E312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7947E-EAEB-254A-F6E7-E031E4B43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9097" y="226680"/>
            <a:ext cx="518669" cy="273844"/>
          </a:xfrm>
        </p:spPr>
        <p:txBody>
          <a:bodyPr/>
          <a:lstStyle/>
          <a:p>
            <a:fld id="{0BA62BBF-5BED-4223-98D4-95279D2DFE5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966972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47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idge over water with trees and a logo&#10;&#10;Description automatically generated">
            <a:extLst>
              <a:ext uri="{FF2B5EF4-FFF2-40B4-BE49-F238E27FC236}">
                <a16:creationId xmlns:a16="http://schemas.microsoft.com/office/drawing/2014/main" id="{C80695EC-3F47-00E0-ED21-9F48469BEC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7947E-EAEB-254A-F6E7-E031E4B43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9097" y="226680"/>
            <a:ext cx="518669" cy="273844"/>
          </a:xfrm>
        </p:spPr>
        <p:txBody>
          <a:bodyPr/>
          <a:lstStyle/>
          <a:p>
            <a:fld id="{0BA62BBF-5BED-4223-98D4-95279D2DFE5B}" type="slidenum">
              <a:rPr lang="en-NZ" smtClean="0"/>
              <a:t>‹#›</a:t>
            </a:fld>
            <a:endParaRPr lang="en-NZ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87D4C96-8717-037E-B4D0-2F24E3EF8E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239" y="336666"/>
            <a:ext cx="5853638" cy="2139553"/>
          </a:xfrm>
        </p:spPr>
        <p:txBody>
          <a:bodyPr anchor="t">
            <a:normAutofit/>
          </a:bodyPr>
          <a:lstStyle>
            <a:lvl1pPr>
              <a:defRPr sz="4125"/>
            </a:lvl1pPr>
          </a:lstStyle>
          <a:p>
            <a:r>
              <a:rPr lang="en-NZ" dirty="0"/>
              <a:t>Click to add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12AFD77-12AC-49DE-F596-ACF75232EC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709" y="4100129"/>
            <a:ext cx="3090716" cy="76104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5521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4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Wellington Pacific">
    <p:bg>
      <p:bgPr>
        <a:solidFill>
          <a:srgbClr val="005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F43236-67B7-FC47-A5BE-245E27EF86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E8FF240-2C96-184B-BF50-BCC6EFB690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7275" y="1956463"/>
            <a:ext cx="6968559" cy="358775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add subtitle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22100F-F993-AD4C-A294-F383DBD6EF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0552" y="320752"/>
            <a:ext cx="1262038" cy="818619"/>
          </a:xfrm>
          <a:prstGeom prst="rect">
            <a:avLst/>
          </a:prstGeom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747EEB32-B152-8585-8D31-CE8594F2A8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6915" y="2384145"/>
            <a:ext cx="6968919" cy="1080950"/>
          </a:xfrm>
        </p:spPr>
        <p:txBody>
          <a:bodyPr>
            <a:noAutofit/>
          </a:bodyPr>
          <a:lstStyle>
            <a:lvl1pPr marL="0" indent="0" algn="l">
              <a:lnSpc>
                <a:spcPts val="4000"/>
              </a:lnSpc>
              <a:buNone/>
              <a:defRPr sz="3750"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A9C1F6B-0663-DC96-C5B0-C0A588C347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6915" y="4330485"/>
            <a:ext cx="6968558" cy="368897"/>
          </a:xfrm>
        </p:spPr>
        <p:txBody>
          <a:bodyPr>
            <a:noAutofit/>
          </a:bodyPr>
          <a:lstStyle>
            <a:lvl1pPr marL="0" indent="0" algn="l">
              <a:buNone/>
              <a:defRPr sz="1350" b="0" i="0" baseline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6030504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2pPr>
            <a:lvl3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3pPr>
            <a:lvl4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4pPr>
            <a:lvl5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5pPr>
          </a:lstStyle>
          <a:p>
            <a:pPr lvl="0"/>
            <a:r>
              <a:rPr lang="en-GB" dirty="0"/>
              <a:t>Click to add presenter | date</a:t>
            </a:r>
          </a:p>
        </p:txBody>
      </p:sp>
    </p:spTree>
    <p:extLst>
      <p:ext uri="{BB962C8B-B14F-4D97-AF65-F5344CB8AC3E}">
        <p14:creationId xmlns:p14="http://schemas.microsoft.com/office/powerpoint/2010/main" val="35196168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uilding with a clock tower&#10;&#10;Description automatically generated">
            <a:extLst>
              <a:ext uri="{FF2B5EF4-FFF2-40B4-BE49-F238E27FC236}">
                <a16:creationId xmlns:a16="http://schemas.microsoft.com/office/drawing/2014/main" id="{DFEFDF5E-B7E3-7EAB-ED59-45A1BCF7C2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CA93AE-75F3-57AF-F781-11A04A0EBE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86276" y="4083195"/>
            <a:ext cx="4332821" cy="618017"/>
          </a:xfrm>
        </p:spPr>
        <p:txBody>
          <a:bodyPr anchor="b">
            <a:noAutofit/>
          </a:bodyPr>
          <a:lstStyle>
            <a:lvl1pPr>
              <a:defRPr sz="4125"/>
            </a:lvl1pPr>
          </a:lstStyle>
          <a:p>
            <a:r>
              <a:rPr lang="en-US" dirty="0"/>
              <a:t>Click to add title</a:t>
            </a:r>
            <a:endParaRPr lang="en-N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9B239A-6B47-2367-D248-B06A9B4026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19097" y="4729270"/>
            <a:ext cx="518669" cy="273844"/>
          </a:xfrm>
        </p:spPr>
        <p:txBody>
          <a:bodyPr/>
          <a:lstStyle/>
          <a:p>
            <a:fld id="{0BA62BBF-5BED-4223-98D4-95279D2DFE5B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81968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black gradient&#10;&#10;Description automatically generated">
            <a:extLst>
              <a:ext uri="{FF2B5EF4-FFF2-40B4-BE49-F238E27FC236}">
                <a16:creationId xmlns:a16="http://schemas.microsoft.com/office/drawing/2014/main" id="{AC53E67A-2102-B596-616A-DB776E1057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F81016-475F-C449-898B-8725BC1B8E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t"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add title</a:t>
            </a:r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8C2F4B-07A1-2C4C-3091-E421F1ACF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61167" y="4669913"/>
            <a:ext cx="518669" cy="273844"/>
          </a:xfrm>
        </p:spPr>
        <p:txBody>
          <a:bodyPr/>
          <a:lstStyle/>
          <a:p>
            <a:fld id="{0BA62BBF-5BED-4223-98D4-95279D2DFE5B}" type="slidenum">
              <a:rPr lang="en-NZ" smtClean="0"/>
              <a:t>‹#›</a:t>
            </a:fld>
            <a:endParaRPr lang="en-NZ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4FE0463-0638-FBB7-AC39-92A3FF293E30}"/>
              </a:ext>
            </a:extLst>
          </p:cNvPr>
          <p:cNvCxnSpPr>
            <a:cxnSpLocks/>
          </p:cNvCxnSpPr>
          <p:nvPr userDrawn="1"/>
        </p:nvCxnSpPr>
        <p:spPr>
          <a:xfrm>
            <a:off x="404753" y="1178917"/>
            <a:ext cx="7878989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599180-4889-F1C1-B6AF-6E7AC5858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752" y="1327958"/>
            <a:ext cx="3871793" cy="3085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CC3FE66-D785-D7AA-782E-94054D513E0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0" y="1327958"/>
            <a:ext cx="3871793" cy="3085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4FFF6FF-7E57-06B3-0423-F1E85D0319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4753" y="761409"/>
            <a:ext cx="7878989" cy="6546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>
                <a:solidFill>
                  <a:schemeClr val="bg2"/>
                </a:solidFill>
                <a:latin typeface="+mj-lt"/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/>
            </a:lvl4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subheader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85673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black gradient&#10;&#10;Description automatically generated">
            <a:extLst>
              <a:ext uri="{FF2B5EF4-FFF2-40B4-BE49-F238E27FC236}">
                <a16:creationId xmlns:a16="http://schemas.microsoft.com/office/drawing/2014/main" id="{AC53E67A-2102-B596-616A-DB776E1057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F81016-475F-C449-898B-8725BC1B8E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t">
            <a:normAutofit/>
          </a:bodyPr>
          <a:lstStyle>
            <a:lvl1pPr>
              <a:defRPr sz="3000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8C2F4B-07A1-2C4C-3091-E421F1ACF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61167" y="4669913"/>
            <a:ext cx="518669" cy="273844"/>
          </a:xfrm>
        </p:spPr>
        <p:txBody>
          <a:bodyPr/>
          <a:lstStyle/>
          <a:p>
            <a:fld id="{0BA62BBF-5BED-4223-98D4-95279D2DFE5B}" type="slidenum">
              <a:rPr lang="en-NZ" smtClean="0"/>
              <a:t>‹#›</a:t>
            </a:fld>
            <a:endParaRPr lang="en-NZ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4FE0463-0638-FBB7-AC39-92A3FF293E30}"/>
              </a:ext>
            </a:extLst>
          </p:cNvPr>
          <p:cNvCxnSpPr>
            <a:cxnSpLocks/>
          </p:cNvCxnSpPr>
          <p:nvPr userDrawn="1"/>
        </p:nvCxnSpPr>
        <p:spPr>
          <a:xfrm>
            <a:off x="404753" y="1178913"/>
            <a:ext cx="7878989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599180-4889-F1C1-B6AF-6E7AC5858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752" y="1327958"/>
            <a:ext cx="3871793" cy="3085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CC3FE66-D785-D7AA-782E-94054D513E0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0" y="1327958"/>
            <a:ext cx="3871793" cy="3085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CC7D600-C413-6AAB-63E7-D6286B84AA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4753" y="759929"/>
            <a:ext cx="7878989" cy="6546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/>
            </a:lvl4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subheader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36009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square with white dots&#10;&#10;Description automatically generated">
            <a:extLst>
              <a:ext uri="{FF2B5EF4-FFF2-40B4-BE49-F238E27FC236}">
                <a16:creationId xmlns:a16="http://schemas.microsoft.com/office/drawing/2014/main" id="{9CA772EC-4E91-502D-D329-D796201ABF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97EDDF7-F811-AD33-6B9E-699C969F74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53" y="336666"/>
            <a:ext cx="7878989" cy="654628"/>
          </a:xfrm>
        </p:spPr>
        <p:txBody>
          <a:bodyPr anchor="t"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add title</a:t>
            </a:r>
            <a:endParaRPr lang="en-NZ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2CEC0185-4779-267C-DC1E-753CB9E9BA9D}"/>
              </a:ext>
            </a:extLst>
          </p:cNvPr>
          <p:cNvSpPr txBox="1">
            <a:spLocks/>
          </p:cNvSpPr>
          <p:nvPr userDrawn="1"/>
        </p:nvSpPr>
        <p:spPr>
          <a:xfrm>
            <a:off x="8264333" y="4669913"/>
            <a:ext cx="518669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A62BBF-5BED-4223-98D4-95279D2DFE5B}" type="slidenum">
              <a:rPr lang="en-NZ" sz="900" smtClean="0"/>
              <a:pPr/>
              <a:t>‹#›</a:t>
            </a:fld>
            <a:endParaRPr lang="en-NZ" sz="900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54C67DE-C3BC-3B8E-A81C-B1E329F18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752" y="1327958"/>
            <a:ext cx="3871793" cy="3085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2ECE950-A94A-F14C-B82B-8D9179EB189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0" y="1327958"/>
            <a:ext cx="3871793" cy="3085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84CEC86-8E6C-0564-B90B-4C92A89690CB}"/>
              </a:ext>
            </a:extLst>
          </p:cNvPr>
          <p:cNvCxnSpPr>
            <a:cxnSpLocks/>
          </p:cNvCxnSpPr>
          <p:nvPr userDrawn="1"/>
        </p:nvCxnSpPr>
        <p:spPr>
          <a:xfrm>
            <a:off x="404753" y="1178917"/>
            <a:ext cx="7878989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AE67EC-E78E-2AAF-F884-0DB4CE5DFE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4753" y="761409"/>
            <a:ext cx="7878989" cy="6546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>
                <a:solidFill>
                  <a:schemeClr val="bg2"/>
                </a:solidFill>
                <a:latin typeface="+mj-lt"/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/>
            </a:lvl4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subheader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47932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89939DCC-5F37-5F41-50F6-1FFAAE59A6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639553-6867-BDFE-8A6E-53B4ED2AC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3742" y="4641541"/>
            <a:ext cx="518669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BA62BBF-5BED-4223-98D4-95279D2DFE5B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CAC400B-6588-6B43-5FF0-DA82548593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53" y="336666"/>
            <a:ext cx="7878989" cy="654628"/>
          </a:xfrm>
        </p:spPr>
        <p:txBody>
          <a:bodyPr anchor="t">
            <a:norm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NZ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1A8B6F-A458-076E-ACE6-2B0BFC3E1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752" y="1327958"/>
            <a:ext cx="3871793" cy="3085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407C483-7435-DCCB-1646-FFAE5D6241C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0" y="1327958"/>
            <a:ext cx="3871793" cy="3085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460E70-81D7-A6DC-D83E-4F3577A4E887}"/>
              </a:ext>
            </a:extLst>
          </p:cNvPr>
          <p:cNvCxnSpPr>
            <a:cxnSpLocks/>
          </p:cNvCxnSpPr>
          <p:nvPr userDrawn="1"/>
        </p:nvCxnSpPr>
        <p:spPr>
          <a:xfrm>
            <a:off x="404753" y="1178917"/>
            <a:ext cx="7878989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285C5F-8466-6CD0-3B5A-D74E1DC506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4753" y="761409"/>
            <a:ext cx="7878989" cy="6546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>
                <a:solidFill>
                  <a:schemeClr val="bg2"/>
                </a:solidFill>
                <a:latin typeface="+mj-lt"/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/>
            </a:lvl4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subheader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757080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89939DCC-5F37-5F41-50F6-1FFAAE59A6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639553-6867-BDFE-8A6E-53B4ED2AC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3742" y="4641541"/>
            <a:ext cx="518669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BA62BBF-5BED-4223-98D4-95279D2DFE5B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CAC400B-6588-6B43-5FF0-DA82548593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53" y="336666"/>
            <a:ext cx="7878989" cy="654628"/>
          </a:xfrm>
        </p:spPr>
        <p:txBody>
          <a:bodyPr anchor="t">
            <a:normAutofit/>
          </a:bodyPr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NZ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1A8B6F-A458-076E-ACE6-2B0BFC3E1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752" y="1327958"/>
            <a:ext cx="3871793" cy="3085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407C483-7435-DCCB-1646-FFAE5D6241C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0" y="1327958"/>
            <a:ext cx="3871793" cy="3085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78C9E6E-9F3D-AC79-FBDD-808D71A8C4C0}"/>
              </a:ext>
            </a:extLst>
          </p:cNvPr>
          <p:cNvCxnSpPr>
            <a:cxnSpLocks/>
          </p:cNvCxnSpPr>
          <p:nvPr userDrawn="1"/>
        </p:nvCxnSpPr>
        <p:spPr>
          <a:xfrm>
            <a:off x="404753" y="1178917"/>
            <a:ext cx="7878989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256C12-7C56-43C2-420B-5D6EDC3CE2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4753" y="761409"/>
            <a:ext cx="7878989" cy="6546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>
                <a:solidFill>
                  <a:schemeClr val="bg2"/>
                </a:solidFill>
                <a:latin typeface="+mj-lt"/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/>
            </a:lvl4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subheader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270632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black gradient&#10;&#10;Description automatically generated">
            <a:extLst>
              <a:ext uri="{FF2B5EF4-FFF2-40B4-BE49-F238E27FC236}">
                <a16:creationId xmlns:a16="http://schemas.microsoft.com/office/drawing/2014/main" id="{AC53E67A-2102-B596-616A-DB776E1057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F81016-475F-C449-898B-8725BC1B8E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t"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add title</a:t>
            </a:r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8C2F4B-07A1-2C4C-3091-E421F1ACF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61167" y="4669913"/>
            <a:ext cx="518669" cy="273844"/>
          </a:xfrm>
        </p:spPr>
        <p:txBody>
          <a:bodyPr/>
          <a:lstStyle/>
          <a:p>
            <a:fld id="{0BA62BBF-5BED-4223-98D4-95279D2DFE5B}" type="slidenum">
              <a:rPr lang="en-NZ" smtClean="0"/>
              <a:t>‹#›</a:t>
            </a:fld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599180-4889-F1C1-B6AF-6E7AC5858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752" y="1327958"/>
            <a:ext cx="3871793" cy="3085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78F2F7F-E5B0-3B95-949D-3D29E21DA25A}"/>
              </a:ext>
            </a:extLst>
          </p:cNvPr>
          <p:cNvSpPr txBox="1">
            <a:spLocks/>
          </p:cNvSpPr>
          <p:nvPr userDrawn="1"/>
        </p:nvSpPr>
        <p:spPr>
          <a:xfrm>
            <a:off x="404753" y="336666"/>
            <a:ext cx="7878989" cy="654628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/>
              <a:t>Click to add title</a:t>
            </a:r>
            <a:endParaRPr lang="en-NZ" sz="30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F6E4A87-5653-C720-1974-EC78D92F6B6A}"/>
              </a:ext>
            </a:extLst>
          </p:cNvPr>
          <p:cNvCxnSpPr>
            <a:cxnSpLocks/>
          </p:cNvCxnSpPr>
          <p:nvPr userDrawn="1"/>
        </p:nvCxnSpPr>
        <p:spPr>
          <a:xfrm>
            <a:off x="404753" y="1178917"/>
            <a:ext cx="7878989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196446E-34E9-6A64-5E55-AB86DA690B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4753" y="761409"/>
            <a:ext cx="7878989" cy="6546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>
                <a:solidFill>
                  <a:schemeClr val="bg2"/>
                </a:solidFill>
                <a:latin typeface="+mj-lt"/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/>
            </a:lvl4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subheader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64667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black gradient&#10;&#10;Description automatically generated">
            <a:extLst>
              <a:ext uri="{FF2B5EF4-FFF2-40B4-BE49-F238E27FC236}">
                <a16:creationId xmlns:a16="http://schemas.microsoft.com/office/drawing/2014/main" id="{AC53E67A-2102-B596-616A-DB776E1057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F81016-475F-C449-898B-8725BC1B8E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t">
            <a:normAutofit/>
          </a:bodyPr>
          <a:lstStyle>
            <a:lvl1pPr>
              <a:defRPr sz="3000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8C2F4B-07A1-2C4C-3091-E421F1ACF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61167" y="4669913"/>
            <a:ext cx="518669" cy="273844"/>
          </a:xfrm>
        </p:spPr>
        <p:txBody>
          <a:bodyPr/>
          <a:lstStyle/>
          <a:p>
            <a:fld id="{0BA62BBF-5BED-4223-98D4-95279D2DFE5B}" type="slidenum">
              <a:rPr lang="en-NZ" smtClean="0"/>
              <a:t>‹#›</a:t>
            </a:fld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599180-4889-F1C1-B6AF-6E7AC5858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752" y="1327958"/>
            <a:ext cx="3871793" cy="3085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167A003-9EED-BD46-327F-DAB0619F4E8C}"/>
              </a:ext>
            </a:extLst>
          </p:cNvPr>
          <p:cNvCxnSpPr>
            <a:cxnSpLocks/>
          </p:cNvCxnSpPr>
          <p:nvPr userDrawn="1"/>
        </p:nvCxnSpPr>
        <p:spPr>
          <a:xfrm>
            <a:off x="404753" y="1178917"/>
            <a:ext cx="7878989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8334497-152B-0334-C8C5-1D76538B75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4753" y="761409"/>
            <a:ext cx="7878989" cy="6546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/>
            </a:lvl4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subheader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59779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square with white dots&#10;&#10;Description automatically generated">
            <a:extLst>
              <a:ext uri="{FF2B5EF4-FFF2-40B4-BE49-F238E27FC236}">
                <a16:creationId xmlns:a16="http://schemas.microsoft.com/office/drawing/2014/main" id="{9CA772EC-4E91-502D-D329-D796201ABF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97EDDF7-F811-AD33-6B9E-699C969F74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53" y="336666"/>
            <a:ext cx="7878989" cy="654628"/>
          </a:xfrm>
        </p:spPr>
        <p:txBody>
          <a:bodyPr anchor="t"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add title</a:t>
            </a:r>
            <a:endParaRPr lang="en-NZ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2CEC0185-4779-267C-DC1E-753CB9E9BA9D}"/>
              </a:ext>
            </a:extLst>
          </p:cNvPr>
          <p:cNvSpPr txBox="1">
            <a:spLocks/>
          </p:cNvSpPr>
          <p:nvPr userDrawn="1"/>
        </p:nvSpPr>
        <p:spPr>
          <a:xfrm>
            <a:off x="8257864" y="4669913"/>
            <a:ext cx="518669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A62BBF-5BED-4223-98D4-95279D2DFE5B}" type="slidenum">
              <a:rPr lang="en-NZ" sz="900" smtClean="0"/>
              <a:pPr/>
              <a:t>‹#›</a:t>
            </a:fld>
            <a:endParaRPr lang="en-NZ" sz="900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54C67DE-C3BC-3B8E-A81C-B1E329F18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752" y="1327958"/>
            <a:ext cx="3871793" cy="3085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D3C4E4-50DC-71EE-4E50-CB9DDA15F73B}"/>
              </a:ext>
            </a:extLst>
          </p:cNvPr>
          <p:cNvSpPr txBox="1">
            <a:spLocks/>
          </p:cNvSpPr>
          <p:nvPr userDrawn="1"/>
        </p:nvSpPr>
        <p:spPr>
          <a:xfrm>
            <a:off x="404753" y="336666"/>
            <a:ext cx="7878989" cy="654628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/>
              <a:t>Click to add title</a:t>
            </a:r>
            <a:endParaRPr lang="en-NZ" sz="30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D30DA55-2AE8-B4DA-70BA-9AF0E9084B64}"/>
              </a:ext>
            </a:extLst>
          </p:cNvPr>
          <p:cNvCxnSpPr>
            <a:cxnSpLocks/>
          </p:cNvCxnSpPr>
          <p:nvPr userDrawn="1"/>
        </p:nvCxnSpPr>
        <p:spPr>
          <a:xfrm>
            <a:off x="404753" y="1178917"/>
            <a:ext cx="7878989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3539145-8603-93F1-A8D6-F1BF4D248D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4753" y="761409"/>
            <a:ext cx="7878989" cy="6546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>
                <a:solidFill>
                  <a:schemeClr val="bg2"/>
                </a:solidFill>
                <a:latin typeface="+mj-lt"/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/>
            </a:lvl4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subheader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82658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89939DCC-5F37-5F41-50F6-1FFAAE59A6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639553-6867-BDFE-8A6E-53B4ED2AC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3742" y="4641541"/>
            <a:ext cx="518669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BA62BBF-5BED-4223-98D4-95279D2DFE5B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CAC400B-6588-6B43-5FF0-DA82548593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53" y="336666"/>
            <a:ext cx="7878989" cy="654628"/>
          </a:xfrm>
        </p:spPr>
        <p:txBody>
          <a:bodyPr anchor="t">
            <a:norm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NZ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DB6116-87E8-52B3-75DD-CAC90DD5A409}"/>
              </a:ext>
            </a:extLst>
          </p:cNvPr>
          <p:cNvCxnSpPr>
            <a:cxnSpLocks/>
          </p:cNvCxnSpPr>
          <p:nvPr userDrawn="1"/>
        </p:nvCxnSpPr>
        <p:spPr>
          <a:xfrm>
            <a:off x="404753" y="991293"/>
            <a:ext cx="7878989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1A8B6F-A458-076E-ACE6-2B0BFC3E1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752" y="1327958"/>
            <a:ext cx="3871793" cy="3085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646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Maori">
    <p:bg>
      <p:bgPr>
        <a:solidFill>
          <a:srgbClr val="005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C3D6EB-1FEB-2347-8EA6-75C9C23371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E8FF240-2C96-184B-BF50-BCC6EFB690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7275" y="1956463"/>
            <a:ext cx="6968559" cy="358775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add subtitle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B596DE-D80B-274B-82F1-B404FEEF3A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5458" y="323633"/>
            <a:ext cx="1257132" cy="626194"/>
          </a:xfrm>
          <a:prstGeom prst="rect">
            <a:avLst/>
          </a:prstGeom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C487CED1-A158-1512-7E93-B85B03498E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6915" y="2384145"/>
            <a:ext cx="6968919" cy="1080950"/>
          </a:xfrm>
        </p:spPr>
        <p:txBody>
          <a:bodyPr>
            <a:noAutofit/>
          </a:bodyPr>
          <a:lstStyle>
            <a:lvl1pPr marL="0" indent="0" algn="l">
              <a:lnSpc>
                <a:spcPts val="4000"/>
              </a:lnSpc>
              <a:buNone/>
              <a:defRPr sz="3750"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4E7DA438-E41E-D92B-09DA-B4D1C09383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6915" y="4330485"/>
            <a:ext cx="6968558" cy="368897"/>
          </a:xfrm>
        </p:spPr>
        <p:txBody>
          <a:bodyPr>
            <a:noAutofit/>
          </a:bodyPr>
          <a:lstStyle>
            <a:lvl1pPr marL="0" indent="0" algn="l">
              <a:buNone/>
              <a:defRPr sz="1350" b="0" i="0" baseline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6030504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2pPr>
            <a:lvl3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3pPr>
            <a:lvl4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4pPr>
            <a:lvl5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5pPr>
          </a:lstStyle>
          <a:p>
            <a:pPr lvl="0"/>
            <a:r>
              <a:rPr lang="en-GB" dirty="0"/>
              <a:t>Click to add presenter | date</a:t>
            </a:r>
          </a:p>
        </p:txBody>
      </p:sp>
    </p:spTree>
    <p:extLst>
      <p:ext uri="{BB962C8B-B14F-4D97-AF65-F5344CB8AC3E}">
        <p14:creationId xmlns:p14="http://schemas.microsoft.com/office/powerpoint/2010/main" val="15826892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89939DCC-5F37-5F41-50F6-1FFAAE59A6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639553-6867-BDFE-8A6E-53B4ED2AC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3742" y="4641541"/>
            <a:ext cx="518669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BA62BBF-5BED-4223-98D4-95279D2DFE5B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CAC400B-6588-6B43-5FF0-DA82548593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53" y="336666"/>
            <a:ext cx="7878989" cy="654628"/>
          </a:xfrm>
        </p:spPr>
        <p:txBody>
          <a:bodyPr anchor="t">
            <a:normAutofit/>
          </a:bodyPr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NZ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DB6116-87E8-52B3-75DD-CAC90DD5A409}"/>
              </a:ext>
            </a:extLst>
          </p:cNvPr>
          <p:cNvCxnSpPr>
            <a:cxnSpLocks/>
          </p:cNvCxnSpPr>
          <p:nvPr userDrawn="1"/>
        </p:nvCxnSpPr>
        <p:spPr>
          <a:xfrm>
            <a:off x="404753" y="991293"/>
            <a:ext cx="7878989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1A8B6F-A458-076E-ACE6-2B0BFC3E1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752" y="1327958"/>
            <a:ext cx="3871793" cy="3085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42848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black gradient&#10;&#10;Description automatically generated">
            <a:extLst>
              <a:ext uri="{FF2B5EF4-FFF2-40B4-BE49-F238E27FC236}">
                <a16:creationId xmlns:a16="http://schemas.microsoft.com/office/drawing/2014/main" id="{AC53E67A-2102-B596-616A-DB776E1057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8C2F4B-07A1-2C4C-3091-E421F1ACF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61167" y="4669913"/>
            <a:ext cx="518669" cy="273844"/>
          </a:xfrm>
        </p:spPr>
        <p:txBody>
          <a:bodyPr/>
          <a:lstStyle/>
          <a:p>
            <a:fld id="{0BA62BBF-5BED-4223-98D4-95279D2DFE5B}" type="slidenum">
              <a:rPr lang="en-NZ" smtClean="0"/>
              <a:t>‹#›</a:t>
            </a:fld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599180-4889-F1C1-B6AF-6E7AC5858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752" y="1327958"/>
            <a:ext cx="3871793" cy="3085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A1BD61F-89BF-576A-87F6-761CE4B317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53" y="336666"/>
            <a:ext cx="7878989" cy="654628"/>
          </a:xfrm>
        </p:spPr>
        <p:txBody>
          <a:bodyPr anchor="t"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add title</a:t>
            </a:r>
            <a:endParaRPr lang="en-NZ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ABE57A9-E59B-417D-DC65-CEC5FED8AA7F}"/>
              </a:ext>
            </a:extLst>
          </p:cNvPr>
          <p:cNvCxnSpPr>
            <a:cxnSpLocks/>
          </p:cNvCxnSpPr>
          <p:nvPr userDrawn="1"/>
        </p:nvCxnSpPr>
        <p:spPr>
          <a:xfrm>
            <a:off x="404753" y="1178917"/>
            <a:ext cx="7878989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C61B735-89D2-9EB5-ACB8-25A3D97101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4753" y="761409"/>
            <a:ext cx="7878989" cy="6546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>
                <a:solidFill>
                  <a:schemeClr val="bg2"/>
                </a:solidFill>
                <a:latin typeface="+mj-lt"/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/>
            </a:lvl4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subheader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21390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46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black gradient&#10;&#10;Description automatically generated">
            <a:extLst>
              <a:ext uri="{FF2B5EF4-FFF2-40B4-BE49-F238E27FC236}">
                <a16:creationId xmlns:a16="http://schemas.microsoft.com/office/drawing/2014/main" id="{AC53E67A-2102-B596-616A-DB776E1057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8C2F4B-07A1-2C4C-3091-E421F1ACF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61167" y="4669913"/>
            <a:ext cx="518669" cy="273844"/>
          </a:xfrm>
        </p:spPr>
        <p:txBody>
          <a:bodyPr/>
          <a:lstStyle/>
          <a:p>
            <a:fld id="{0BA62BBF-5BED-4223-98D4-95279D2DFE5B}" type="slidenum">
              <a:rPr lang="en-NZ" smtClean="0"/>
              <a:t>‹#›</a:t>
            </a:fld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599180-4889-F1C1-B6AF-6E7AC5858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752" y="1327958"/>
            <a:ext cx="3871793" cy="3085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05BE2F7-D8E4-6725-F746-340A10272B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53" y="336666"/>
            <a:ext cx="7878989" cy="654628"/>
          </a:xfrm>
        </p:spPr>
        <p:txBody>
          <a:bodyPr anchor="t">
            <a:norm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NZ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9C8F633-B524-46D8-442F-3A80E57C4AF1}"/>
              </a:ext>
            </a:extLst>
          </p:cNvPr>
          <p:cNvCxnSpPr>
            <a:cxnSpLocks/>
          </p:cNvCxnSpPr>
          <p:nvPr userDrawn="1"/>
        </p:nvCxnSpPr>
        <p:spPr>
          <a:xfrm>
            <a:off x="404753" y="1178917"/>
            <a:ext cx="7878989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7326B87-429D-D002-8046-6C0B807DA1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4753" y="761409"/>
            <a:ext cx="7878989" cy="6546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/>
            </a:lvl4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subheader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93686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46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square with white dots&#10;&#10;Description automatically generated">
            <a:extLst>
              <a:ext uri="{FF2B5EF4-FFF2-40B4-BE49-F238E27FC236}">
                <a16:creationId xmlns:a16="http://schemas.microsoft.com/office/drawing/2014/main" id="{9CA772EC-4E91-502D-D329-D796201ABF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2CEC0185-4779-267C-DC1E-753CB9E9BA9D}"/>
              </a:ext>
            </a:extLst>
          </p:cNvPr>
          <p:cNvSpPr txBox="1">
            <a:spLocks/>
          </p:cNvSpPr>
          <p:nvPr userDrawn="1"/>
        </p:nvSpPr>
        <p:spPr>
          <a:xfrm>
            <a:off x="8264333" y="4667419"/>
            <a:ext cx="518669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A62BBF-5BED-4223-98D4-95279D2DFE5B}" type="slidenum">
              <a:rPr lang="en-NZ" sz="900" smtClean="0"/>
              <a:pPr/>
              <a:t>‹#›</a:t>
            </a:fld>
            <a:endParaRPr lang="en-NZ" sz="900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54C67DE-C3BC-3B8E-A81C-B1E329F18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752" y="1327958"/>
            <a:ext cx="3871793" cy="3085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2FAD63-7050-4057-7DE5-5E8184D62D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53" y="336666"/>
            <a:ext cx="7878989" cy="654628"/>
          </a:xfrm>
        </p:spPr>
        <p:txBody>
          <a:bodyPr anchor="t">
            <a:norm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NZ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6A29FE3-FE95-4741-49AD-59556768031C}"/>
              </a:ext>
            </a:extLst>
          </p:cNvPr>
          <p:cNvCxnSpPr>
            <a:cxnSpLocks/>
          </p:cNvCxnSpPr>
          <p:nvPr userDrawn="1"/>
        </p:nvCxnSpPr>
        <p:spPr>
          <a:xfrm>
            <a:off x="404753" y="1178917"/>
            <a:ext cx="7878989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8477BEA-C7F7-DC13-FFA4-E7AC61EE9C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4753" y="761409"/>
            <a:ext cx="7878989" cy="6546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/>
            </a:lvl4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subheader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47786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89939DCC-5F37-5F41-50F6-1FFAAE59A6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639553-6867-BDFE-8A6E-53B4ED2AC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3742" y="4641541"/>
            <a:ext cx="518669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BA62BBF-5BED-4223-98D4-95279D2DFE5B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CAC400B-6588-6B43-5FF0-DA82548593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54" y="418426"/>
            <a:ext cx="3871792" cy="786368"/>
          </a:xfrm>
        </p:spPr>
        <p:txBody>
          <a:bodyPr anchor="t">
            <a:norm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NZ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1A8B6F-A458-076E-ACE6-2B0BFC3E1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752" y="1593217"/>
            <a:ext cx="3871793" cy="3085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4DB5FD9-6E9E-6305-0B76-21AD27B40F8A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572000" y="1"/>
            <a:ext cx="4572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41242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46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 tex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89939DCC-5F37-5F41-50F6-1FFAAE59A6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639553-6867-BDFE-8A6E-53B4ED2AC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3742" y="4641541"/>
            <a:ext cx="518669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BA62BBF-5BED-4223-98D4-95279D2DFE5B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CAC400B-6588-6B43-5FF0-DA82548593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53" y="420771"/>
            <a:ext cx="3871793" cy="654628"/>
          </a:xfrm>
        </p:spPr>
        <p:txBody>
          <a:bodyPr anchor="t">
            <a:normAutofit/>
          </a:bodyPr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NZ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1A8B6F-A458-076E-ACE6-2B0BFC3E1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752" y="1586748"/>
            <a:ext cx="3871793" cy="30854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C8C09789-57DA-FC4E-24C8-957EE8976A9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572000" y="1"/>
            <a:ext cx="4572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590847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lumn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black gradient&#10;&#10;Description automatically generated">
            <a:extLst>
              <a:ext uri="{FF2B5EF4-FFF2-40B4-BE49-F238E27FC236}">
                <a16:creationId xmlns:a16="http://schemas.microsoft.com/office/drawing/2014/main" id="{AC53E67A-2102-B596-616A-DB776E1057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8C2F4B-07A1-2C4C-3091-E421F1ACF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61167" y="4669913"/>
            <a:ext cx="518669" cy="273844"/>
          </a:xfrm>
        </p:spPr>
        <p:txBody>
          <a:bodyPr/>
          <a:lstStyle/>
          <a:p>
            <a:fld id="{0BA62BBF-5BED-4223-98D4-95279D2DFE5B}" type="slidenum">
              <a:rPr lang="en-NZ" smtClean="0"/>
              <a:t>‹#›</a:t>
            </a:fld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599180-4889-F1C1-B6AF-6E7AC5858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752" y="1327958"/>
            <a:ext cx="3871793" cy="3085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8DBD9F1-D5DB-783C-EFFD-123EA84C482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572000" y="1"/>
            <a:ext cx="4572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NZ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D98053D-03DB-4019-9CB2-BB400740C9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52" y="417184"/>
            <a:ext cx="3871793" cy="654628"/>
          </a:xfrm>
        </p:spPr>
        <p:txBody>
          <a:bodyPr anchor="t"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875380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column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quare with white dots&#10;&#10;Description automatically generated">
            <a:extLst>
              <a:ext uri="{FF2B5EF4-FFF2-40B4-BE49-F238E27FC236}">
                <a16:creationId xmlns:a16="http://schemas.microsoft.com/office/drawing/2014/main" id="{92B324F7-55CD-E451-4EB1-67C71EEF00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8C2F4B-07A1-2C4C-3091-E421F1ACF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61167" y="4669913"/>
            <a:ext cx="518669" cy="273844"/>
          </a:xfrm>
        </p:spPr>
        <p:txBody>
          <a:bodyPr/>
          <a:lstStyle/>
          <a:p>
            <a:fld id="{0BA62BBF-5BED-4223-98D4-95279D2DFE5B}" type="slidenum">
              <a:rPr lang="en-NZ" smtClean="0"/>
              <a:t>‹#›</a:t>
            </a:fld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599180-4889-F1C1-B6AF-6E7AC5858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752" y="1327958"/>
            <a:ext cx="3871793" cy="3085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456F314-B879-D6BC-349E-69A44EF7DEE3}"/>
              </a:ext>
            </a:extLst>
          </p:cNvPr>
          <p:cNvSpPr txBox="1">
            <a:spLocks/>
          </p:cNvSpPr>
          <p:nvPr userDrawn="1"/>
        </p:nvSpPr>
        <p:spPr>
          <a:xfrm>
            <a:off x="404753" y="420771"/>
            <a:ext cx="3871793" cy="65462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bg1"/>
                </a:solidFill>
              </a:rPr>
              <a:t>Click to add title</a:t>
            </a:r>
            <a:endParaRPr lang="en-NZ" sz="3000" dirty="0">
              <a:solidFill>
                <a:schemeClr val="bg1"/>
              </a:solidFill>
            </a:endParaRP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8DBD9F1-D5DB-783C-EFFD-123EA84C482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572000" y="1"/>
            <a:ext cx="4572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33694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lumn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black gradient&#10;&#10;Description automatically generated">
            <a:extLst>
              <a:ext uri="{FF2B5EF4-FFF2-40B4-BE49-F238E27FC236}">
                <a16:creationId xmlns:a16="http://schemas.microsoft.com/office/drawing/2014/main" id="{AC53E67A-2102-B596-616A-DB776E1057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F81016-475F-C449-898B-8725BC1B8E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53" y="418064"/>
            <a:ext cx="3871793" cy="491831"/>
          </a:xfrm>
        </p:spPr>
        <p:txBody>
          <a:bodyPr anchor="t">
            <a:normAutofit/>
          </a:bodyPr>
          <a:lstStyle>
            <a:lvl1pPr>
              <a:defRPr sz="3000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8C2F4B-07A1-2C4C-3091-E421F1ACF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61167" y="4669913"/>
            <a:ext cx="518669" cy="273844"/>
          </a:xfrm>
        </p:spPr>
        <p:txBody>
          <a:bodyPr/>
          <a:lstStyle/>
          <a:p>
            <a:fld id="{0BA62BBF-5BED-4223-98D4-95279D2DFE5B}" type="slidenum">
              <a:rPr lang="en-NZ" smtClean="0"/>
              <a:t>‹#›</a:t>
            </a:fld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599180-4889-F1C1-B6AF-6E7AC5858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752" y="1327958"/>
            <a:ext cx="3871793" cy="3085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F47CA94-2F4E-9C1E-B69C-F322E275A30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572000" y="1"/>
            <a:ext cx="4572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3884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46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black background&#10;&#10;Description automatically generated">
            <a:extLst>
              <a:ext uri="{FF2B5EF4-FFF2-40B4-BE49-F238E27FC236}">
                <a16:creationId xmlns:a16="http://schemas.microsoft.com/office/drawing/2014/main" id="{4D216A25-2771-857B-DB37-DF2F0D62C2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D227D7-8608-0005-CC56-8B1A1F73AB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53" y="1747084"/>
            <a:ext cx="4272921" cy="654628"/>
          </a:xfrm>
        </p:spPr>
        <p:txBody>
          <a:bodyPr anchor="t">
            <a:noAutofit/>
          </a:bodyPr>
          <a:lstStyle>
            <a:lvl1pPr>
              <a:defRPr sz="412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DBBB0-C5F4-E82A-6715-509F6B40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6157" y="336666"/>
            <a:ext cx="518669" cy="273844"/>
          </a:xfrm>
        </p:spPr>
        <p:txBody>
          <a:bodyPr/>
          <a:lstStyle/>
          <a:p>
            <a:fld id="{0BA62BBF-5BED-4223-98D4-95279D2DFE5B}" type="slidenum">
              <a:rPr lang="en-NZ" smtClean="0"/>
              <a:t>‹#›</a:t>
            </a:fld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16AF5C-9A53-5004-2762-E0707B10FD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4753" y="2333572"/>
            <a:ext cx="7878989" cy="6546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>
                <a:solidFill>
                  <a:schemeClr val="bg2"/>
                </a:solidFill>
                <a:latin typeface="+mj-lt"/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/>
            </a:lvl4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subheader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873907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Christchurch Maori">
    <p:bg>
      <p:bgPr>
        <a:solidFill>
          <a:srgbClr val="005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C3D6EB-1FEB-2347-8EA6-75C9C23371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E8FF240-2C96-184B-BF50-BCC6EFB690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7275" y="1956463"/>
            <a:ext cx="6968559" cy="358775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add subtitle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0E14D0-4EC5-9B4F-B6E4-5CED127B8A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0552" y="320752"/>
            <a:ext cx="1262038" cy="818619"/>
          </a:xfrm>
          <a:prstGeom prst="rect">
            <a:avLst/>
          </a:prstGeom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31F859F7-AEA9-083B-9E6C-796E8D2E4D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6915" y="2384145"/>
            <a:ext cx="6968919" cy="1080950"/>
          </a:xfrm>
        </p:spPr>
        <p:txBody>
          <a:bodyPr>
            <a:noAutofit/>
          </a:bodyPr>
          <a:lstStyle>
            <a:lvl1pPr marL="0" indent="0" algn="l">
              <a:lnSpc>
                <a:spcPts val="4000"/>
              </a:lnSpc>
              <a:buNone/>
              <a:defRPr sz="3750"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C5CFC30F-3447-D42A-318E-FE710B7C9C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6915" y="4330485"/>
            <a:ext cx="6968558" cy="368897"/>
          </a:xfrm>
        </p:spPr>
        <p:txBody>
          <a:bodyPr>
            <a:noAutofit/>
          </a:bodyPr>
          <a:lstStyle>
            <a:lvl1pPr marL="0" indent="0" algn="l">
              <a:buNone/>
              <a:defRPr sz="1350" b="0" i="0" baseline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6030504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2pPr>
            <a:lvl3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3pPr>
            <a:lvl4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4pPr>
            <a:lvl5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5pPr>
          </a:lstStyle>
          <a:p>
            <a:pPr lvl="0"/>
            <a:r>
              <a:rPr lang="en-GB" dirty="0"/>
              <a:t>Click to add presenter | date</a:t>
            </a:r>
          </a:p>
        </p:txBody>
      </p:sp>
    </p:spTree>
    <p:extLst>
      <p:ext uri="{BB962C8B-B14F-4D97-AF65-F5344CB8AC3E}">
        <p14:creationId xmlns:p14="http://schemas.microsoft.com/office/powerpoint/2010/main" val="56562854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black gradient&#10;&#10;Description automatically generated">
            <a:extLst>
              <a:ext uri="{FF2B5EF4-FFF2-40B4-BE49-F238E27FC236}">
                <a16:creationId xmlns:a16="http://schemas.microsoft.com/office/drawing/2014/main" id="{AF13B094-1A8D-9B88-8EA5-093AB2DCA4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D227D7-8608-0005-CC56-8B1A1F73AB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53" y="1747082"/>
            <a:ext cx="4272921" cy="654632"/>
          </a:xfrm>
        </p:spPr>
        <p:txBody>
          <a:bodyPr anchor="t">
            <a:noAutofit/>
          </a:bodyPr>
          <a:lstStyle>
            <a:lvl1pPr>
              <a:defRPr sz="412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DBBB0-C5F4-E82A-6715-509F6B40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6157" y="336666"/>
            <a:ext cx="518669" cy="273844"/>
          </a:xfrm>
        </p:spPr>
        <p:txBody>
          <a:bodyPr/>
          <a:lstStyle/>
          <a:p>
            <a:fld id="{0BA62BBF-5BED-4223-98D4-95279D2DFE5B}" type="slidenum">
              <a:rPr lang="en-NZ" smtClean="0"/>
              <a:t>‹#›</a:t>
            </a:fld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974608-15F0-E2B4-13C1-06A4125AE8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4753" y="2333572"/>
            <a:ext cx="7878989" cy="6546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>
                <a:solidFill>
                  <a:schemeClr val="bg2"/>
                </a:solidFill>
                <a:latin typeface="+mj-lt"/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/>
            </a:lvl4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subheader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281321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brea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quare with white dots&#10;&#10;Description automatically generated">
            <a:extLst>
              <a:ext uri="{FF2B5EF4-FFF2-40B4-BE49-F238E27FC236}">
                <a16:creationId xmlns:a16="http://schemas.microsoft.com/office/drawing/2014/main" id="{1E22B156-39DA-1200-4003-A0C09454C6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D227D7-8608-0005-CC56-8B1A1F73AB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53" y="336666"/>
            <a:ext cx="4272921" cy="654628"/>
          </a:xfrm>
        </p:spPr>
        <p:txBody>
          <a:bodyPr anchor="t">
            <a:noAutofit/>
          </a:bodyPr>
          <a:lstStyle>
            <a:lvl1pPr>
              <a:defRPr sz="412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DBBB0-C5F4-E82A-6715-509F6B40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6157" y="336666"/>
            <a:ext cx="518669" cy="273844"/>
          </a:xfrm>
        </p:spPr>
        <p:txBody>
          <a:bodyPr/>
          <a:lstStyle/>
          <a:p>
            <a:fld id="{0BA62BBF-5BED-4223-98D4-95279D2DFE5B}" type="slidenum">
              <a:rPr lang="en-NZ" smtClean="0"/>
              <a:t>‹#›</a:t>
            </a:fld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D77A1F-3B30-345D-5748-E3512D3F99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4753" y="991293"/>
            <a:ext cx="7878989" cy="6546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>
                <a:solidFill>
                  <a:schemeClr val="bg2"/>
                </a:solidFill>
                <a:latin typeface="+mj-lt"/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/>
            </a:lvl4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subheader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213628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brea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nk flowers on a tree&#10;&#10;Description automatically generated">
            <a:extLst>
              <a:ext uri="{FF2B5EF4-FFF2-40B4-BE49-F238E27FC236}">
                <a16:creationId xmlns:a16="http://schemas.microsoft.com/office/drawing/2014/main" id="{76E9F42A-837C-2FC3-220F-E1BF4194EC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3996" y="-88609"/>
            <a:ext cx="9459053" cy="53207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D227D7-8608-0005-CC56-8B1A1F73AB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5922" y="1682387"/>
            <a:ext cx="4272921" cy="654628"/>
          </a:xfrm>
        </p:spPr>
        <p:txBody>
          <a:bodyPr anchor="t">
            <a:noAutofit/>
          </a:bodyPr>
          <a:lstStyle>
            <a:lvl1pPr>
              <a:defRPr sz="4125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DBBB0-C5F4-E82A-6715-509F6B40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6157" y="336666"/>
            <a:ext cx="518669" cy="273844"/>
          </a:xfrm>
        </p:spPr>
        <p:txBody>
          <a:bodyPr/>
          <a:lstStyle/>
          <a:p>
            <a:fld id="{0BA62BBF-5BED-4223-98D4-95279D2DFE5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716061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break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uilding with a fence and grass&#10;&#10;Description automatically generated">
            <a:extLst>
              <a:ext uri="{FF2B5EF4-FFF2-40B4-BE49-F238E27FC236}">
                <a16:creationId xmlns:a16="http://schemas.microsoft.com/office/drawing/2014/main" id="{35622713-F582-1484-85A9-2B138CF82A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8455" y="0"/>
            <a:ext cx="9260909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D227D7-8608-0005-CC56-8B1A1F73AB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53" y="336666"/>
            <a:ext cx="4272921" cy="654628"/>
          </a:xfrm>
        </p:spPr>
        <p:txBody>
          <a:bodyPr anchor="t">
            <a:noAutofit/>
          </a:bodyPr>
          <a:lstStyle>
            <a:lvl1pPr>
              <a:defRPr sz="4125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DBBB0-C5F4-E82A-6715-509F6B40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6157" y="336666"/>
            <a:ext cx="518669" cy="273844"/>
          </a:xfrm>
        </p:spPr>
        <p:txBody>
          <a:bodyPr/>
          <a:lstStyle/>
          <a:p>
            <a:fld id="{0BA62BBF-5BED-4223-98D4-95279D2DFE5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63997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break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walking on a sidewalk&#10;&#10;Description automatically generated">
            <a:extLst>
              <a:ext uri="{FF2B5EF4-FFF2-40B4-BE49-F238E27FC236}">
                <a16:creationId xmlns:a16="http://schemas.microsoft.com/office/drawing/2014/main" id="{33CAA1B6-8CF2-D161-1AD9-6FBABF59EF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D227D7-8608-0005-CC56-8B1A1F73AB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53" y="336666"/>
            <a:ext cx="4272921" cy="654628"/>
          </a:xfrm>
        </p:spPr>
        <p:txBody>
          <a:bodyPr anchor="t">
            <a:noAutofit/>
          </a:bodyPr>
          <a:lstStyle>
            <a:lvl1pPr>
              <a:defRPr sz="412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DBBB0-C5F4-E82A-6715-509F6B40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6157" y="336666"/>
            <a:ext cx="518669" cy="273844"/>
          </a:xfrm>
        </p:spPr>
        <p:txBody>
          <a:bodyPr/>
          <a:lstStyle/>
          <a:p>
            <a:fld id="{0BA62BBF-5BED-4223-98D4-95279D2DFE5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30364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brea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walking on a sidewalk&#10;&#10;Description automatically generated">
            <a:extLst>
              <a:ext uri="{FF2B5EF4-FFF2-40B4-BE49-F238E27FC236}">
                <a16:creationId xmlns:a16="http://schemas.microsoft.com/office/drawing/2014/main" id="{86FDBCE6-B811-5008-7F41-9D56145EC5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D227D7-8608-0005-CC56-8B1A1F73AB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53" y="336666"/>
            <a:ext cx="4272921" cy="654628"/>
          </a:xfrm>
        </p:spPr>
        <p:txBody>
          <a:bodyPr anchor="t">
            <a:noAutofit/>
          </a:bodyPr>
          <a:lstStyle>
            <a:lvl1pPr>
              <a:defRPr sz="412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DBBB0-C5F4-E82A-6715-509F6B40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6157" y="336666"/>
            <a:ext cx="518669" cy="273844"/>
          </a:xfrm>
        </p:spPr>
        <p:txBody>
          <a:bodyPr/>
          <a:lstStyle/>
          <a:p>
            <a:fld id="{0BA62BBF-5BED-4223-98D4-95279D2DFE5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809924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yellow logo&#10;&#10;Description automatically generated">
            <a:extLst>
              <a:ext uri="{FF2B5EF4-FFF2-40B4-BE49-F238E27FC236}">
                <a16:creationId xmlns:a16="http://schemas.microsoft.com/office/drawing/2014/main" id="{B13A7AFD-9AB4-B24A-7DB8-E0F23F32FB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C4C7C-80E5-7E45-BA43-42C1C4EC7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2BBF-5BED-4223-98D4-95279D2DFE5B}" type="slidenum">
              <a:rPr lang="en-NZ" smtClean="0"/>
              <a:t>‹#›</a:t>
            </a:fld>
            <a:endParaRPr lang="en-NZ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8655FDE-CAF7-8669-DCC1-9EB45F6A2C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8861" y="1928004"/>
            <a:ext cx="8187156" cy="643747"/>
          </a:xfrm>
        </p:spPr>
        <p:txBody>
          <a:bodyPr anchor="b">
            <a:noAutofit/>
          </a:bodyPr>
          <a:lstStyle>
            <a:lvl1pPr algn="ctr">
              <a:defRPr sz="412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NZ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DE31702-5CC4-79C5-9DCA-4D844AE2CB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4137" y="2596436"/>
            <a:ext cx="7878989" cy="3359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00">
                <a:solidFill>
                  <a:schemeClr val="bg2"/>
                </a:solidFill>
                <a:latin typeface="+mj-lt"/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/>
            </a:lvl4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subheader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38719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a gold logo&#10;&#10;Description automatically generated">
            <a:extLst>
              <a:ext uri="{FF2B5EF4-FFF2-40B4-BE49-F238E27FC236}">
                <a16:creationId xmlns:a16="http://schemas.microsoft.com/office/drawing/2014/main" id="{EC64B1CA-75B3-2AEC-FB33-8A4D42C4BF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C4C7C-80E5-7E45-BA43-42C1C4EC7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2BBF-5BED-4223-98D4-95279D2DFE5B}" type="slidenum">
              <a:rPr lang="en-NZ" smtClean="0"/>
              <a:t>‹#›</a:t>
            </a:fld>
            <a:endParaRPr lang="en-NZ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0ED7562-5102-7B46-EA9A-6A600E51B3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8861" y="1928004"/>
            <a:ext cx="8187156" cy="643747"/>
          </a:xfrm>
        </p:spPr>
        <p:txBody>
          <a:bodyPr anchor="b">
            <a:noAutofit/>
          </a:bodyPr>
          <a:lstStyle>
            <a:lvl1pPr algn="ctr">
              <a:defRPr sz="412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NZ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787ACDBD-9908-4A05-8FDF-62B9C11408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4137" y="2596436"/>
            <a:ext cx="7878989" cy="3359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00">
                <a:solidFill>
                  <a:schemeClr val="bg2"/>
                </a:solidFill>
                <a:latin typeface="+mj-lt"/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/>
            </a:lvl4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subheader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71112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numbers&#10;&#10;Description automatically generated">
            <a:extLst>
              <a:ext uri="{FF2B5EF4-FFF2-40B4-BE49-F238E27FC236}">
                <a16:creationId xmlns:a16="http://schemas.microsoft.com/office/drawing/2014/main" id="{BF128DB8-25A6-0E7C-CFD0-E49FCD35B3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C4C7C-80E5-7E45-BA43-42C1C4EC7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2BBF-5BED-4223-98D4-95279D2DFE5B}" type="slidenum">
              <a:rPr lang="en-NZ" smtClean="0"/>
              <a:t>‹#›</a:t>
            </a:fld>
            <a:endParaRPr lang="en-NZ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9EAC930-0664-E4F6-1DC3-167471DA03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8861" y="1928004"/>
            <a:ext cx="8187156" cy="643747"/>
          </a:xfrm>
        </p:spPr>
        <p:txBody>
          <a:bodyPr anchor="b">
            <a:noAutofit/>
          </a:bodyPr>
          <a:lstStyle>
            <a:lvl1pPr algn="ctr">
              <a:defRPr sz="412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NZ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B6DFC1A-9E1E-6992-E5B9-450CA5C70E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4137" y="2596436"/>
            <a:ext cx="7878989" cy="3359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00">
                <a:solidFill>
                  <a:schemeClr val="bg2"/>
                </a:solidFill>
                <a:latin typeface="+mj-lt"/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/>
            </a:lvl4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subheader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7669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C4C7C-80E5-7E45-BA43-42C1C4EC7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2BBF-5BED-4223-98D4-95279D2DFE5B}" type="slidenum">
              <a:rPr lang="en-NZ" smtClean="0"/>
              <a:t>‹#›</a:t>
            </a:fld>
            <a:endParaRPr lang="en-NZ"/>
          </a:p>
        </p:txBody>
      </p:sp>
      <p:pic>
        <p:nvPicPr>
          <p:cNvPr id="4" name="Picture 3" descr="A building with a group of statues in front of it&#10;&#10;Description automatically generated">
            <a:extLst>
              <a:ext uri="{FF2B5EF4-FFF2-40B4-BE49-F238E27FC236}">
                <a16:creationId xmlns:a16="http://schemas.microsoft.com/office/drawing/2014/main" id="{43AE5FE2-AF5D-9294-D885-3E18AAFA9D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DFD4247-B3D5-E031-C07D-A6D5A880B9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8861" y="1928004"/>
            <a:ext cx="8187156" cy="643747"/>
          </a:xfrm>
        </p:spPr>
        <p:txBody>
          <a:bodyPr anchor="b">
            <a:noAutofit/>
          </a:bodyPr>
          <a:lstStyle>
            <a:lvl1pPr algn="ctr">
              <a:defRPr sz="412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NZ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0A5545B-6235-FF72-B20D-E95BF64D2C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4137" y="2596436"/>
            <a:ext cx="7878989" cy="3359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00">
                <a:solidFill>
                  <a:schemeClr val="bg2"/>
                </a:solidFill>
                <a:latin typeface="+mj-lt"/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/>
            </a:lvl4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subheader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07569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Wellington Maori">
    <p:bg>
      <p:bgPr>
        <a:solidFill>
          <a:srgbClr val="005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C3D6EB-1FEB-2347-8EA6-75C9C23371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E8FF240-2C96-184B-BF50-BCC6EFB690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7275" y="1956463"/>
            <a:ext cx="6968559" cy="358775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add subtitle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254342-FECC-374E-A8F2-617B5B4AC7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0552" y="320752"/>
            <a:ext cx="1262038" cy="818619"/>
          </a:xfrm>
          <a:prstGeom prst="rect">
            <a:avLst/>
          </a:prstGeom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A6EB8538-CABF-A5DC-7D05-1B77911F51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6915" y="2384145"/>
            <a:ext cx="6968919" cy="1080950"/>
          </a:xfrm>
        </p:spPr>
        <p:txBody>
          <a:bodyPr>
            <a:noAutofit/>
          </a:bodyPr>
          <a:lstStyle>
            <a:lvl1pPr marL="0" indent="0" algn="l">
              <a:lnSpc>
                <a:spcPts val="4000"/>
              </a:lnSpc>
              <a:buNone/>
              <a:defRPr sz="3750"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6EE48539-D49E-AB74-A52F-4D2C3A7AD59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6915" y="4330485"/>
            <a:ext cx="6968558" cy="368897"/>
          </a:xfrm>
        </p:spPr>
        <p:txBody>
          <a:bodyPr>
            <a:noAutofit/>
          </a:bodyPr>
          <a:lstStyle>
            <a:lvl1pPr marL="0" indent="0" algn="l">
              <a:buNone/>
              <a:defRPr sz="1350" b="0" i="0" baseline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6030504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2pPr>
            <a:lvl3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3pPr>
            <a:lvl4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4pPr>
            <a:lvl5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5pPr>
          </a:lstStyle>
          <a:p>
            <a:pPr lvl="0"/>
            <a:r>
              <a:rPr lang="en-GB" dirty="0"/>
              <a:t>Click to add presenter | date</a:t>
            </a:r>
          </a:p>
        </p:txBody>
      </p:sp>
    </p:spTree>
    <p:extLst>
      <p:ext uri="{BB962C8B-B14F-4D97-AF65-F5344CB8AC3E}">
        <p14:creationId xmlns:p14="http://schemas.microsoft.com/office/powerpoint/2010/main" val="177673313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ople walking in a courtyard&#10;&#10;Description automatically generated with medium confidence">
            <a:extLst>
              <a:ext uri="{FF2B5EF4-FFF2-40B4-BE49-F238E27FC236}">
                <a16:creationId xmlns:a16="http://schemas.microsoft.com/office/drawing/2014/main" id="{B9BDCF50-C723-945D-2FD1-00FC2DAE43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C4C7C-80E5-7E45-BA43-42C1C4EC7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9097" y="4677909"/>
            <a:ext cx="518669" cy="273844"/>
          </a:xfrm>
        </p:spPr>
        <p:txBody>
          <a:bodyPr/>
          <a:lstStyle/>
          <a:p>
            <a:fld id="{0BA62BBF-5BED-4223-98D4-95279D2DFE5B}" type="slidenum">
              <a:rPr lang="en-NZ" smtClean="0"/>
              <a:t>‹#›</a:t>
            </a:fld>
            <a:endParaRPr lang="en-NZ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B3FB747-F3C0-D7CB-F906-FA1CFAAAF1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12111" y="1928004"/>
            <a:ext cx="5014104" cy="643747"/>
          </a:xfrm>
        </p:spPr>
        <p:txBody>
          <a:bodyPr anchor="t">
            <a:noAutofit/>
          </a:bodyPr>
          <a:lstStyle>
            <a:lvl1pPr algn="ctr">
              <a:defRPr sz="412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697968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ural of a person and person&#10;&#10;Description automatically generated">
            <a:extLst>
              <a:ext uri="{FF2B5EF4-FFF2-40B4-BE49-F238E27FC236}">
                <a16:creationId xmlns:a16="http://schemas.microsoft.com/office/drawing/2014/main" id="{FE464DB4-F525-EE86-296C-32AD7179D8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C4C7C-80E5-7E45-BA43-42C1C4EC7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2BBF-5BED-4223-98D4-95279D2DFE5B}" type="slidenum">
              <a:rPr lang="en-NZ" smtClean="0"/>
              <a:t>‹#›</a:t>
            </a:fld>
            <a:endParaRPr lang="en-NZ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6AC3405-4E8E-CDD0-1FA7-A91743633E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9524" y="4176636"/>
            <a:ext cx="6224954" cy="643747"/>
          </a:xfrm>
        </p:spPr>
        <p:txBody>
          <a:bodyPr anchor="t">
            <a:noAutofit/>
          </a:bodyPr>
          <a:lstStyle>
            <a:lvl1pPr algn="ctr">
              <a:defRPr sz="412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5130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uilding with a group of statues in front of it&#10;&#10;Description automatically generated">
            <a:extLst>
              <a:ext uri="{FF2B5EF4-FFF2-40B4-BE49-F238E27FC236}">
                <a16:creationId xmlns:a16="http://schemas.microsoft.com/office/drawing/2014/main" id="{43AE5FE2-AF5D-9294-D885-3E18AAFA9D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C4C7C-80E5-7E45-BA43-42C1C4EC7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9097" y="4787896"/>
            <a:ext cx="518669" cy="273844"/>
          </a:xfrm>
        </p:spPr>
        <p:txBody>
          <a:bodyPr/>
          <a:lstStyle/>
          <a:p>
            <a:fld id="{0BA62BBF-5BED-4223-98D4-95279D2DFE5B}" type="slidenum">
              <a:rPr lang="en-NZ" smtClean="0"/>
              <a:t>‹#›</a:t>
            </a:fld>
            <a:endParaRPr lang="en-N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6D7C18-B121-D94F-8390-26FFA62474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236" y="420537"/>
            <a:ext cx="5014104" cy="643747"/>
          </a:xfrm>
        </p:spPr>
        <p:txBody>
          <a:bodyPr anchor="t">
            <a:noAutofit/>
          </a:bodyPr>
          <a:lstStyle>
            <a:lvl1pPr algn="l">
              <a:defRPr sz="412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277168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uilding with a tree in front of it&#10;&#10;Description automatically generated">
            <a:extLst>
              <a:ext uri="{FF2B5EF4-FFF2-40B4-BE49-F238E27FC236}">
                <a16:creationId xmlns:a16="http://schemas.microsoft.com/office/drawing/2014/main" id="{D7B7CEBD-8AC8-9911-9819-205FB1FD1A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C4C7C-80E5-7E45-BA43-42C1C4EC7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9097" y="4787896"/>
            <a:ext cx="518669" cy="273844"/>
          </a:xfrm>
        </p:spPr>
        <p:txBody>
          <a:bodyPr/>
          <a:lstStyle/>
          <a:p>
            <a:fld id="{0BA62BBF-5BED-4223-98D4-95279D2DFE5B}" type="slidenum">
              <a:rPr lang="en-NZ" smtClean="0"/>
              <a:t>‹#›</a:t>
            </a:fld>
            <a:endParaRPr lang="en-NZ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91AB826-1091-A61A-D7CF-F2C7AE514C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236" y="420537"/>
            <a:ext cx="5014104" cy="643747"/>
          </a:xfrm>
        </p:spPr>
        <p:txBody>
          <a:bodyPr anchor="t">
            <a:noAutofit/>
          </a:bodyPr>
          <a:lstStyle>
            <a:lvl1pPr algn="l">
              <a:defRPr sz="412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146123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26" Type="http://schemas.openxmlformats.org/officeDocument/2006/relationships/slideLayout" Target="../slideLayouts/slideLayout62.xml"/><Relationship Id="rId39" Type="http://schemas.openxmlformats.org/officeDocument/2006/relationships/slideLayout" Target="../slideLayouts/slideLayout75.xml"/><Relationship Id="rId21" Type="http://schemas.openxmlformats.org/officeDocument/2006/relationships/slideLayout" Target="../slideLayouts/slideLayout57.xml"/><Relationship Id="rId34" Type="http://schemas.openxmlformats.org/officeDocument/2006/relationships/slideLayout" Target="../slideLayouts/slideLayout70.xml"/><Relationship Id="rId42" Type="http://schemas.openxmlformats.org/officeDocument/2006/relationships/slideLayout" Target="../slideLayouts/slideLayout78.xml"/><Relationship Id="rId47" Type="http://schemas.openxmlformats.org/officeDocument/2006/relationships/slideLayout" Target="../slideLayouts/slideLayout83.xml"/><Relationship Id="rId50" Type="http://schemas.openxmlformats.org/officeDocument/2006/relationships/slideLayout" Target="../slideLayouts/slideLayout86.xml"/><Relationship Id="rId55" Type="http://schemas.openxmlformats.org/officeDocument/2006/relationships/slideLayout" Target="../slideLayouts/slideLayout91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9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60.xml"/><Relationship Id="rId32" Type="http://schemas.openxmlformats.org/officeDocument/2006/relationships/slideLayout" Target="../slideLayouts/slideLayout68.xml"/><Relationship Id="rId37" Type="http://schemas.openxmlformats.org/officeDocument/2006/relationships/slideLayout" Target="../slideLayouts/slideLayout73.xml"/><Relationship Id="rId40" Type="http://schemas.openxmlformats.org/officeDocument/2006/relationships/slideLayout" Target="../slideLayouts/slideLayout76.xml"/><Relationship Id="rId45" Type="http://schemas.openxmlformats.org/officeDocument/2006/relationships/slideLayout" Target="../slideLayouts/slideLayout81.xml"/><Relationship Id="rId53" Type="http://schemas.openxmlformats.org/officeDocument/2006/relationships/slideLayout" Target="../slideLayouts/slideLayout89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Relationship Id="rId27" Type="http://schemas.openxmlformats.org/officeDocument/2006/relationships/slideLayout" Target="../slideLayouts/slideLayout63.xml"/><Relationship Id="rId30" Type="http://schemas.openxmlformats.org/officeDocument/2006/relationships/slideLayout" Target="../slideLayouts/slideLayout66.xml"/><Relationship Id="rId35" Type="http://schemas.openxmlformats.org/officeDocument/2006/relationships/slideLayout" Target="../slideLayouts/slideLayout71.xml"/><Relationship Id="rId43" Type="http://schemas.openxmlformats.org/officeDocument/2006/relationships/slideLayout" Target="../slideLayouts/slideLayout79.xml"/><Relationship Id="rId48" Type="http://schemas.openxmlformats.org/officeDocument/2006/relationships/slideLayout" Target="../slideLayouts/slideLayout84.xml"/><Relationship Id="rId56" Type="http://schemas.openxmlformats.org/officeDocument/2006/relationships/slideLayout" Target="../slideLayouts/slideLayout92.xml"/><Relationship Id="rId8" Type="http://schemas.openxmlformats.org/officeDocument/2006/relationships/slideLayout" Target="../slideLayouts/slideLayout44.xml"/><Relationship Id="rId51" Type="http://schemas.openxmlformats.org/officeDocument/2006/relationships/slideLayout" Target="../slideLayouts/slideLayout87.xml"/><Relationship Id="rId3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slideLayout" Target="../slideLayouts/slideLayout61.xml"/><Relationship Id="rId33" Type="http://schemas.openxmlformats.org/officeDocument/2006/relationships/slideLayout" Target="../slideLayouts/slideLayout69.xml"/><Relationship Id="rId38" Type="http://schemas.openxmlformats.org/officeDocument/2006/relationships/slideLayout" Target="../slideLayouts/slideLayout74.xml"/><Relationship Id="rId46" Type="http://schemas.openxmlformats.org/officeDocument/2006/relationships/slideLayout" Target="../slideLayouts/slideLayout82.xml"/><Relationship Id="rId20" Type="http://schemas.openxmlformats.org/officeDocument/2006/relationships/slideLayout" Target="../slideLayouts/slideLayout56.xml"/><Relationship Id="rId41" Type="http://schemas.openxmlformats.org/officeDocument/2006/relationships/slideLayout" Target="../slideLayouts/slideLayout77.xml"/><Relationship Id="rId54" Type="http://schemas.openxmlformats.org/officeDocument/2006/relationships/slideLayout" Target="../slideLayouts/slideLayout90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9.xml"/><Relationship Id="rId28" Type="http://schemas.openxmlformats.org/officeDocument/2006/relationships/slideLayout" Target="../slideLayouts/slideLayout64.xml"/><Relationship Id="rId36" Type="http://schemas.openxmlformats.org/officeDocument/2006/relationships/slideLayout" Target="../slideLayouts/slideLayout72.xml"/><Relationship Id="rId49" Type="http://schemas.openxmlformats.org/officeDocument/2006/relationships/slideLayout" Target="../slideLayouts/slideLayout85.xml"/><Relationship Id="rId57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46.xml"/><Relationship Id="rId31" Type="http://schemas.openxmlformats.org/officeDocument/2006/relationships/slideLayout" Target="../slideLayouts/slideLayout67.xml"/><Relationship Id="rId44" Type="http://schemas.openxmlformats.org/officeDocument/2006/relationships/slideLayout" Target="../slideLayouts/slideLayout80.xml"/><Relationship Id="rId52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4767264"/>
            <a:ext cx="54864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306030504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511E7907-00B2-9242-A4A2-7F4EEFCF3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3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732F2C2C-44BE-2648-9DA0-E8064109C8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45538" y="4768200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445717F-2858-4043-A9CA-B2273EB60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943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33" r:id="rId2"/>
    <p:sldLayoutId id="2147483732" r:id="rId3"/>
    <p:sldLayoutId id="2147483725" r:id="rId4"/>
    <p:sldLayoutId id="2147483735" r:id="rId5"/>
    <p:sldLayoutId id="2147483734" r:id="rId6"/>
    <p:sldLayoutId id="2147483724" r:id="rId7"/>
    <p:sldLayoutId id="2147483736" r:id="rId8"/>
    <p:sldLayoutId id="2147483737" r:id="rId9"/>
    <p:sldLayoutId id="2147483738" r:id="rId10"/>
    <p:sldLayoutId id="2147483715" r:id="rId11"/>
    <p:sldLayoutId id="2147483739" r:id="rId12"/>
    <p:sldLayoutId id="2147483699" r:id="rId13"/>
    <p:sldLayoutId id="2147483703" r:id="rId14"/>
    <p:sldLayoutId id="2147483704" r:id="rId15"/>
    <p:sldLayoutId id="2147483705" r:id="rId16"/>
    <p:sldLayoutId id="2147483700" r:id="rId17"/>
    <p:sldLayoutId id="2147483701" r:id="rId18"/>
    <p:sldLayoutId id="2147483690" r:id="rId19"/>
    <p:sldLayoutId id="2147483726" r:id="rId20"/>
    <p:sldLayoutId id="2147483727" r:id="rId21"/>
    <p:sldLayoutId id="2147483711" r:id="rId22"/>
    <p:sldLayoutId id="2147483718" r:id="rId23"/>
    <p:sldLayoutId id="2147483721" r:id="rId24"/>
    <p:sldLayoutId id="2147483719" r:id="rId25"/>
    <p:sldLayoutId id="2147483740" r:id="rId26"/>
    <p:sldLayoutId id="2147483716" r:id="rId27"/>
    <p:sldLayoutId id="2147483695" r:id="rId28"/>
    <p:sldLayoutId id="2147483712" r:id="rId29"/>
    <p:sldLayoutId id="2147483686" r:id="rId30"/>
    <p:sldLayoutId id="2147483698" r:id="rId31"/>
    <p:sldLayoutId id="2147483694" r:id="rId32"/>
    <p:sldLayoutId id="2147483702" r:id="rId33"/>
    <p:sldLayoutId id="2147483730" r:id="rId34"/>
    <p:sldLayoutId id="2147483729" r:id="rId35"/>
    <p:sldLayoutId id="2147483710" r:id="rId36"/>
  </p:sldLayoutIdLst>
  <p:hf hdr="0" ftr="0" dt="0"/>
  <p:txStyles>
    <p:titleStyle>
      <a:lvl1pPr algn="l" defTabSz="685800" rtl="0" eaLnBrk="1" latinLnBrk="0" hangingPunct="1">
        <a:lnSpc>
          <a:spcPts val="4000"/>
        </a:lnSpc>
        <a:spcBef>
          <a:spcPct val="0"/>
        </a:spcBef>
        <a:spcAft>
          <a:spcPts val="200"/>
        </a:spcAft>
        <a:buNone/>
        <a:defRPr sz="3300" b="1" i="0" kern="1200" baseline="0">
          <a:solidFill>
            <a:srgbClr val="00508F"/>
          </a:solidFill>
          <a:latin typeface="Arial" panose="020B0604020202020204" pitchFamily="34" charset="0"/>
          <a:ea typeface="Arial" panose="020B0606030504020204" pitchFamily="34" charset="0"/>
          <a:cs typeface="Arial" panose="020B0604020202020204" pitchFamily="34" charset="0"/>
        </a:defRPr>
      </a:lvl1pPr>
    </p:titleStyle>
    <p:bodyStyle>
      <a:lvl1pPr marL="0" indent="0" algn="l" defTabSz="685800" rtl="0" eaLnBrk="1" latinLnBrk="0" hangingPunct="1">
        <a:lnSpc>
          <a:spcPts val="2200"/>
        </a:lnSpc>
        <a:spcBef>
          <a:spcPts val="0"/>
        </a:spcBef>
        <a:spcAft>
          <a:spcPts val="200"/>
        </a:spcAft>
        <a:buFont typeface="Arial" panose="020B0604020202020204" pitchFamily="34" charset="0"/>
        <a:buNone/>
        <a:defRPr sz="1700" b="0" i="0" kern="120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44000" indent="-144000" algn="l" defTabSz="687600" rtl="0" eaLnBrk="1" latinLnBrk="0" hangingPunct="1">
        <a:lnSpc>
          <a:spcPts val="1900"/>
        </a:lnSpc>
        <a:spcBef>
          <a:spcPts val="100"/>
        </a:spcBef>
        <a:spcAft>
          <a:spcPts val="100"/>
        </a:spcAft>
        <a:buFont typeface="Arial" panose="020B0604020202020204" pitchFamily="34" charset="0"/>
        <a:buChar char="•"/>
        <a:tabLst/>
        <a:defRPr sz="1600" kern="120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88000" indent="-144000" algn="l" defTabSz="685800" rtl="0" eaLnBrk="1" latinLnBrk="0" hangingPunct="1">
        <a:lnSpc>
          <a:spcPts val="1800"/>
        </a:lnSpc>
        <a:spcBef>
          <a:spcPts val="200"/>
        </a:spcBef>
        <a:buFont typeface="Arial" panose="020B0604020202020204" pitchFamily="34" charset="0"/>
        <a:buChar char="•"/>
        <a:tabLst/>
        <a:defRPr sz="1500" kern="120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432000" indent="-144000" algn="l" defTabSz="685800" rtl="0" eaLnBrk="1" latinLnBrk="0" hangingPunct="1">
        <a:lnSpc>
          <a:spcPts val="1500"/>
        </a:lnSpc>
        <a:spcBef>
          <a:spcPts val="300"/>
        </a:spcBef>
        <a:spcAft>
          <a:spcPts val="200"/>
        </a:spcAft>
        <a:buFont typeface="Arial" panose="020B0604020202020204" pitchFamily="34" charset="0"/>
        <a:buChar char="•"/>
        <a:tabLst/>
        <a:defRPr sz="1300" kern="120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576000" indent="-144000" algn="l" defTabSz="685800" rtl="0" eaLnBrk="1" latinLnBrk="0" hangingPunct="1">
        <a:lnSpc>
          <a:spcPts val="1400"/>
        </a:lnSpc>
        <a:spcBef>
          <a:spcPts val="375"/>
        </a:spcBef>
        <a:buFont typeface="Arial" panose="020B0604020202020204" pitchFamily="34" charset="0"/>
        <a:buChar char="•"/>
        <a:tabLst/>
        <a:defRPr sz="1300" kern="120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F99C3E-3D4D-FBC5-31E5-33D07D9E5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53" y="336666"/>
            <a:ext cx="7878989" cy="654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4A053-8EE8-EB62-5901-6CF72A7869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9097" y="336666"/>
            <a:ext cx="5186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0BA62BBF-5BED-4223-98D4-95279D2DFE5B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48300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  <p:sldLayoutId id="2147483760" r:id="rId18"/>
    <p:sldLayoutId id="2147483761" r:id="rId19"/>
    <p:sldLayoutId id="2147483762" r:id="rId20"/>
    <p:sldLayoutId id="2147483763" r:id="rId21"/>
    <p:sldLayoutId id="2147483764" r:id="rId22"/>
    <p:sldLayoutId id="2147483765" r:id="rId23"/>
    <p:sldLayoutId id="2147483766" r:id="rId24"/>
    <p:sldLayoutId id="2147483767" r:id="rId25"/>
    <p:sldLayoutId id="2147483768" r:id="rId26"/>
    <p:sldLayoutId id="2147483769" r:id="rId27"/>
    <p:sldLayoutId id="2147483770" r:id="rId28"/>
    <p:sldLayoutId id="2147483771" r:id="rId29"/>
    <p:sldLayoutId id="2147483772" r:id="rId30"/>
    <p:sldLayoutId id="2147483773" r:id="rId31"/>
    <p:sldLayoutId id="2147483774" r:id="rId32"/>
    <p:sldLayoutId id="2147483775" r:id="rId33"/>
    <p:sldLayoutId id="2147483776" r:id="rId34"/>
    <p:sldLayoutId id="2147483777" r:id="rId35"/>
    <p:sldLayoutId id="2147483778" r:id="rId36"/>
    <p:sldLayoutId id="2147483779" r:id="rId37"/>
    <p:sldLayoutId id="2147483780" r:id="rId38"/>
    <p:sldLayoutId id="2147483781" r:id="rId39"/>
    <p:sldLayoutId id="2147483782" r:id="rId40"/>
    <p:sldLayoutId id="2147483783" r:id="rId41"/>
    <p:sldLayoutId id="2147483784" r:id="rId42"/>
    <p:sldLayoutId id="2147483785" r:id="rId43"/>
    <p:sldLayoutId id="2147483786" r:id="rId44"/>
    <p:sldLayoutId id="2147483787" r:id="rId45"/>
    <p:sldLayoutId id="2147483788" r:id="rId46"/>
    <p:sldLayoutId id="2147483789" r:id="rId47"/>
    <p:sldLayoutId id="2147483790" r:id="rId48"/>
    <p:sldLayoutId id="2147483791" r:id="rId49"/>
    <p:sldLayoutId id="2147483792" r:id="rId50"/>
    <p:sldLayoutId id="2147483793" r:id="rId51"/>
    <p:sldLayoutId id="2147483794" r:id="rId52"/>
    <p:sldLayoutId id="2147483795" r:id="rId53"/>
    <p:sldLayoutId id="2147483796" r:id="rId54"/>
    <p:sldLayoutId id="2147483797" r:id="rId55"/>
    <p:sldLayoutId id="2147483798" r:id="rId56"/>
    <p:sldLayoutId id="2147483799" r:id="rId57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nchs/health_policy/adult_chronic_conditions.htm" TargetMode="Externa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whatuora.govt.nz/for-health-professionals/clinical-guidance/diseases-and-conditions/long-term-conditions/about-chronic-health-conditions/#about-chronic-health-conditions" TargetMode="Externa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fif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TePaeTata_A4.pdf" TargetMode="Externa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nchs/health_policy/adult_chronic_conditions.htm" TargetMode="Externa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6F7C1EF-AC94-8621-F13B-CBF18C2F2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000" dirty="0"/>
              <a:t>Ageing and </a:t>
            </a:r>
            <a:br>
              <a:rPr lang="en-US" sz="3000" dirty="0"/>
            </a:br>
            <a:r>
              <a:rPr lang="en-US" sz="3000" dirty="0"/>
              <a:t>Chronic Health Conditions </a:t>
            </a:r>
            <a:br>
              <a:rPr lang="en-US" sz="3000" dirty="0"/>
            </a:br>
            <a:r>
              <a:rPr lang="en-US" sz="3000" dirty="0"/>
              <a:t>- </a:t>
            </a:r>
            <a:br>
              <a:rPr lang="en-US" sz="3000" dirty="0"/>
            </a:br>
            <a:r>
              <a:rPr lang="en-US" sz="3000" dirty="0"/>
              <a:t>a side effect of growing old</a:t>
            </a:r>
            <a:br>
              <a:rPr lang="en-US" sz="3000" dirty="0"/>
            </a:br>
            <a:endParaRPr lang="en-NZ" sz="3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FC0D7D-C934-3A27-3EC3-5E536B223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1374" y="2571750"/>
            <a:ext cx="4908077" cy="894781"/>
          </a:xfrm>
        </p:spPr>
        <p:txBody>
          <a:bodyPr/>
          <a:lstStyle/>
          <a:p>
            <a:r>
              <a:rPr lang="en-US" dirty="0"/>
              <a:t>Ulrich Bergler, Research Fellow, </a:t>
            </a:r>
            <a:br>
              <a:rPr lang="en-US" dirty="0"/>
            </a:br>
            <a:r>
              <a:rPr lang="en-US" dirty="0"/>
              <a:t>University of Otago Christchurch - 20 May 2024</a:t>
            </a:r>
          </a:p>
          <a:p>
            <a:endParaRPr lang="en-NZ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6AA5B4-F56D-1E34-6F09-6C753E66B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BA62BBF-5BED-4223-98D4-95279D2DFE5B}" type="slidenum">
              <a:rPr lang="en-NZ">
                <a:solidFill>
                  <a:prstClr val="white"/>
                </a:solidFill>
                <a:latin typeface="Wickliffe Sans"/>
              </a:rPr>
              <a:pPr defTabSz="685800"/>
              <a:t>1</a:t>
            </a:fld>
            <a:endParaRPr lang="en-NZ" dirty="0">
              <a:solidFill>
                <a:prstClr val="white"/>
              </a:solidFill>
              <a:latin typeface="Wickliffe Sans"/>
            </a:endParaRPr>
          </a:p>
        </p:txBody>
      </p:sp>
    </p:spTree>
    <p:extLst>
      <p:ext uri="{BB962C8B-B14F-4D97-AF65-F5344CB8AC3E}">
        <p14:creationId xmlns:p14="http://schemas.microsoft.com/office/powerpoint/2010/main" val="3877918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228E0-A6EF-D767-CE81-132AEC6AA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Chronic Health Conditions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C9659B-3547-555F-96D3-2410BA63D76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Prevalence [%] at age range 65 years and over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AEC6C7-E2DA-D9DC-0507-5E1A7C32311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0"/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Source: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hlinkClick r:id="rId2"/>
              </a:rPr>
              <a:t>https://www.cdc.gov/nchs/health_policy/adult_chronic_conditions.htm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7DCB0D-450C-6D93-AABE-CCE2A9C55A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45717F-2858-4043-A9CA-B2273EB60975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680282"/>
              </p:ext>
            </p:extLst>
          </p:nvPr>
        </p:nvGraphicFramePr>
        <p:xfrm>
          <a:off x="637880" y="1896410"/>
          <a:ext cx="765770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4427">
                  <a:extLst>
                    <a:ext uri="{9D8B030D-6E8A-4147-A177-3AD203B41FA5}">
                      <a16:colId xmlns:a16="http://schemas.microsoft.com/office/drawing/2014/main" val="722428665"/>
                    </a:ext>
                  </a:extLst>
                </a:gridCol>
                <a:gridCol w="1914427">
                  <a:extLst>
                    <a:ext uri="{9D8B030D-6E8A-4147-A177-3AD203B41FA5}">
                      <a16:colId xmlns:a16="http://schemas.microsoft.com/office/drawing/2014/main" val="2414332249"/>
                    </a:ext>
                  </a:extLst>
                </a:gridCol>
                <a:gridCol w="1914427">
                  <a:extLst>
                    <a:ext uri="{9D8B030D-6E8A-4147-A177-3AD203B41FA5}">
                      <a16:colId xmlns:a16="http://schemas.microsoft.com/office/drawing/2014/main" val="265924909"/>
                    </a:ext>
                  </a:extLst>
                </a:gridCol>
                <a:gridCol w="1914427">
                  <a:extLst>
                    <a:ext uri="{9D8B030D-6E8A-4147-A177-3AD203B41FA5}">
                      <a16:colId xmlns:a16="http://schemas.microsoft.com/office/drawing/2014/main" val="38393312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Age 65 years and over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Female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69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1+ 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69.5 -&gt; 85.6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66.7 -&gt; 83.0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71.1 -&gt; 87.6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062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2+ CCs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37.1 -&gt; 56.0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32.3 -&gt; 51.4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41.5 -&gt; 59.4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707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3 or more CCs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14.4 -&gt; 23.1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11.1 -&gt; 21.2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17.4 -&gt; 24.6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1292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0770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228E0-A6EF-D767-CE81-132AEC6AA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Chronic Health Conditions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C9659B-3547-555F-96D3-2410BA63D76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Aotearoa context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AEC6C7-E2DA-D9DC-0507-5E1A7C32311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One in four Kiwis live with multiple CCs (25%).</a:t>
            </a:r>
          </a:p>
          <a:p>
            <a:r>
              <a:rPr lang="en-US" dirty="0"/>
              <a:t>Often experienced by several generations in the same whānau.</a:t>
            </a:r>
          </a:p>
          <a:p>
            <a:r>
              <a:rPr lang="en-US" dirty="0"/>
              <a:t>Māori and Pacific people develop CCs 10-20 years earlier,</a:t>
            </a:r>
            <a:br>
              <a:rPr lang="en-US" dirty="0"/>
            </a:br>
            <a:r>
              <a:rPr lang="en-US" dirty="0"/>
              <a:t>	experience more barriers to health care, such as</a:t>
            </a:r>
            <a:br>
              <a:rPr lang="en-US" dirty="0"/>
            </a:br>
            <a:r>
              <a:rPr lang="en-US" dirty="0"/>
              <a:t>	lack of culturally appropriate services,</a:t>
            </a:r>
            <a:br>
              <a:rPr lang="en-US" dirty="0"/>
            </a:br>
            <a:r>
              <a:rPr lang="en-US" dirty="0"/>
              <a:t>	location and transport specific challenges,</a:t>
            </a:r>
            <a:br>
              <a:rPr lang="en-US" dirty="0"/>
            </a:br>
            <a:r>
              <a:rPr lang="en-US" dirty="0"/>
              <a:t>	financial and socio-economic limitations.</a:t>
            </a:r>
          </a:p>
          <a:p>
            <a:endParaRPr lang="en-US" dirty="0"/>
          </a:p>
          <a:p>
            <a:pPr lvl="0"/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Source: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hlinkClick r:id="rId2"/>
              </a:rPr>
              <a:t>https://www.tewhatuora.govt.nz/for-health-professionals/clinical-guidance/diseases-and-conditions/long-term-conditions/about-chronic-health-conditions/#about-chronic-health-conditions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7DCB0D-450C-6D93-AABE-CCE2A9C55A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45717F-2858-4043-A9CA-B2273EB6097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837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DFF17-2924-2E84-3272-239B9F783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Chronic Health Conditions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29DE2F-43F0-8885-585D-56EB9DC6B7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Cancer(s)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542925" y="1509196"/>
            <a:ext cx="8115300" cy="3024909"/>
          </a:xfrm>
        </p:spPr>
        <p:txBody>
          <a:bodyPr/>
          <a:lstStyle/>
          <a:p>
            <a:r>
              <a:rPr lang="en-NZ" dirty="0"/>
              <a:t>Affects around 23,000 people every year (new diagnoses).</a:t>
            </a:r>
          </a:p>
          <a:p>
            <a:r>
              <a:rPr lang="en-NZ" dirty="0"/>
              <a:t>Approximately 10,000 death per year.</a:t>
            </a:r>
          </a:p>
          <a:p>
            <a:r>
              <a:rPr lang="en-NZ" dirty="0"/>
              <a:t>Is the leading cause of health loss.</a:t>
            </a:r>
          </a:p>
          <a:p>
            <a:r>
              <a:rPr lang="en-NZ" dirty="0"/>
              <a:t>Significant inequities:</a:t>
            </a:r>
          </a:p>
          <a:p>
            <a:pPr lvl="1"/>
            <a:r>
              <a:rPr lang="en-NZ" dirty="0"/>
              <a:t>Māori are 20% more likely to develop and twice as many are likely to die from cancer.</a:t>
            </a:r>
          </a:p>
          <a:p>
            <a:pPr lvl="1"/>
            <a:r>
              <a:rPr lang="en-NZ" dirty="0"/>
              <a:t>Pacific people also have higher incidence and mortality rates.</a:t>
            </a:r>
          </a:p>
          <a:p>
            <a:r>
              <a:rPr lang="en-NZ" dirty="0"/>
              <a:t>Around 30-50% of all cancers are preventable.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E55080-07D0-1B81-0748-2F2858558E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45717F-2858-4043-A9CA-B2273EB6097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147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DFF17-2924-2E84-3272-239B9F783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Chronic Health Conditions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29DE2F-43F0-8885-585D-56EB9DC6B7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Diabetes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542925" y="1509196"/>
            <a:ext cx="8115300" cy="3024909"/>
          </a:xfrm>
        </p:spPr>
        <p:txBody>
          <a:bodyPr/>
          <a:lstStyle/>
          <a:p>
            <a:r>
              <a:rPr lang="en-NZ" dirty="0"/>
              <a:t>Approximately 278,000 people in NZ live with diabetes.</a:t>
            </a:r>
          </a:p>
          <a:p>
            <a:r>
              <a:rPr lang="en-NZ" dirty="0"/>
              <a:t>90% of cases are type II diabetes, more prevalent in older people.</a:t>
            </a:r>
          </a:p>
          <a:p>
            <a:r>
              <a:rPr lang="en-NZ" dirty="0"/>
              <a:t>Significant inequities:</a:t>
            </a:r>
          </a:p>
          <a:p>
            <a:pPr lvl="1"/>
            <a:r>
              <a:rPr lang="en-NZ" dirty="0"/>
              <a:t>Māori and Pacific people develop diabetes 10 to 20 years earlier.</a:t>
            </a:r>
          </a:p>
          <a:p>
            <a:pPr lvl="1"/>
            <a:r>
              <a:rPr lang="en-NZ" dirty="0"/>
              <a:t>They experience worse outcomes e.g., higher rates of limb amputations.</a:t>
            </a:r>
          </a:p>
          <a:p>
            <a:r>
              <a:rPr lang="en-NZ" dirty="0"/>
              <a:t>Diabetes is one of the big issues on population level.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E55080-07D0-1B81-0748-2F2858558E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45717F-2858-4043-A9CA-B2273EB6097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601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DFF17-2924-2E84-3272-239B9F783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Chronic Health Conditions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29DE2F-43F0-8885-585D-56EB9DC6B7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Cardiovascular diseases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542925" y="1509196"/>
            <a:ext cx="8115300" cy="3024909"/>
          </a:xfrm>
        </p:spPr>
        <p:txBody>
          <a:bodyPr/>
          <a:lstStyle/>
          <a:p>
            <a:r>
              <a:rPr lang="en-NZ" dirty="0"/>
              <a:t>Leading cause of health loss in NZ.</a:t>
            </a:r>
          </a:p>
          <a:p>
            <a:r>
              <a:rPr lang="en-NZ" dirty="0"/>
              <a:t>1 in 2 people aged 40 years and over has hypertension.</a:t>
            </a:r>
          </a:p>
          <a:p>
            <a:r>
              <a:rPr lang="en-NZ" dirty="0"/>
              <a:t>Approximately the cause of death in 1/3 of cases.</a:t>
            </a:r>
          </a:p>
          <a:p>
            <a:r>
              <a:rPr lang="en-NZ" dirty="0"/>
              <a:t>For half of Māori, Pacific, and Asian people death from heart disease is premature and avoidable.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E55080-07D0-1B81-0748-2F2858558E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45717F-2858-4043-A9CA-B2273EB6097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117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DFF17-2924-2E84-3272-239B9F783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Chronic Health Conditions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29DE2F-43F0-8885-585D-56EB9DC6B7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Respiratory diseases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542925" y="1509196"/>
            <a:ext cx="8115300" cy="3024909"/>
          </a:xfrm>
        </p:spPr>
        <p:txBody>
          <a:bodyPr/>
          <a:lstStyle/>
          <a:p>
            <a:r>
              <a:rPr lang="en-NZ" dirty="0"/>
              <a:t>Account for around 10% of hospital admissions.</a:t>
            </a:r>
          </a:p>
          <a:p>
            <a:r>
              <a:rPr lang="en-NZ" dirty="0"/>
              <a:t>Related to poor air quality.</a:t>
            </a:r>
          </a:p>
          <a:p>
            <a:r>
              <a:rPr lang="en-NZ" dirty="0"/>
              <a:t>Māori and Pacific children have a high burden due to higher rates of exposure to damp and mouldy homes.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E55080-07D0-1B81-0748-2F2858558E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45717F-2858-4043-A9CA-B2273EB6097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526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DFF17-2924-2E84-3272-239B9F783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Chronic Health Conditions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29DE2F-43F0-8885-585D-56EB9DC6B7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Stroke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542925" y="1509196"/>
            <a:ext cx="8115300" cy="3024909"/>
          </a:xfrm>
        </p:spPr>
        <p:txBody>
          <a:bodyPr/>
          <a:lstStyle/>
          <a:p>
            <a:r>
              <a:rPr lang="en-NZ" dirty="0"/>
              <a:t>Second most common cause of death.</a:t>
            </a:r>
          </a:p>
          <a:p>
            <a:r>
              <a:rPr lang="en-NZ" dirty="0"/>
              <a:t>Leading cause of impairment in adults.</a:t>
            </a:r>
          </a:p>
          <a:p>
            <a:r>
              <a:rPr lang="en-NZ" dirty="0"/>
              <a:t>Incident rate increases with age.</a:t>
            </a:r>
          </a:p>
          <a:p>
            <a:r>
              <a:rPr lang="en-NZ" dirty="0"/>
              <a:t>Largely preventable.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E55080-07D0-1B81-0748-2F2858558E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45717F-2858-4043-A9CA-B2273EB6097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92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DFF17-2924-2E84-3272-239B9F783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Chronic Health Conditions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29DE2F-43F0-8885-585D-56EB9DC6B7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Mental health conditions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542925" y="1509196"/>
            <a:ext cx="8115300" cy="3024909"/>
          </a:xfrm>
        </p:spPr>
        <p:txBody>
          <a:bodyPr/>
          <a:lstStyle/>
          <a:p>
            <a:r>
              <a:rPr lang="en-NZ" dirty="0"/>
              <a:t>Wide range of specific conditions with different impact on individuals and whānau.</a:t>
            </a:r>
          </a:p>
          <a:p>
            <a:r>
              <a:rPr lang="en-NZ" dirty="0"/>
              <a:t>Over 50% of Kiwis will experience mental distress and addiction challenges at some point.</a:t>
            </a:r>
          </a:p>
          <a:p>
            <a:r>
              <a:rPr lang="en-NZ" dirty="0"/>
              <a:t>Economic cost of about 5% of GDP.</a:t>
            </a:r>
          </a:p>
          <a:p>
            <a:r>
              <a:rPr lang="en-NZ" dirty="0"/>
              <a:t>Māori are more affected and experience worse outcomes.</a:t>
            </a:r>
          </a:p>
          <a:p>
            <a:r>
              <a:rPr lang="en-NZ" dirty="0"/>
              <a:t>Loneliness has high prevalence among older people.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E55080-07D0-1B81-0748-2F2858558E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45717F-2858-4043-A9CA-B2273EB6097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673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Multiple Chronic Conditions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NZ" dirty="0"/>
              <a:t>What condition tend to co-occur?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NZ" dirty="0"/>
              <a:t>Single conditions can easily be described:</a:t>
            </a:r>
          </a:p>
          <a:p>
            <a:pPr marL="0" lvl="1" indent="0">
              <a:buNone/>
            </a:pPr>
            <a:r>
              <a:rPr lang="en-NZ" dirty="0"/>
              <a:t>	=&gt; x% of males at the age of 65 have hypertension, with a life expectancy of…</a:t>
            </a:r>
          </a:p>
          <a:p>
            <a:r>
              <a:rPr lang="en-NZ" dirty="0"/>
              <a:t>Two co-occurring conditions can be described:</a:t>
            </a:r>
          </a:p>
          <a:p>
            <a:pPr marL="0" lvl="1" indent="0">
              <a:buNone/>
            </a:pPr>
            <a:r>
              <a:rPr lang="en-NZ" dirty="0"/>
              <a:t>	=&gt; Of those males, y% also have diabetes, with z% of those being Pacific</a:t>
            </a:r>
          </a:p>
          <a:p>
            <a:r>
              <a:rPr lang="en-NZ" dirty="0"/>
              <a:t>Then it gets more difficult and complex:</a:t>
            </a:r>
          </a:p>
          <a:p>
            <a:r>
              <a:rPr lang="en-NZ" dirty="0"/>
              <a:t>	=&gt; medical knowledge of the conditions</a:t>
            </a:r>
          </a:p>
          <a:p>
            <a:r>
              <a:rPr lang="en-NZ" dirty="0"/>
              <a:t>	=&gt; statistical methods</a:t>
            </a:r>
            <a:br>
              <a:rPr lang="en-NZ" dirty="0"/>
            </a:br>
            <a:r>
              <a:rPr lang="en-NZ" dirty="0"/>
              <a:t>	=&gt; presentation of data</a:t>
            </a:r>
          </a:p>
          <a:p>
            <a:r>
              <a:rPr lang="en-NZ" dirty="0"/>
              <a:t>	=&gt; limited by available data</a:t>
            </a:r>
          </a:p>
          <a:p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45717F-2858-4043-A9CA-B2273EB6097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77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Multiple Chronic Conditions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NZ" dirty="0"/>
              <a:t>What condition tend to co-occur – two CCs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45717F-2858-4043-A9CA-B2273EB60975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E1CF4E6-826E-CB28-12AA-FEDA7C18A9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218136"/>
              </p:ext>
            </p:extLst>
          </p:nvPr>
        </p:nvGraphicFramePr>
        <p:xfrm>
          <a:off x="628650" y="1522413"/>
          <a:ext cx="7405452" cy="302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9550">
                  <a:extLst>
                    <a:ext uri="{9D8B030D-6E8A-4147-A177-3AD203B41FA5}">
                      <a16:colId xmlns:a16="http://schemas.microsoft.com/office/drawing/2014/main" val="1557175346"/>
                    </a:ext>
                  </a:extLst>
                </a:gridCol>
                <a:gridCol w="497840">
                  <a:extLst>
                    <a:ext uri="{9D8B030D-6E8A-4147-A177-3AD203B41FA5}">
                      <a16:colId xmlns:a16="http://schemas.microsoft.com/office/drawing/2014/main" val="3586389150"/>
                    </a:ext>
                  </a:extLst>
                </a:gridCol>
                <a:gridCol w="497840">
                  <a:extLst>
                    <a:ext uri="{9D8B030D-6E8A-4147-A177-3AD203B41FA5}">
                      <a16:colId xmlns:a16="http://schemas.microsoft.com/office/drawing/2014/main" val="3035951635"/>
                    </a:ext>
                  </a:extLst>
                </a:gridCol>
                <a:gridCol w="497840">
                  <a:extLst>
                    <a:ext uri="{9D8B030D-6E8A-4147-A177-3AD203B41FA5}">
                      <a16:colId xmlns:a16="http://schemas.microsoft.com/office/drawing/2014/main" val="3274810253"/>
                    </a:ext>
                  </a:extLst>
                </a:gridCol>
                <a:gridCol w="497840">
                  <a:extLst>
                    <a:ext uri="{9D8B030D-6E8A-4147-A177-3AD203B41FA5}">
                      <a16:colId xmlns:a16="http://schemas.microsoft.com/office/drawing/2014/main" val="2021852763"/>
                    </a:ext>
                  </a:extLst>
                </a:gridCol>
                <a:gridCol w="497840">
                  <a:extLst>
                    <a:ext uri="{9D8B030D-6E8A-4147-A177-3AD203B41FA5}">
                      <a16:colId xmlns:a16="http://schemas.microsoft.com/office/drawing/2014/main" val="205801487"/>
                    </a:ext>
                  </a:extLst>
                </a:gridCol>
                <a:gridCol w="497840">
                  <a:extLst>
                    <a:ext uri="{9D8B030D-6E8A-4147-A177-3AD203B41FA5}">
                      <a16:colId xmlns:a16="http://schemas.microsoft.com/office/drawing/2014/main" val="2698906118"/>
                    </a:ext>
                  </a:extLst>
                </a:gridCol>
                <a:gridCol w="497840">
                  <a:extLst>
                    <a:ext uri="{9D8B030D-6E8A-4147-A177-3AD203B41FA5}">
                      <a16:colId xmlns:a16="http://schemas.microsoft.com/office/drawing/2014/main" val="561355814"/>
                    </a:ext>
                  </a:extLst>
                </a:gridCol>
                <a:gridCol w="497840">
                  <a:extLst>
                    <a:ext uri="{9D8B030D-6E8A-4147-A177-3AD203B41FA5}">
                      <a16:colId xmlns:a16="http://schemas.microsoft.com/office/drawing/2014/main" val="3308399928"/>
                    </a:ext>
                  </a:extLst>
                </a:gridCol>
                <a:gridCol w="497840">
                  <a:extLst>
                    <a:ext uri="{9D8B030D-6E8A-4147-A177-3AD203B41FA5}">
                      <a16:colId xmlns:a16="http://schemas.microsoft.com/office/drawing/2014/main" val="3544891333"/>
                    </a:ext>
                  </a:extLst>
                </a:gridCol>
                <a:gridCol w="497840">
                  <a:extLst>
                    <a:ext uri="{9D8B030D-6E8A-4147-A177-3AD203B41FA5}">
                      <a16:colId xmlns:a16="http://schemas.microsoft.com/office/drawing/2014/main" val="274409877"/>
                    </a:ext>
                  </a:extLst>
                </a:gridCol>
                <a:gridCol w="478226">
                  <a:extLst>
                    <a:ext uri="{9D8B030D-6E8A-4147-A177-3AD203B41FA5}">
                      <a16:colId xmlns:a16="http://schemas.microsoft.com/office/drawing/2014/main" val="2891324065"/>
                    </a:ext>
                  </a:extLst>
                </a:gridCol>
                <a:gridCol w="469276">
                  <a:extLst>
                    <a:ext uri="{9D8B030D-6E8A-4147-A177-3AD203B41FA5}">
                      <a16:colId xmlns:a16="http://schemas.microsoft.com/office/drawing/2014/main" val="976010735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l" fontAlgn="b"/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1" u="none" strike="noStrike" dirty="0">
                          <a:effectLst/>
                        </a:rPr>
                        <a:t> AMI</a:t>
                      </a:r>
                      <a:endParaRPr lang="en-NZ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1" u="none" strike="noStrike" dirty="0">
                          <a:effectLst/>
                        </a:rPr>
                        <a:t> Cancer</a:t>
                      </a:r>
                      <a:endParaRPr lang="en-NZ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1" u="none" strike="noStrike" dirty="0">
                          <a:effectLst/>
                        </a:rPr>
                        <a:t> CHD</a:t>
                      </a:r>
                      <a:endParaRPr lang="en-NZ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1" u="none" strike="noStrike" dirty="0">
                          <a:effectLst/>
                        </a:rPr>
                        <a:t> COPD</a:t>
                      </a:r>
                      <a:endParaRPr lang="en-NZ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1" u="none" strike="noStrike" dirty="0">
                          <a:effectLst/>
                        </a:rPr>
                        <a:t> Dementia</a:t>
                      </a:r>
                      <a:endParaRPr lang="en-NZ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1" u="none" strike="noStrike" dirty="0">
                          <a:effectLst/>
                        </a:rPr>
                        <a:t> Diabetes</a:t>
                      </a:r>
                      <a:endParaRPr lang="en-NZ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1" u="none" strike="noStrike" dirty="0">
                          <a:effectLst/>
                        </a:rPr>
                        <a:t> Gout</a:t>
                      </a:r>
                      <a:endParaRPr lang="en-NZ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1" u="none" strike="noStrike" dirty="0">
                          <a:effectLst/>
                        </a:rPr>
                        <a:t> Mental</a:t>
                      </a:r>
                      <a:br>
                        <a:rPr lang="en-NZ" sz="1000" b="1" u="none" strike="noStrike" dirty="0">
                          <a:effectLst/>
                        </a:rPr>
                      </a:br>
                      <a:r>
                        <a:rPr lang="en-NZ" sz="1000" b="1" u="none" strike="noStrike" dirty="0">
                          <a:effectLst/>
                        </a:rPr>
                        <a:t> health</a:t>
                      </a:r>
                      <a:endParaRPr lang="en-NZ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1" u="none" strike="noStrike" dirty="0">
                          <a:effectLst/>
                        </a:rPr>
                        <a:t> Stroke</a:t>
                      </a:r>
                      <a:endParaRPr lang="en-NZ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1" u="none" strike="noStrike" dirty="0">
                          <a:effectLst/>
                        </a:rPr>
                        <a:t> TBI</a:t>
                      </a:r>
                      <a:endParaRPr lang="en-NZ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# of CCs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1" u="none" strike="noStrike" dirty="0">
                          <a:effectLst/>
                        </a:rPr>
                        <a:t> 2+ CCs (%)</a:t>
                      </a:r>
                      <a:endParaRPr lang="en-N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05096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1" u="none" strike="noStrike" dirty="0">
                          <a:effectLst/>
                        </a:rPr>
                        <a:t>AMI</a:t>
                      </a:r>
                      <a:endParaRPr lang="en-NZ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 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27.93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96.41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28.31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9.26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36.37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24.73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50.19</a:t>
                      </a:r>
                      <a:endParaRPr lang="en-NZ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>
                          <a:effectLst/>
                        </a:rPr>
                        <a:t>13.01</a:t>
                      </a:r>
                      <a:endParaRPr lang="en-N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13.12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4.03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99.37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42454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1" u="none" strike="noStrike" dirty="0">
                          <a:effectLst/>
                        </a:rPr>
                        <a:t>Cancer</a:t>
                      </a:r>
                      <a:endParaRPr lang="en-NZ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2.01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 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16.19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18.82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6.69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21.95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15.65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43.98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7.59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10.09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2.77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79.21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06202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1" u="none" strike="noStrike" dirty="0">
                          <a:effectLst/>
                        </a:rPr>
                        <a:t>Coronary heart disease</a:t>
                      </a:r>
                      <a:endParaRPr lang="en-NZ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6.95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3.58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 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NZ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12.34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NZ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5.61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NZ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16.31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NZ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10.72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NZ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23.73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NZ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5.83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6.28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3.43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91.74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75456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1" u="none" strike="noStrike" dirty="0">
                          <a:effectLst/>
                        </a:rPr>
                        <a:t>COPD</a:t>
                      </a:r>
                      <a:endParaRPr lang="en-NZ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2.04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4.17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2.45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 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3.10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12.94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8.52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23.22</a:t>
                      </a:r>
                      <a:endParaRPr lang="en-NZ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3.27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4.75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3.08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85.55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55242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1" u="none" strike="noStrike" dirty="0">
                          <a:effectLst/>
                        </a:rPr>
                        <a:t>Dementia</a:t>
                      </a:r>
                      <a:endParaRPr lang="en-NZ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0.67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1.48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1.11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0.53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 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7.80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3.83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25.75</a:t>
                      </a:r>
                      <a:endParaRPr lang="en-NZ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6.34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7.65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3.76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95.47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25944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1" u="none" strike="noStrike" dirty="0">
                          <a:effectLst/>
                        </a:rPr>
                        <a:t>Diabetes</a:t>
                      </a:r>
                      <a:endParaRPr lang="en-NZ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2.62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4.86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3.24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2.23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0.46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 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10.07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13.51</a:t>
                      </a:r>
                      <a:endParaRPr lang="en-NZ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2.35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3.24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2.79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78.69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06686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1" u="none" strike="noStrike" dirty="0">
                          <a:effectLst/>
                        </a:rPr>
                        <a:t>Gout</a:t>
                      </a:r>
                      <a:endParaRPr lang="en-NZ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1.78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3.46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2.13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1.47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0.23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2.43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 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6.81</a:t>
                      </a:r>
                      <a:endParaRPr lang="en-NZ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1.22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1.79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3.00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83.80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956294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1" u="none" strike="noStrike" dirty="0">
                          <a:effectLst/>
                        </a:rPr>
                        <a:t>Mental health</a:t>
                      </a:r>
                      <a:endParaRPr lang="en-NZ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3.62</a:t>
                      </a:r>
                      <a:endParaRPr lang="en-NZ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9.73</a:t>
                      </a:r>
                      <a:endParaRPr lang="en-NZ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4.71</a:t>
                      </a:r>
                      <a:endParaRPr lang="en-NZ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4.00</a:t>
                      </a:r>
                      <a:endParaRPr lang="en-NZ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1.52</a:t>
                      </a:r>
                      <a:endParaRPr lang="en-NZ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3.26</a:t>
                      </a:r>
                      <a:endParaRPr lang="en-NZ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1.04</a:t>
                      </a:r>
                      <a:endParaRPr lang="en-NZ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 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1.23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2.55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2.68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76.40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96824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1" u="none" strike="noStrike" dirty="0">
                          <a:effectLst/>
                        </a:rPr>
                        <a:t>Stroke</a:t>
                      </a:r>
                      <a:endParaRPr lang="en-NZ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0.94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1.68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1.16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0.56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0.37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0.57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0.19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0.47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 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0.99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3.69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91.92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07946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1" u="none" strike="noStrike" dirty="0">
                          <a:effectLst/>
                        </a:rPr>
                        <a:t>Traumatic brain injury</a:t>
                      </a:r>
                      <a:endParaRPr lang="en-NZ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0.95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2.23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1.24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0.82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0.45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0.78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0.28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0.98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0.07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 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>
                          <a:effectLst/>
                        </a:rPr>
                        <a:t>3.20</a:t>
                      </a:r>
                      <a:endParaRPr lang="en-N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84.38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21757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1" u="none" strike="noStrike" dirty="0">
                          <a:effectLst/>
                        </a:rPr>
                        <a:t>Population (%)</a:t>
                      </a:r>
                      <a:endParaRPr lang="en-N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b="1" u="none" strike="noStrike" dirty="0">
                          <a:effectLst/>
                        </a:rPr>
                        <a:t>7.21</a:t>
                      </a:r>
                      <a:endParaRPr lang="en-N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b="1" u="none" strike="noStrike" dirty="0">
                          <a:effectLst/>
                        </a:rPr>
                        <a:t>22.13</a:t>
                      </a:r>
                      <a:endParaRPr lang="en-N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b="1" u="none" strike="noStrike" dirty="0">
                          <a:effectLst/>
                        </a:rPr>
                        <a:t>19.84</a:t>
                      </a:r>
                      <a:endParaRPr lang="en-N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b="1" u="none" strike="noStrike" dirty="0">
                          <a:effectLst/>
                        </a:rPr>
                        <a:t>17.22</a:t>
                      </a:r>
                      <a:endParaRPr lang="en-N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b="1" u="none" strike="noStrike" dirty="0">
                          <a:effectLst/>
                        </a:rPr>
                        <a:t>5.90</a:t>
                      </a:r>
                      <a:endParaRPr lang="en-N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b="1" u="none" strike="noStrike" dirty="0">
                          <a:effectLst/>
                        </a:rPr>
                        <a:t>24.15</a:t>
                      </a:r>
                      <a:endParaRPr lang="en-N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b="1" u="none" strike="noStrike" dirty="0">
                          <a:effectLst/>
                        </a:rPr>
                        <a:t>15.34</a:t>
                      </a:r>
                      <a:endParaRPr lang="en-N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b="1" u="none" strike="noStrike" dirty="0">
                          <a:effectLst/>
                        </a:rPr>
                        <a:t>38.31</a:t>
                      </a:r>
                      <a:endParaRPr lang="en-N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b="1" u="none" strike="noStrike" dirty="0">
                          <a:effectLst/>
                        </a:rPr>
                        <a:t>6.59</a:t>
                      </a:r>
                      <a:endParaRPr lang="en-N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b="1" u="none" strike="noStrike" dirty="0">
                          <a:effectLst/>
                        </a:rPr>
                        <a:t>9.30</a:t>
                      </a:r>
                      <a:endParaRPr lang="en-N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b="1" u="none" strike="noStrike" dirty="0">
                          <a:effectLst/>
                        </a:rPr>
                        <a:t>1.66</a:t>
                      </a:r>
                      <a:endParaRPr lang="en-N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b="1" u="none" strike="noStrike" dirty="0">
                          <a:effectLst/>
                        </a:rPr>
                        <a:t> </a:t>
                      </a:r>
                      <a:endParaRPr lang="en-N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18413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30332" y="4768200"/>
            <a:ext cx="7478714" cy="328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Older adults  living with others – excludes individuals who live alone, or in care settings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85767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Ageing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NZ" dirty="0"/>
              <a:t>When does it start?</a:t>
            </a:r>
          </a:p>
          <a:p>
            <a:r>
              <a:rPr lang="en-NZ" dirty="0"/>
              <a:t>How old do I feel?</a:t>
            </a:r>
          </a:p>
          <a:p>
            <a:r>
              <a:rPr lang="en-US" dirty="0"/>
              <a:t>Growing old is not for </a:t>
            </a:r>
            <a:r>
              <a:rPr lang="en-US" dirty="0" err="1"/>
              <a:t>sissie</a:t>
            </a:r>
            <a:r>
              <a:rPr lang="en-NZ" dirty="0"/>
              <a:t>s!</a:t>
            </a:r>
          </a:p>
          <a:p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45717F-2858-4043-A9CA-B2273EB6097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 descr="A person and person walking on a path&#10;&#10;Description automatically generated">
            <a:extLst>
              <a:ext uri="{FF2B5EF4-FFF2-40B4-BE49-F238E27FC236}">
                <a16:creationId xmlns:a16="http://schemas.microsoft.com/office/drawing/2014/main" id="{AEEE5222-52D4-81A6-DD3A-D5ECA9F85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7233" y="1509196"/>
            <a:ext cx="4853526" cy="302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7463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Multiple Chronic Conditions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NZ" dirty="0"/>
              <a:t>What condition tend to co-occur – two CCs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45717F-2858-4043-A9CA-B2273EB6097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79F9E6-510C-F364-54AD-6FAB28F9C9C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897" y="1377558"/>
            <a:ext cx="5986503" cy="368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77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Multiple Chronic Conditions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NZ" dirty="0"/>
              <a:t>What condition tend to co-occur – two CCs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45717F-2858-4043-A9CA-B2273EB60975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E1CF4E6-826E-CB28-12AA-FEDA7C18A9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657329"/>
              </p:ext>
            </p:extLst>
          </p:nvPr>
        </p:nvGraphicFramePr>
        <p:xfrm>
          <a:off x="628650" y="1522413"/>
          <a:ext cx="7405452" cy="302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9550">
                  <a:extLst>
                    <a:ext uri="{9D8B030D-6E8A-4147-A177-3AD203B41FA5}">
                      <a16:colId xmlns:a16="http://schemas.microsoft.com/office/drawing/2014/main" val="1557175346"/>
                    </a:ext>
                  </a:extLst>
                </a:gridCol>
                <a:gridCol w="497840">
                  <a:extLst>
                    <a:ext uri="{9D8B030D-6E8A-4147-A177-3AD203B41FA5}">
                      <a16:colId xmlns:a16="http://schemas.microsoft.com/office/drawing/2014/main" val="3586389150"/>
                    </a:ext>
                  </a:extLst>
                </a:gridCol>
                <a:gridCol w="497840">
                  <a:extLst>
                    <a:ext uri="{9D8B030D-6E8A-4147-A177-3AD203B41FA5}">
                      <a16:colId xmlns:a16="http://schemas.microsoft.com/office/drawing/2014/main" val="3035951635"/>
                    </a:ext>
                  </a:extLst>
                </a:gridCol>
                <a:gridCol w="497840">
                  <a:extLst>
                    <a:ext uri="{9D8B030D-6E8A-4147-A177-3AD203B41FA5}">
                      <a16:colId xmlns:a16="http://schemas.microsoft.com/office/drawing/2014/main" val="3274810253"/>
                    </a:ext>
                  </a:extLst>
                </a:gridCol>
                <a:gridCol w="497840">
                  <a:extLst>
                    <a:ext uri="{9D8B030D-6E8A-4147-A177-3AD203B41FA5}">
                      <a16:colId xmlns:a16="http://schemas.microsoft.com/office/drawing/2014/main" val="2021852763"/>
                    </a:ext>
                  </a:extLst>
                </a:gridCol>
                <a:gridCol w="497840">
                  <a:extLst>
                    <a:ext uri="{9D8B030D-6E8A-4147-A177-3AD203B41FA5}">
                      <a16:colId xmlns:a16="http://schemas.microsoft.com/office/drawing/2014/main" val="205801487"/>
                    </a:ext>
                  </a:extLst>
                </a:gridCol>
                <a:gridCol w="497840">
                  <a:extLst>
                    <a:ext uri="{9D8B030D-6E8A-4147-A177-3AD203B41FA5}">
                      <a16:colId xmlns:a16="http://schemas.microsoft.com/office/drawing/2014/main" val="2698906118"/>
                    </a:ext>
                  </a:extLst>
                </a:gridCol>
                <a:gridCol w="497840">
                  <a:extLst>
                    <a:ext uri="{9D8B030D-6E8A-4147-A177-3AD203B41FA5}">
                      <a16:colId xmlns:a16="http://schemas.microsoft.com/office/drawing/2014/main" val="561355814"/>
                    </a:ext>
                  </a:extLst>
                </a:gridCol>
                <a:gridCol w="497840">
                  <a:extLst>
                    <a:ext uri="{9D8B030D-6E8A-4147-A177-3AD203B41FA5}">
                      <a16:colId xmlns:a16="http://schemas.microsoft.com/office/drawing/2014/main" val="3308399928"/>
                    </a:ext>
                  </a:extLst>
                </a:gridCol>
                <a:gridCol w="497840">
                  <a:extLst>
                    <a:ext uri="{9D8B030D-6E8A-4147-A177-3AD203B41FA5}">
                      <a16:colId xmlns:a16="http://schemas.microsoft.com/office/drawing/2014/main" val="3544891333"/>
                    </a:ext>
                  </a:extLst>
                </a:gridCol>
                <a:gridCol w="497840">
                  <a:extLst>
                    <a:ext uri="{9D8B030D-6E8A-4147-A177-3AD203B41FA5}">
                      <a16:colId xmlns:a16="http://schemas.microsoft.com/office/drawing/2014/main" val="274409877"/>
                    </a:ext>
                  </a:extLst>
                </a:gridCol>
                <a:gridCol w="478226">
                  <a:extLst>
                    <a:ext uri="{9D8B030D-6E8A-4147-A177-3AD203B41FA5}">
                      <a16:colId xmlns:a16="http://schemas.microsoft.com/office/drawing/2014/main" val="2891324065"/>
                    </a:ext>
                  </a:extLst>
                </a:gridCol>
                <a:gridCol w="469276">
                  <a:extLst>
                    <a:ext uri="{9D8B030D-6E8A-4147-A177-3AD203B41FA5}">
                      <a16:colId xmlns:a16="http://schemas.microsoft.com/office/drawing/2014/main" val="976010735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l" fontAlgn="b"/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1" u="none" strike="noStrike" dirty="0">
                          <a:effectLst/>
                        </a:rPr>
                        <a:t> AMI</a:t>
                      </a:r>
                      <a:endParaRPr lang="en-NZ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1" u="none" strike="noStrike" dirty="0">
                          <a:effectLst/>
                        </a:rPr>
                        <a:t> Cancer</a:t>
                      </a:r>
                      <a:endParaRPr lang="en-NZ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1" u="none" strike="noStrike" dirty="0">
                          <a:effectLst/>
                        </a:rPr>
                        <a:t> CHD</a:t>
                      </a:r>
                      <a:endParaRPr lang="en-NZ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1" u="none" strike="noStrike" dirty="0">
                          <a:effectLst/>
                        </a:rPr>
                        <a:t> COPD</a:t>
                      </a:r>
                      <a:endParaRPr lang="en-NZ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1" u="none" strike="noStrike" dirty="0">
                          <a:effectLst/>
                        </a:rPr>
                        <a:t> Dementia</a:t>
                      </a:r>
                      <a:endParaRPr lang="en-NZ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1" u="none" strike="noStrike" dirty="0">
                          <a:effectLst/>
                        </a:rPr>
                        <a:t> Diabetes</a:t>
                      </a:r>
                      <a:endParaRPr lang="en-NZ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1" u="none" strike="noStrike" dirty="0">
                          <a:effectLst/>
                        </a:rPr>
                        <a:t> Gout</a:t>
                      </a:r>
                      <a:endParaRPr lang="en-NZ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1" u="none" strike="noStrike" dirty="0">
                          <a:effectLst/>
                        </a:rPr>
                        <a:t> Mental</a:t>
                      </a:r>
                      <a:br>
                        <a:rPr lang="en-NZ" sz="1000" b="1" u="none" strike="noStrike" dirty="0">
                          <a:effectLst/>
                        </a:rPr>
                      </a:br>
                      <a:r>
                        <a:rPr lang="en-NZ" sz="1000" b="1" u="none" strike="noStrike" dirty="0">
                          <a:effectLst/>
                        </a:rPr>
                        <a:t> health</a:t>
                      </a:r>
                      <a:endParaRPr lang="en-NZ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1" u="none" strike="noStrike" dirty="0">
                          <a:effectLst/>
                        </a:rPr>
                        <a:t> Stroke</a:t>
                      </a:r>
                      <a:endParaRPr lang="en-NZ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1" u="none" strike="noStrike" dirty="0">
                          <a:effectLst/>
                        </a:rPr>
                        <a:t> TBI</a:t>
                      </a:r>
                      <a:endParaRPr lang="en-NZ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# of CCs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1" u="none" strike="noStrike" dirty="0">
                          <a:effectLst/>
                        </a:rPr>
                        <a:t> 2+ CCs (%)</a:t>
                      </a:r>
                      <a:endParaRPr lang="en-N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05096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1" u="none" strike="noStrike" dirty="0">
                          <a:effectLst/>
                        </a:rPr>
                        <a:t>AMI</a:t>
                      </a:r>
                      <a:endParaRPr lang="en-NZ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 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27.93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96.41</a:t>
                      </a:r>
                      <a:endParaRPr lang="en-NZ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28.31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9.26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36.37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24.73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50.19</a:t>
                      </a:r>
                      <a:endParaRPr lang="en-NZ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>
                          <a:effectLst/>
                        </a:rPr>
                        <a:t>13.01</a:t>
                      </a:r>
                      <a:endParaRPr lang="en-N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13.12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4.03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99.37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42454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1" u="none" strike="noStrike" dirty="0">
                          <a:effectLst/>
                        </a:rPr>
                        <a:t>Cancer</a:t>
                      </a:r>
                      <a:endParaRPr lang="en-NZ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2.01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 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16.19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18.82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6.69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21.95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15.65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43.98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7.59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10.09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2.77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79.21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06202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1" u="none" strike="noStrike" dirty="0">
                          <a:effectLst/>
                        </a:rPr>
                        <a:t>Coronary heart disease</a:t>
                      </a:r>
                      <a:endParaRPr lang="en-NZ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6.95</a:t>
                      </a:r>
                      <a:endParaRPr lang="en-NZ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3.58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 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NZ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12.34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NZ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5.61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NZ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16.31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NZ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10.72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NZ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23.73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NZ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5.83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6.28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3.43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91.74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75456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1" u="none" strike="noStrike" dirty="0">
                          <a:effectLst/>
                        </a:rPr>
                        <a:t>COPD</a:t>
                      </a:r>
                      <a:endParaRPr lang="en-NZ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2.04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4.17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2.45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 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3.10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12.94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8.52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23.22</a:t>
                      </a:r>
                      <a:endParaRPr lang="en-NZ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3.27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4.75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3.08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85.55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55242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1" u="none" strike="noStrike" dirty="0">
                          <a:effectLst/>
                        </a:rPr>
                        <a:t>Dementia</a:t>
                      </a:r>
                      <a:endParaRPr lang="en-NZ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0.67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1.48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1.11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0.53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 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7.80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3.83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25.75</a:t>
                      </a:r>
                      <a:endParaRPr lang="en-NZ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6.34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7.65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3.76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95.47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25944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1" u="none" strike="noStrike" dirty="0">
                          <a:effectLst/>
                        </a:rPr>
                        <a:t>Diabetes</a:t>
                      </a:r>
                      <a:endParaRPr lang="en-NZ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2.62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4.86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3.24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2.23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0.46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 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10.07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13.51</a:t>
                      </a:r>
                      <a:endParaRPr lang="en-NZ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2.35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3.24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2.79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78.69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06686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1" u="none" strike="noStrike" dirty="0">
                          <a:effectLst/>
                        </a:rPr>
                        <a:t>Gout</a:t>
                      </a:r>
                      <a:endParaRPr lang="en-NZ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1.78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3.46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2.13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1.47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0.23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2.43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 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6.81</a:t>
                      </a:r>
                      <a:endParaRPr lang="en-NZ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1.22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1.79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3.00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83.80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956294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1" u="none" strike="noStrike" dirty="0">
                          <a:effectLst/>
                        </a:rPr>
                        <a:t>Mental health</a:t>
                      </a:r>
                      <a:endParaRPr lang="en-NZ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3.62</a:t>
                      </a:r>
                      <a:endParaRPr lang="en-NZ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9.73</a:t>
                      </a:r>
                      <a:endParaRPr lang="en-NZ" sz="1000" b="1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4.71</a:t>
                      </a:r>
                      <a:endParaRPr lang="en-NZ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4.00</a:t>
                      </a:r>
                      <a:endParaRPr lang="en-NZ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1.52</a:t>
                      </a:r>
                      <a:endParaRPr lang="en-NZ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3.26</a:t>
                      </a:r>
                      <a:endParaRPr lang="en-NZ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1.04</a:t>
                      </a:r>
                      <a:endParaRPr lang="en-NZ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 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1.23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2.55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2.68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76.40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96824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1" u="none" strike="noStrike" dirty="0">
                          <a:effectLst/>
                        </a:rPr>
                        <a:t>Stroke</a:t>
                      </a:r>
                      <a:endParaRPr lang="en-NZ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0.94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1.68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1.16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0.56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0.37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0.57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0.19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0.47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 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0.99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3.69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91.92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07946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1" u="none" strike="noStrike" dirty="0">
                          <a:effectLst/>
                        </a:rPr>
                        <a:t>Traumatic brain injury</a:t>
                      </a:r>
                      <a:endParaRPr lang="en-NZ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0.95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2.23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1.24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0.82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0.45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0.78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0.28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0.98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0.07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 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>
                          <a:effectLst/>
                        </a:rPr>
                        <a:t>3.20</a:t>
                      </a:r>
                      <a:endParaRPr lang="en-N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u="none" strike="noStrike" dirty="0">
                          <a:effectLst/>
                        </a:rPr>
                        <a:t>84.38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21757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1" u="none" strike="noStrike" dirty="0">
                          <a:effectLst/>
                        </a:rPr>
                        <a:t>Population (%)</a:t>
                      </a:r>
                      <a:endParaRPr lang="en-N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b="1" u="none" strike="noStrike" dirty="0">
                          <a:effectLst/>
                        </a:rPr>
                        <a:t>7.21</a:t>
                      </a:r>
                      <a:endParaRPr lang="en-N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b="1" u="none" strike="noStrike" dirty="0">
                          <a:effectLst/>
                        </a:rPr>
                        <a:t>22.13</a:t>
                      </a:r>
                      <a:endParaRPr lang="en-N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b="1" u="none" strike="noStrike" dirty="0">
                          <a:effectLst/>
                        </a:rPr>
                        <a:t>19.84</a:t>
                      </a:r>
                      <a:endParaRPr lang="en-N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b="1" u="none" strike="noStrike" dirty="0">
                          <a:effectLst/>
                        </a:rPr>
                        <a:t>17.22</a:t>
                      </a:r>
                      <a:endParaRPr lang="en-N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b="1" u="none" strike="noStrike" dirty="0">
                          <a:effectLst/>
                        </a:rPr>
                        <a:t>5.90</a:t>
                      </a:r>
                      <a:endParaRPr lang="en-N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b="1" u="none" strike="noStrike" dirty="0">
                          <a:effectLst/>
                        </a:rPr>
                        <a:t>24.15</a:t>
                      </a:r>
                      <a:endParaRPr lang="en-N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b="1" u="none" strike="noStrike" dirty="0">
                          <a:effectLst/>
                        </a:rPr>
                        <a:t>15.34</a:t>
                      </a:r>
                      <a:endParaRPr lang="en-N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b="1" u="none" strike="noStrike" dirty="0">
                          <a:effectLst/>
                        </a:rPr>
                        <a:t>38.31</a:t>
                      </a:r>
                      <a:endParaRPr lang="en-N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b="1" u="none" strike="noStrike" dirty="0">
                          <a:effectLst/>
                        </a:rPr>
                        <a:t>6.59</a:t>
                      </a:r>
                      <a:endParaRPr lang="en-N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b="1" u="none" strike="noStrike" dirty="0">
                          <a:effectLst/>
                        </a:rPr>
                        <a:t>9.30</a:t>
                      </a:r>
                      <a:endParaRPr lang="en-N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b="1" u="none" strike="noStrike" dirty="0">
                          <a:effectLst/>
                        </a:rPr>
                        <a:t>1.66</a:t>
                      </a:r>
                      <a:endParaRPr lang="en-N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b="1" u="none" strike="noStrike" dirty="0">
                          <a:effectLst/>
                        </a:rPr>
                        <a:t> </a:t>
                      </a:r>
                      <a:endParaRPr lang="en-N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184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39181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D7663-9B92-DF7F-51E5-12B3BFC8F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Multiple Chronic Conditions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5077AE-2ED8-D147-1D15-9F46BFA4F7F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NZ" dirty="0"/>
              <a:t>What about three and more CCs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735CA7-227D-5613-FB3C-8C512A01AF0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NZ" dirty="0"/>
              <a:t>Using interRAI data we analysed CCs of older adults seeking home support services.</a:t>
            </a:r>
          </a:p>
          <a:p>
            <a:r>
              <a:rPr lang="en-NZ" dirty="0"/>
              <a:t>31,704 people, mean age 82.3 (8.0), 59.9% female</a:t>
            </a:r>
          </a:p>
          <a:p>
            <a:r>
              <a:rPr lang="en-NZ" dirty="0"/>
              <a:t>Limitations: no details on specific type or degree of health condition.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1230DD-E434-1DFC-A81A-206B5C4DC8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45717F-2858-4043-A9CA-B2273EB6097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47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D7663-9B92-DF7F-51E5-12B3BFC8F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Multiple Chronic Conditions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5077AE-2ED8-D147-1D15-9F46BFA4F7F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NZ" dirty="0"/>
              <a:t>What about three and more CCs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735CA7-227D-5613-FB3C-8C512A01AF0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NZ" dirty="0"/>
              <a:t>Hierarchical cluster analysis</a:t>
            </a:r>
          </a:p>
          <a:p>
            <a:r>
              <a:rPr lang="en-NZ" dirty="0"/>
              <a:t>Determines clusters based</a:t>
            </a:r>
            <a:br>
              <a:rPr lang="en-NZ" dirty="0"/>
            </a:br>
            <a:r>
              <a:rPr lang="en-NZ" dirty="0"/>
              <a:t>on similarity / dissimilarity</a:t>
            </a:r>
          </a:p>
          <a:p>
            <a:r>
              <a:rPr lang="en-NZ" dirty="0"/>
              <a:t>Result is a dendrogram </a:t>
            </a:r>
            <a:br>
              <a:rPr lang="en-NZ" dirty="0"/>
            </a:br>
            <a:r>
              <a:rPr lang="en-NZ" dirty="0"/>
              <a:t>and the descriptive statistics for each cluster</a:t>
            </a:r>
          </a:p>
          <a:p>
            <a:r>
              <a:rPr lang="en-NZ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1230DD-E434-1DFC-A81A-206B5C4DC8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45717F-2858-4043-A9CA-B2273EB6097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8" name="Picture 7" descr="A diagram of a city&#10;&#10;Description automatically generated">
            <a:extLst>
              <a:ext uri="{FF2B5EF4-FFF2-40B4-BE49-F238E27FC236}">
                <a16:creationId xmlns:a16="http://schemas.microsoft.com/office/drawing/2014/main" id="{13809B90-6F33-F0D2-0F7E-E7241369132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9940" y="1571969"/>
            <a:ext cx="5265110" cy="3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937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D4F002-0065-E5C7-8421-EADF452C349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AC83C9-9616-DC1D-2DD0-2D7BCD4743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45717F-2858-4043-A9CA-B2273EB60975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492315B-76D9-44FD-63C3-866AE00359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169269"/>
              </p:ext>
            </p:extLst>
          </p:nvPr>
        </p:nvGraphicFramePr>
        <p:xfrm>
          <a:off x="177800" y="207410"/>
          <a:ext cx="8788400" cy="47523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6164">
                  <a:extLst>
                    <a:ext uri="{9D8B030D-6E8A-4147-A177-3AD203B41FA5}">
                      <a16:colId xmlns:a16="http://schemas.microsoft.com/office/drawing/2014/main" val="4176338209"/>
                    </a:ext>
                  </a:extLst>
                </a:gridCol>
                <a:gridCol w="805804">
                  <a:extLst>
                    <a:ext uri="{9D8B030D-6E8A-4147-A177-3AD203B41FA5}">
                      <a16:colId xmlns:a16="http://schemas.microsoft.com/office/drawing/2014/main" val="922154217"/>
                    </a:ext>
                  </a:extLst>
                </a:gridCol>
                <a:gridCol w="805804">
                  <a:extLst>
                    <a:ext uri="{9D8B030D-6E8A-4147-A177-3AD203B41FA5}">
                      <a16:colId xmlns:a16="http://schemas.microsoft.com/office/drawing/2014/main" val="1481926583"/>
                    </a:ext>
                  </a:extLst>
                </a:gridCol>
                <a:gridCol w="805804">
                  <a:extLst>
                    <a:ext uri="{9D8B030D-6E8A-4147-A177-3AD203B41FA5}">
                      <a16:colId xmlns:a16="http://schemas.microsoft.com/office/drawing/2014/main" val="224779635"/>
                    </a:ext>
                  </a:extLst>
                </a:gridCol>
                <a:gridCol w="805804">
                  <a:extLst>
                    <a:ext uri="{9D8B030D-6E8A-4147-A177-3AD203B41FA5}">
                      <a16:colId xmlns:a16="http://schemas.microsoft.com/office/drawing/2014/main" val="1067363203"/>
                    </a:ext>
                  </a:extLst>
                </a:gridCol>
                <a:gridCol w="805804">
                  <a:extLst>
                    <a:ext uri="{9D8B030D-6E8A-4147-A177-3AD203B41FA5}">
                      <a16:colId xmlns:a16="http://schemas.microsoft.com/office/drawing/2014/main" val="3708560268"/>
                    </a:ext>
                  </a:extLst>
                </a:gridCol>
                <a:gridCol w="805804">
                  <a:extLst>
                    <a:ext uri="{9D8B030D-6E8A-4147-A177-3AD203B41FA5}">
                      <a16:colId xmlns:a16="http://schemas.microsoft.com/office/drawing/2014/main" val="1232478194"/>
                    </a:ext>
                  </a:extLst>
                </a:gridCol>
                <a:gridCol w="805804">
                  <a:extLst>
                    <a:ext uri="{9D8B030D-6E8A-4147-A177-3AD203B41FA5}">
                      <a16:colId xmlns:a16="http://schemas.microsoft.com/office/drawing/2014/main" val="2416563802"/>
                    </a:ext>
                  </a:extLst>
                </a:gridCol>
                <a:gridCol w="805804">
                  <a:extLst>
                    <a:ext uri="{9D8B030D-6E8A-4147-A177-3AD203B41FA5}">
                      <a16:colId xmlns:a16="http://schemas.microsoft.com/office/drawing/2014/main" val="3528915277"/>
                    </a:ext>
                  </a:extLst>
                </a:gridCol>
                <a:gridCol w="805804">
                  <a:extLst>
                    <a:ext uri="{9D8B030D-6E8A-4147-A177-3AD203B41FA5}">
                      <a16:colId xmlns:a16="http://schemas.microsoft.com/office/drawing/2014/main" val="1300427531"/>
                    </a:ext>
                  </a:extLst>
                </a:gridCol>
              </a:tblGrid>
              <a:tr h="8948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100">
                          <a:effectLst/>
                        </a:rPr>
                        <a:t> </a:t>
                      </a:r>
                      <a:endParaRPr lang="en-N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100" dirty="0">
                          <a:effectLst/>
                        </a:rPr>
                        <a:t>Cluster 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000" b="0" dirty="0">
                          <a:effectLst/>
                        </a:rPr>
                        <a:t>(No CC)</a:t>
                      </a:r>
                      <a:endParaRPr lang="en-NZ" sz="1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100" dirty="0">
                          <a:effectLst/>
                        </a:rPr>
                        <a:t>Cluster 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000" b="0" dirty="0">
                          <a:effectLst/>
                        </a:rPr>
                        <a:t>(COPD)</a:t>
                      </a:r>
                      <a:endParaRPr lang="en-NZ" sz="1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100" dirty="0">
                          <a:effectLst/>
                        </a:rPr>
                        <a:t>Cluster 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000" b="0" dirty="0">
                          <a:effectLst/>
                        </a:rPr>
                        <a:t>(Depression)</a:t>
                      </a:r>
                      <a:endParaRPr lang="en-NZ" sz="1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100" dirty="0">
                          <a:effectLst/>
                        </a:rPr>
                        <a:t>Cluster 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000" b="0" dirty="0">
                          <a:effectLst/>
                        </a:rPr>
                        <a:t>(Stroke)</a:t>
                      </a:r>
                      <a:endParaRPr lang="en-NZ" sz="1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100" dirty="0">
                          <a:effectLst/>
                        </a:rPr>
                        <a:t>Cluster 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000" b="0" dirty="0">
                          <a:effectLst/>
                        </a:rPr>
                        <a:t>(Cancer)</a:t>
                      </a:r>
                      <a:endParaRPr lang="en-NZ" sz="1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100" dirty="0">
                          <a:effectLst/>
                        </a:rPr>
                        <a:t>Cluster 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000" b="0" dirty="0">
                          <a:effectLst/>
                        </a:rPr>
                        <a:t>(Diabetes)</a:t>
                      </a:r>
                      <a:endParaRPr lang="en-NZ" sz="1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100" dirty="0">
                          <a:effectLst/>
                        </a:rPr>
                        <a:t>Cluster 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000" b="0" dirty="0">
                          <a:effectLst/>
                        </a:rPr>
                        <a:t>(Cog. Imp.)</a:t>
                      </a:r>
                      <a:endParaRPr lang="en-NZ" sz="1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100" dirty="0">
                          <a:effectLst/>
                        </a:rPr>
                        <a:t>Cluster 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000" b="0" dirty="0">
                          <a:effectLst/>
                        </a:rPr>
                        <a:t>(CHD)</a:t>
                      </a:r>
                      <a:endParaRPr lang="en-NZ" sz="1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100" dirty="0">
                          <a:effectLst/>
                        </a:rPr>
                        <a:t>Cluster 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000" b="0" dirty="0">
                          <a:effectLst/>
                        </a:rPr>
                        <a:t>(CHF)</a:t>
                      </a:r>
                      <a:endParaRPr lang="en-NZ" sz="1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extLst>
                  <a:ext uri="{0D108BD9-81ED-4DB2-BD59-A6C34878D82A}">
                    <a16:rowId xmlns:a16="http://schemas.microsoft.com/office/drawing/2014/main" val="371549308"/>
                  </a:ext>
                </a:extLst>
              </a:tr>
              <a:tr h="5106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200" dirty="0">
                          <a:effectLst/>
                        </a:rPr>
                        <a:t>Total in cluster</a:t>
                      </a:r>
                      <a:endParaRPr lang="en-N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100" dirty="0">
                          <a:effectLst/>
                        </a:rPr>
                        <a:t>2,791 (8.8%)</a:t>
                      </a:r>
                      <a:endParaRPr lang="en-N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100" dirty="0">
                          <a:effectLst/>
                        </a:rPr>
                        <a:t>2,702 (8.5%)</a:t>
                      </a:r>
                      <a:endParaRPr lang="en-N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100" dirty="0">
                          <a:effectLst/>
                        </a:rPr>
                        <a:t>4,612 (14.5%)</a:t>
                      </a:r>
                      <a:endParaRPr lang="en-N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100" dirty="0">
                          <a:effectLst/>
                        </a:rPr>
                        <a:t>4,572 (14.4%)</a:t>
                      </a:r>
                      <a:endParaRPr lang="en-N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100" dirty="0">
                          <a:effectLst/>
                        </a:rPr>
                        <a:t>4,977 (15.7%)</a:t>
                      </a:r>
                      <a:endParaRPr lang="en-N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100" dirty="0">
                          <a:effectLst/>
                        </a:rPr>
                        <a:t>3,992 (12.6%)</a:t>
                      </a:r>
                      <a:endParaRPr lang="en-N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100" dirty="0">
                          <a:effectLst/>
                        </a:rPr>
                        <a:t>4,290 (13.5%)</a:t>
                      </a:r>
                      <a:endParaRPr lang="en-N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100" dirty="0">
                          <a:effectLst/>
                        </a:rPr>
                        <a:t>2,237 (7.1%)</a:t>
                      </a:r>
                      <a:endParaRPr lang="en-N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100" dirty="0">
                          <a:effectLst/>
                        </a:rPr>
                        <a:t>1,531 (4.8%)</a:t>
                      </a:r>
                      <a:endParaRPr lang="en-N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extLst>
                  <a:ext uri="{0D108BD9-81ED-4DB2-BD59-A6C34878D82A}">
                    <a16:rowId xmlns:a16="http://schemas.microsoft.com/office/drawing/2014/main" val="2495847084"/>
                  </a:ext>
                </a:extLst>
              </a:tr>
              <a:tr h="48131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200">
                          <a:effectLst/>
                        </a:rPr>
                        <a:t>Coronary Heart Disease</a:t>
                      </a:r>
                      <a:endParaRPr lang="en-N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100" dirty="0">
                          <a:effectLst/>
                        </a:rPr>
                        <a:t>0%</a:t>
                      </a:r>
                      <a:endParaRPr lang="en-N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100" dirty="0">
                          <a:effectLst/>
                        </a:rPr>
                        <a:t>39.6%</a:t>
                      </a:r>
                      <a:endParaRPr lang="en-N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100" dirty="0">
                          <a:effectLst/>
                        </a:rPr>
                        <a:t>29.2%</a:t>
                      </a:r>
                      <a:endParaRPr lang="en-N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100" dirty="0">
                          <a:effectLst/>
                        </a:rPr>
                        <a:t>39.8%</a:t>
                      </a:r>
                      <a:endParaRPr lang="en-N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100" dirty="0">
                          <a:effectLst/>
                        </a:rPr>
                        <a:t>32.6%</a:t>
                      </a:r>
                      <a:endParaRPr lang="en-N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100" dirty="0">
                          <a:effectLst/>
                        </a:rPr>
                        <a:t>36.8%</a:t>
                      </a:r>
                      <a:endParaRPr lang="en-N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100" dirty="0">
                          <a:effectLst/>
                        </a:rPr>
                        <a:t>0%</a:t>
                      </a:r>
                      <a:endParaRPr lang="en-N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100" b="1" dirty="0">
                          <a:effectLst/>
                        </a:rPr>
                        <a:t>100%</a:t>
                      </a:r>
                      <a:endParaRPr lang="en-NZ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100" dirty="0">
                          <a:effectLst/>
                        </a:rPr>
                        <a:t>45.4%</a:t>
                      </a:r>
                      <a:endParaRPr lang="en-N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extLst>
                  <a:ext uri="{0D108BD9-81ED-4DB2-BD59-A6C34878D82A}">
                    <a16:rowId xmlns:a16="http://schemas.microsoft.com/office/drawing/2014/main" val="663724503"/>
                  </a:ext>
                </a:extLst>
              </a:tr>
              <a:tr h="48131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200">
                          <a:effectLst/>
                        </a:rPr>
                        <a:t>Congestive Heart Failure</a:t>
                      </a:r>
                      <a:endParaRPr lang="en-N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100" dirty="0">
                          <a:effectLst/>
                        </a:rPr>
                        <a:t>0%</a:t>
                      </a:r>
                      <a:endParaRPr lang="en-N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100" dirty="0">
                          <a:effectLst/>
                        </a:rPr>
                        <a:t>26.8%</a:t>
                      </a:r>
                      <a:endParaRPr lang="en-N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100" dirty="0">
                          <a:effectLst/>
                        </a:rPr>
                        <a:t>13.9%</a:t>
                      </a:r>
                      <a:endParaRPr lang="en-N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100" dirty="0">
                          <a:effectLst/>
                        </a:rPr>
                        <a:t>17.2%</a:t>
                      </a:r>
                      <a:endParaRPr lang="en-N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100" dirty="0">
                          <a:effectLst/>
                        </a:rPr>
                        <a:t>15.2%</a:t>
                      </a:r>
                      <a:endParaRPr lang="en-N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100" dirty="0">
                          <a:effectLst/>
                        </a:rPr>
                        <a:t>18.6%</a:t>
                      </a:r>
                      <a:endParaRPr lang="en-N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100" dirty="0">
                          <a:effectLst/>
                        </a:rPr>
                        <a:t>0%</a:t>
                      </a:r>
                      <a:endParaRPr lang="en-N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100" dirty="0">
                          <a:effectLst/>
                        </a:rPr>
                        <a:t>0%</a:t>
                      </a:r>
                      <a:endParaRPr lang="en-N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100" b="1" dirty="0">
                          <a:effectLst/>
                        </a:rPr>
                        <a:t>100%</a:t>
                      </a:r>
                      <a:endParaRPr lang="en-NZ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extLst>
                  <a:ext uri="{0D108BD9-81ED-4DB2-BD59-A6C34878D82A}">
                    <a16:rowId xmlns:a16="http://schemas.microsoft.com/office/drawing/2014/main" val="4108934811"/>
                  </a:ext>
                </a:extLst>
              </a:tr>
              <a:tr h="3171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200">
                          <a:effectLst/>
                        </a:rPr>
                        <a:t>COPD</a:t>
                      </a:r>
                      <a:endParaRPr lang="en-N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100" dirty="0">
                          <a:effectLst/>
                        </a:rPr>
                        <a:t>0%</a:t>
                      </a:r>
                      <a:endParaRPr lang="en-N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100" b="1" dirty="0">
                          <a:effectLst/>
                        </a:rPr>
                        <a:t>100%</a:t>
                      </a:r>
                      <a:endParaRPr lang="en-NZ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100" dirty="0">
                          <a:effectLst/>
                        </a:rPr>
                        <a:t>20.2%</a:t>
                      </a:r>
                      <a:endParaRPr lang="en-N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100" dirty="0">
                          <a:effectLst/>
                        </a:rPr>
                        <a:t>14.1%</a:t>
                      </a:r>
                      <a:endParaRPr lang="en-N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100" dirty="0">
                          <a:effectLst/>
                        </a:rPr>
                        <a:t>17.2%</a:t>
                      </a:r>
                      <a:endParaRPr lang="en-N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100" dirty="0">
                          <a:effectLst/>
                        </a:rPr>
                        <a:t>0%</a:t>
                      </a:r>
                      <a:endParaRPr lang="en-N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100" dirty="0">
                          <a:effectLst/>
                        </a:rPr>
                        <a:t>0%</a:t>
                      </a:r>
                      <a:endParaRPr lang="en-N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100" dirty="0">
                          <a:effectLst/>
                        </a:rPr>
                        <a:t>0%</a:t>
                      </a:r>
                      <a:endParaRPr lang="en-N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100" dirty="0">
                          <a:effectLst/>
                        </a:rPr>
                        <a:t>0%</a:t>
                      </a:r>
                      <a:endParaRPr lang="en-N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extLst>
                  <a:ext uri="{0D108BD9-81ED-4DB2-BD59-A6C34878D82A}">
                    <a16:rowId xmlns:a16="http://schemas.microsoft.com/office/drawing/2014/main" val="1817356693"/>
                  </a:ext>
                </a:extLst>
              </a:tr>
              <a:tr h="3171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200">
                          <a:effectLst/>
                        </a:rPr>
                        <a:t>Diabetes</a:t>
                      </a:r>
                      <a:endParaRPr lang="en-N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100" dirty="0">
                          <a:effectLst/>
                        </a:rPr>
                        <a:t>0%</a:t>
                      </a:r>
                      <a:endParaRPr lang="en-N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100" dirty="0">
                          <a:effectLst/>
                        </a:rPr>
                        <a:t>23.2%</a:t>
                      </a:r>
                      <a:endParaRPr lang="en-N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100" dirty="0">
                          <a:effectLst/>
                        </a:rPr>
                        <a:t>4.1%</a:t>
                      </a:r>
                      <a:endParaRPr lang="en-N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100" dirty="0">
                          <a:effectLst/>
                        </a:rPr>
                        <a:t>22.3%</a:t>
                      </a:r>
                      <a:endParaRPr lang="en-N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100" dirty="0">
                          <a:effectLst/>
                        </a:rPr>
                        <a:t>18.0%</a:t>
                      </a:r>
                      <a:endParaRPr lang="en-N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100" b="1" dirty="0">
                          <a:effectLst/>
                        </a:rPr>
                        <a:t>100%</a:t>
                      </a:r>
                      <a:endParaRPr lang="en-NZ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100" dirty="0">
                          <a:effectLst/>
                        </a:rPr>
                        <a:t>0%</a:t>
                      </a:r>
                      <a:endParaRPr lang="en-N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100" dirty="0">
                          <a:effectLst/>
                        </a:rPr>
                        <a:t>0%</a:t>
                      </a:r>
                      <a:endParaRPr lang="en-N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100" dirty="0">
                          <a:effectLst/>
                        </a:rPr>
                        <a:t>0%</a:t>
                      </a:r>
                      <a:endParaRPr lang="en-N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extLst>
                  <a:ext uri="{0D108BD9-81ED-4DB2-BD59-A6C34878D82A}">
                    <a16:rowId xmlns:a16="http://schemas.microsoft.com/office/drawing/2014/main" val="586789203"/>
                  </a:ext>
                </a:extLst>
              </a:tr>
              <a:tr h="3171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200">
                          <a:effectLst/>
                        </a:rPr>
                        <a:t>Cancer</a:t>
                      </a:r>
                      <a:endParaRPr lang="en-N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100" dirty="0">
                          <a:effectLst/>
                        </a:rPr>
                        <a:t>0%</a:t>
                      </a:r>
                      <a:endParaRPr lang="en-N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100" dirty="0">
                          <a:effectLst/>
                        </a:rPr>
                        <a:t>0%</a:t>
                      </a:r>
                      <a:endParaRPr lang="en-N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100" dirty="0">
                          <a:effectLst/>
                        </a:rPr>
                        <a:t>0.4%</a:t>
                      </a:r>
                      <a:endParaRPr lang="en-N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100" dirty="0">
                          <a:effectLst/>
                        </a:rPr>
                        <a:t>0%</a:t>
                      </a:r>
                      <a:endParaRPr lang="en-N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100" b="1" dirty="0">
                          <a:effectLst/>
                        </a:rPr>
                        <a:t>100%</a:t>
                      </a:r>
                      <a:endParaRPr lang="en-NZ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100" dirty="0">
                          <a:effectLst/>
                        </a:rPr>
                        <a:t>3.7%</a:t>
                      </a:r>
                      <a:endParaRPr lang="en-N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100" dirty="0">
                          <a:effectLst/>
                        </a:rPr>
                        <a:t>0%</a:t>
                      </a:r>
                      <a:endParaRPr lang="en-N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100" dirty="0">
                          <a:effectLst/>
                        </a:rPr>
                        <a:t>0%</a:t>
                      </a:r>
                      <a:endParaRPr lang="en-N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100" dirty="0">
                          <a:effectLst/>
                        </a:rPr>
                        <a:t>0%</a:t>
                      </a:r>
                      <a:endParaRPr lang="en-N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extLst>
                  <a:ext uri="{0D108BD9-81ED-4DB2-BD59-A6C34878D82A}">
                    <a16:rowId xmlns:a16="http://schemas.microsoft.com/office/drawing/2014/main" val="1828312196"/>
                  </a:ext>
                </a:extLst>
              </a:tr>
              <a:tr h="3171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200">
                          <a:effectLst/>
                        </a:rPr>
                        <a:t>Stroke</a:t>
                      </a:r>
                      <a:endParaRPr lang="en-N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100" dirty="0">
                          <a:effectLst/>
                        </a:rPr>
                        <a:t>0%</a:t>
                      </a:r>
                      <a:endParaRPr lang="en-N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100" dirty="0">
                          <a:effectLst/>
                        </a:rPr>
                        <a:t>0%</a:t>
                      </a:r>
                      <a:endParaRPr lang="en-N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100" dirty="0">
                          <a:effectLst/>
                        </a:rPr>
                        <a:t>0%</a:t>
                      </a:r>
                      <a:endParaRPr lang="en-N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100" b="1" dirty="0">
                          <a:effectLst/>
                        </a:rPr>
                        <a:t>100%</a:t>
                      </a:r>
                      <a:endParaRPr lang="en-NZ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100" dirty="0">
                          <a:effectLst/>
                        </a:rPr>
                        <a:t>16.1%</a:t>
                      </a:r>
                      <a:endParaRPr lang="en-N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100" dirty="0">
                          <a:effectLst/>
                        </a:rPr>
                        <a:t>3.3%</a:t>
                      </a:r>
                      <a:endParaRPr lang="en-N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100" dirty="0">
                          <a:effectLst/>
                        </a:rPr>
                        <a:t>0%</a:t>
                      </a:r>
                      <a:endParaRPr lang="en-N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100" dirty="0">
                          <a:effectLst/>
                        </a:rPr>
                        <a:t>0%</a:t>
                      </a:r>
                      <a:endParaRPr lang="en-N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100" dirty="0">
                          <a:effectLst/>
                        </a:rPr>
                        <a:t>0%</a:t>
                      </a:r>
                      <a:endParaRPr lang="en-N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extLst>
                  <a:ext uri="{0D108BD9-81ED-4DB2-BD59-A6C34878D82A}">
                    <a16:rowId xmlns:a16="http://schemas.microsoft.com/office/drawing/2014/main" val="2594431003"/>
                  </a:ext>
                </a:extLst>
              </a:tr>
              <a:tr h="3171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200">
                          <a:effectLst/>
                        </a:rPr>
                        <a:t>Cognitive Impairment</a:t>
                      </a:r>
                      <a:endParaRPr lang="en-N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100" dirty="0">
                          <a:effectLst/>
                        </a:rPr>
                        <a:t>0%</a:t>
                      </a:r>
                      <a:endParaRPr lang="en-N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100" dirty="0">
                          <a:effectLst/>
                        </a:rPr>
                        <a:t>41.6%</a:t>
                      </a:r>
                      <a:endParaRPr lang="en-N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100" dirty="0">
                          <a:effectLst/>
                        </a:rPr>
                        <a:t>67.3%</a:t>
                      </a:r>
                      <a:endParaRPr lang="en-N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100" dirty="0">
                          <a:effectLst/>
                        </a:rPr>
                        <a:t>65.0%</a:t>
                      </a:r>
                      <a:endParaRPr lang="en-N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100" dirty="0">
                          <a:effectLst/>
                        </a:rPr>
                        <a:t>48.7%</a:t>
                      </a:r>
                      <a:endParaRPr lang="en-N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100" dirty="0">
                          <a:effectLst/>
                        </a:rPr>
                        <a:t>57.3%</a:t>
                      </a:r>
                      <a:endParaRPr lang="en-N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100" b="1" dirty="0">
                          <a:effectLst/>
                        </a:rPr>
                        <a:t>100%</a:t>
                      </a:r>
                      <a:endParaRPr lang="en-NZ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100" dirty="0">
                          <a:effectLst/>
                        </a:rPr>
                        <a:t>54.1%</a:t>
                      </a:r>
                      <a:endParaRPr lang="en-N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100" dirty="0">
                          <a:effectLst/>
                        </a:rPr>
                        <a:t>45.8%</a:t>
                      </a:r>
                      <a:endParaRPr lang="en-N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extLst>
                  <a:ext uri="{0D108BD9-81ED-4DB2-BD59-A6C34878D82A}">
                    <a16:rowId xmlns:a16="http://schemas.microsoft.com/office/drawing/2014/main" val="4289516237"/>
                  </a:ext>
                </a:extLst>
              </a:tr>
              <a:tr h="3171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200">
                          <a:effectLst/>
                        </a:rPr>
                        <a:t>Depression</a:t>
                      </a:r>
                      <a:endParaRPr lang="en-N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100" dirty="0">
                          <a:effectLst/>
                        </a:rPr>
                        <a:t>0%</a:t>
                      </a:r>
                      <a:endParaRPr lang="en-N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100" dirty="0">
                          <a:effectLst/>
                        </a:rPr>
                        <a:t>0%</a:t>
                      </a:r>
                      <a:endParaRPr lang="en-N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100" b="1" dirty="0">
                          <a:effectLst/>
                        </a:rPr>
                        <a:t>100%</a:t>
                      </a:r>
                      <a:endParaRPr lang="en-NZ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100" dirty="0">
                          <a:effectLst/>
                        </a:rPr>
                        <a:t>23.0%</a:t>
                      </a:r>
                      <a:endParaRPr lang="en-N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100" dirty="0">
                          <a:effectLst/>
                        </a:rPr>
                        <a:t>20.6%</a:t>
                      </a:r>
                      <a:endParaRPr lang="en-N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100" dirty="0">
                          <a:effectLst/>
                        </a:rPr>
                        <a:t>28.7%</a:t>
                      </a:r>
                      <a:endParaRPr lang="en-N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100" dirty="0">
                          <a:effectLst/>
                        </a:rPr>
                        <a:t>0%</a:t>
                      </a:r>
                      <a:endParaRPr lang="en-N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100" dirty="0">
                          <a:effectLst/>
                        </a:rPr>
                        <a:t>0%</a:t>
                      </a:r>
                      <a:endParaRPr lang="en-N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100" dirty="0">
                          <a:effectLst/>
                        </a:rPr>
                        <a:t>0%</a:t>
                      </a:r>
                      <a:endParaRPr lang="en-N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extLst>
                  <a:ext uri="{0D108BD9-81ED-4DB2-BD59-A6C34878D82A}">
                    <a16:rowId xmlns:a16="http://schemas.microsoft.com/office/drawing/2014/main" val="2833915943"/>
                  </a:ext>
                </a:extLst>
              </a:tr>
              <a:tr h="48131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200">
                          <a:effectLst/>
                        </a:rPr>
                        <a:t>Mean (SD) number of conditions</a:t>
                      </a:r>
                      <a:endParaRPr lang="en-N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100" dirty="0">
                          <a:effectLst/>
                        </a:rPr>
                        <a:t>0</a:t>
                      </a:r>
                      <a:endParaRPr lang="en-N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100" dirty="0">
                          <a:effectLst/>
                        </a:rPr>
                        <a:t>2.3 (1.0)</a:t>
                      </a:r>
                      <a:endParaRPr lang="en-N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100" dirty="0">
                          <a:effectLst/>
                        </a:rPr>
                        <a:t>2.4 (1.0)</a:t>
                      </a:r>
                      <a:endParaRPr lang="en-N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100">
                          <a:effectLst/>
                        </a:rPr>
                        <a:t>2.8 (1.1)</a:t>
                      </a:r>
                      <a:endParaRPr lang="en-N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100">
                          <a:effectLst/>
                        </a:rPr>
                        <a:t>2.7 (1.2)</a:t>
                      </a:r>
                      <a:endParaRPr lang="en-N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100">
                          <a:effectLst/>
                        </a:rPr>
                        <a:t>2.5 (1.0)</a:t>
                      </a:r>
                      <a:endParaRPr lang="en-N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100">
                          <a:effectLst/>
                        </a:rPr>
                        <a:t>1 (0)</a:t>
                      </a:r>
                      <a:endParaRPr lang="en-N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100">
                          <a:effectLst/>
                        </a:rPr>
                        <a:t>1.5 (0.49)</a:t>
                      </a:r>
                      <a:endParaRPr lang="en-N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1100" dirty="0">
                          <a:effectLst/>
                        </a:rPr>
                        <a:t>1.92 (0.68)</a:t>
                      </a:r>
                      <a:endParaRPr lang="en-N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8" marR="46608" marT="0" marB="0" anchor="ctr"/>
                </a:tc>
                <a:extLst>
                  <a:ext uri="{0D108BD9-81ED-4DB2-BD59-A6C34878D82A}">
                    <a16:rowId xmlns:a16="http://schemas.microsoft.com/office/drawing/2014/main" val="2524336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82614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dirty="0"/>
              <a:t>In Summary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/>
        <p:txBody>
          <a:bodyPr anchor="ctr"/>
          <a:lstStyle/>
          <a:p>
            <a:pPr algn="ctr"/>
            <a:r>
              <a:rPr lang="en-NZ" sz="2000" dirty="0"/>
              <a:t>There are many chronic health conditions,</a:t>
            </a:r>
          </a:p>
          <a:p>
            <a:pPr algn="ctr"/>
            <a:endParaRPr lang="en-NZ" sz="2000" dirty="0"/>
          </a:p>
          <a:p>
            <a:pPr algn="ctr"/>
            <a:r>
              <a:rPr lang="en-NZ" sz="2000" dirty="0"/>
              <a:t>and even more combinations of chronic health conditions.</a:t>
            </a:r>
          </a:p>
          <a:p>
            <a:pPr algn="ctr"/>
            <a:endParaRPr lang="en-NZ" sz="2000" dirty="0"/>
          </a:p>
          <a:p>
            <a:pPr algn="ctr"/>
            <a:r>
              <a:rPr lang="en-NZ" sz="2000" dirty="0"/>
              <a:t>Understanding of multiple CCs is incomplete and complex.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45717F-2858-4043-A9CA-B2273EB6097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1322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99733-1211-13A6-1F3B-B3D963869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What can you do?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1BC2A3-44A5-9668-6F6F-7A432D5079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93188-0119-40A9-2A38-06294E90EBF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NZ" dirty="0"/>
              <a:t>Known factors</a:t>
            </a:r>
          </a:p>
          <a:p>
            <a:pPr lvl="1"/>
            <a:r>
              <a:rPr lang="en-NZ" dirty="0"/>
              <a:t>Family genetics and learnt habits </a:t>
            </a:r>
          </a:p>
          <a:p>
            <a:pPr lvl="1"/>
            <a:r>
              <a:rPr lang="en-NZ" dirty="0"/>
              <a:t>Lifestyle </a:t>
            </a:r>
          </a:p>
          <a:p>
            <a:pPr lvl="1"/>
            <a:r>
              <a:rPr lang="en-NZ" dirty="0"/>
              <a:t>Age</a:t>
            </a:r>
          </a:p>
          <a:p>
            <a:endParaRPr lang="en-NZ" dirty="0"/>
          </a:p>
          <a:p>
            <a:r>
              <a:rPr lang="en-NZ" dirty="0"/>
              <a:t>Prevention &amp; Treatments</a:t>
            </a:r>
          </a:p>
          <a:p>
            <a:pPr lvl="1"/>
            <a:r>
              <a:rPr lang="en-NZ" dirty="0"/>
              <a:t>Diet and exercise</a:t>
            </a:r>
          </a:p>
          <a:p>
            <a:pPr lvl="1"/>
            <a:r>
              <a:rPr lang="en-NZ" dirty="0"/>
              <a:t>Screening</a:t>
            </a:r>
          </a:p>
          <a:p>
            <a:pPr lvl="1"/>
            <a:r>
              <a:rPr lang="en-NZ" dirty="0"/>
              <a:t>Medications</a:t>
            </a:r>
          </a:p>
          <a:p>
            <a:pPr lvl="1"/>
            <a:r>
              <a:rPr lang="en-NZ" dirty="0"/>
              <a:t>Surgery or other interventions</a:t>
            </a:r>
          </a:p>
          <a:p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BEFB3D-9E4A-5C1B-F67C-676FD26B33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45717F-2858-4043-A9CA-B2273EB6097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5345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524B1-2D73-6341-9218-696912F49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Medications and ageing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1D5C55-952C-BD94-6473-9E55B810828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NZ" dirty="0"/>
              <a:t>Backdrop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8CBC3A-8FC9-3D3D-5FD6-31C12B01BA2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NZ" dirty="0"/>
              <a:t>As we collect health conditions the medication count tends to increase</a:t>
            </a:r>
          </a:p>
          <a:p>
            <a:r>
              <a:rPr lang="en-NZ" dirty="0"/>
              <a:t>Medications are typically tested in young people</a:t>
            </a:r>
          </a:p>
          <a:p>
            <a:r>
              <a:rPr lang="en-NZ" dirty="0"/>
              <a:t>Older bodies react to medications differently</a:t>
            </a:r>
          </a:p>
          <a:p>
            <a:r>
              <a:rPr lang="en-NZ" dirty="0"/>
              <a:t>Adverse drug side effects</a:t>
            </a:r>
          </a:p>
          <a:p>
            <a:r>
              <a:rPr lang="en-NZ" dirty="0"/>
              <a:t>Drug interactions</a:t>
            </a:r>
          </a:p>
          <a:p>
            <a:endParaRPr lang="en-NZ" dirty="0"/>
          </a:p>
          <a:p>
            <a:r>
              <a:rPr lang="en-NZ" b="1" dirty="0"/>
              <a:t>=&gt; Polypharmacy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6163B2-B95E-28F3-0AB2-CF733BFEC1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45717F-2858-4043-A9CA-B2273EB6097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6993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524B1-2D73-6341-9218-696912F49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Medications and ageing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1D5C55-952C-BD94-6473-9E55B810828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NZ" dirty="0"/>
              <a:t>Polypharmacy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8CBC3A-8FC9-3D3D-5FD6-31C12B01BA2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Polypharmacy</a:t>
            </a:r>
            <a:r>
              <a:rPr 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refers to the concurrent use of multiple medicines by a person.</a:t>
            </a:r>
          </a:p>
          <a:p>
            <a:r>
              <a:rPr lang="en-US" dirty="0">
                <a:solidFill>
                  <a:srgbClr val="4D5156"/>
                </a:solidFill>
                <a:latin typeface="arial" panose="020B0604020202020204" pitchFamily="34" charset="0"/>
              </a:rPr>
              <a:t>Not a problem by default.</a:t>
            </a:r>
          </a:p>
          <a:p>
            <a:r>
              <a:rPr lang="en-US" dirty="0">
                <a:solidFill>
                  <a:srgbClr val="4D5156"/>
                </a:solidFill>
                <a:latin typeface="arial" panose="020B0604020202020204" pitchFamily="34" charset="0"/>
              </a:rPr>
              <a:t>Some drug are more likely to cause adverse side effects than others.</a:t>
            </a:r>
          </a:p>
          <a:p>
            <a:r>
              <a:rPr lang="en-US" dirty="0">
                <a:solidFill>
                  <a:srgbClr val="4D5156"/>
                </a:solidFill>
                <a:latin typeface="arial" panose="020B0604020202020204" pitchFamily="34" charset="0"/>
              </a:rPr>
              <a:t>Sedative and anticholinergic drugs are of concern for older people.</a:t>
            </a:r>
          </a:p>
          <a:p>
            <a:r>
              <a:rPr lang="en-US" dirty="0">
                <a:solidFill>
                  <a:srgbClr val="4D5156"/>
                </a:solidFill>
                <a:latin typeface="arial" panose="020B0604020202020204" pitchFamily="34" charset="0"/>
              </a:rPr>
              <a:t>Known to increase the risk of falls and hip fractures.</a:t>
            </a:r>
          </a:p>
          <a:p>
            <a:r>
              <a:rPr lang="en-US" dirty="0">
                <a:solidFill>
                  <a:srgbClr val="4D5156"/>
                </a:solidFill>
                <a:latin typeface="arial" panose="020B0604020202020204" pitchFamily="34" charset="0"/>
              </a:rPr>
              <a:t>Deprescribing is a method to reduce medications when adverse effects outweigh the benefits.</a:t>
            </a:r>
          </a:p>
          <a:p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6163B2-B95E-28F3-0AB2-CF733BFEC1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45717F-2858-4043-A9CA-B2273EB6097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5196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23458-9F53-B150-EFBB-CA5D79D3B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Deprescribing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0D0B1D-7869-9D34-14FB-F1B1B74C492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NZ" dirty="0"/>
              <a:t>What is it?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017571-5C64-F8F1-A4AE-08B9198434E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NZ" dirty="0"/>
              <a:t>A structured process to review patient medications by a health professional.</a:t>
            </a:r>
          </a:p>
          <a:p>
            <a:r>
              <a:rPr lang="en-NZ" dirty="0"/>
              <a:t>Consider benefit of continued use verses possible impact of not taking.</a:t>
            </a:r>
          </a:p>
          <a:p>
            <a:r>
              <a:rPr lang="en-NZ" dirty="0"/>
              <a:t>Consider alternative medications, or combinations of medications.</a:t>
            </a:r>
          </a:p>
          <a:p>
            <a:r>
              <a:rPr lang="en-NZ" dirty="0"/>
              <a:t>Manage changes in medications e.g. tapering off.</a:t>
            </a:r>
          </a:p>
          <a:p>
            <a:r>
              <a:rPr lang="en-NZ" dirty="0"/>
              <a:t>It is not just stopping a possibly critical medication, nor a DIY process!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7F5708-B19F-0797-4DA9-198EB10F77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45717F-2858-4043-A9CA-B2273EB6097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064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population pyramid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>
          <a:xfrm>
            <a:off x="542926" y="1095450"/>
            <a:ext cx="6737298" cy="706053"/>
          </a:xfrm>
        </p:spPr>
        <p:txBody>
          <a:bodyPr/>
          <a:lstStyle/>
          <a:p>
            <a:r>
              <a:rPr lang="en-NZ" dirty="0"/>
              <a:t>2010 India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45717F-2858-4043-A9CA-B2273EB6097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A11B93-0DB6-C2E8-D7B0-637925D9CEE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165" y="1414903"/>
            <a:ext cx="5386909" cy="335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4126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23458-9F53-B150-EFBB-CA5D79D3B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Deprescribing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0D0B1D-7869-9D34-14FB-F1B1B74C492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NZ" dirty="0"/>
              <a:t>Barriers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017571-5C64-F8F1-A4AE-08B9198434E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NZ" dirty="0"/>
              <a:t>It takes time and is not always feasible.</a:t>
            </a:r>
          </a:p>
          <a:p>
            <a:r>
              <a:rPr lang="en-NZ" dirty="0"/>
              <a:t>Requires collaboration between GP, Specialists, Pharmacist, and patient</a:t>
            </a:r>
          </a:p>
          <a:p>
            <a:r>
              <a:rPr lang="en-NZ" dirty="0"/>
              <a:t>Reluctance by patients to change meds.</a:t>
            </a:r>
          </a:p>
          <a:p>
            <a:r>
              <a:rPr lang="en-NZ" dirty="0"/>
              <a:t>Limited knowledge of drug-drug interactions in older people.</a:t>
            </a:r>
          </a:p>
          <a:p>
            <a:r>
              <a:rPr lang="en-NZ" dirty="0"/>
              <a:t>Possible and fears of possible side effects or worsening of symptoms.</a:t>
            </a:r>
          </a:p>
          <a:p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7F5708-B19F-0797-4DA9-198EB10F77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45717F-2858-4043-A9CA-B2273EB6097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3342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23458-9F53-B150-EFBB-CA5D79D3B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Deprescribing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0D0B1D-7869-9D34-14FB-F1B1B74C492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NZ" dirty="0"/>
              <a:t>Drug Burden Index medications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017571-5C64-F8F1-A4AE-08B9198434E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NZ" dirty="0"/>
              <a:t>DBI is a measure of possible adverse reactions of a medication.</a:t>
            </a:r>
          </a:p>
          <a:p>
            <a:r>
              <a:rPr lang="en-NZ" dirty="0"/>
              <a:t>Total of all DBI scores of a person’s medication provides a total score of burden.</a:t>
            </a:r>
          </a:p>
          <a:p>
            <a:r>
              <a:rPr lang="en-NZ" dirty="0"/>
              <a:t>A score of 0.5 is equivalent to one medication at its effective dose.  </a:t>
            </a:r>
          </a:p>
          <a:p>
            <a:r>
              <a:rPr lang="en-US" dirty="0"/>
              <a:t>It has previously been demonstrated that each additional unit of DBI has similar negative effects as three additional physical comorbidities.</a:t>
            </a:r>
            <a:endParaRPr lang="en-NZ" dirty="0"/>
          </a:p>
          <a:p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7F5708-B19F-0797-4DA9-198EB10F77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45717F-2858-4043-A9CA-B2273EB6097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3185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23458-9F53-B150-EFBB-CA5D79D3B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Deprescribing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0D0B1D-7869-9D34-14FB-F1B1B74C492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NZ" dirty="0"/>
              <a:t>Deprescribing trial of DBI drugs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017571-5C64-F8F1-A4AE-08B9198434E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NZ" dirty="0"/>
              <a:t>We conducted a trial to test a method to improve deprescribing focussing on:</a:t>
            </a:r>
          </a:p>
          <a:p>
            <a:r>
              <a:rPr lang="en-NZ" u="sng" dirty="0"/>
              <a:t>Sedative</a:t>
            </a:r>
            <a:r>
              <a:rPr lang="en-US" u="sng" dirty="0"/>
              <a:t>s</a:t>
            </a:r>
            <a:r>
              <a:rPr lang="en-US" dirty="0"/>
              <a:t> are medicines that work on the central nervous system to relieve pain, anxiety, aid sleep, or have a calming effect.</a:t>
            </a:r>
            <a:endParaRPr lang="en-NZ" dirty="0"/>
          </a:p>
          <a:p>
            <a:r>
              <a:rPr lang="en-NZ" u="sng" dirty="0"/>
              <a:t>Anticholinergics</a:t>
            </a:r>
            <a:r>
              <a:rPr lang="en-NZ" dirty="0"/>
              <a:t> </a:t>
            </a:r>
            <a:r>
              <a:rPr lang="en-US" dirty="0"/>
              <a:t>are a broad group of medicines that act on the neurotransmitter, acetylcholine. They are also called antispasmodics.</a:t>
            </a:r>
            <a:r>
              <a:rPr lang="en-NZ" dirty="0"/>
              <a:t>  </a:t>
            </a:r>
          </a:p>
          <a:p>
            <a:r>
              <a:rPr lang="en-NZ" dirty="0"/>
              <a:t>Both classes have shown to increase the risk of falls and hip fractures.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7F5708-B19F-0797-4DA9-198EB10F77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45717F-2858-4043-A9CA-B2273EB6097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4693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23458-9F53-B150-EFBB-CA5D79D3B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Deprescribing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0D0B1D-7869-9D34-14FB-F1B1B74C492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NZ" dirty="0"/>
              <a:t>Deprescribing trial of DBI drugs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017571-5C64-F8F1-A4AE-08B9198434E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NZ" dirty="0"/>
              <a:t>Conducted in Canterbury (Christchurch &amp; Timaru) </a:t>
            </a:r>
            <a:br>
              <a:rPr lang="en-NZ" dirty="0"/>
            </a:br>
            <a:r>
              <a:rPr lang="en-NZ" dirty="0"/>
              <a:t>Between </a:t>
            </a:r>
            <a:r>
              <a:rPr lang="en-US" dirty="0"/>
              <a:t>25 September 2018 and 30 October 2020</a:t>
            </a:r>
            <a:endParaRPr lang="en-NZ" dirty="0"/>
          </a:p>
          <a:p>
            <a:r>
              <a:rPr lang="en-NZ" dirty="0"/>
              <a:t>Following a needs assessment, a Pharmacist reviewed the person’s medications.</a:t>
            </a:r>
          </a:p>
          <a:p>
            <a:r>
              <a:rPr lang="en-NZ" dirty="0"/>
              <a:t>Suggestions for changes were sent to the person’s GP for follow up.</a:t>
            </a:r>
          </a:p>
          <a:p>
            <a:endParaRPr lang="en-NZ" dirty="0"/>
          </a:p>
          <a:p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7F5708-B19F-0797-4DA9-198EB10F77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45717F-2858-4043-A9CA-B2273EB6097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150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D2A633-2000-334A-9569-535BA1E253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45538" y="4768200"/>
            <a:ext cx="2057400" cy="273844"/>
          </a:xfrm>
        </p:spPr>
        <p:txBody>
          <a:bodyPr/>
          <a:lstStyle/>
          <a:p>
            <a:fld id="{BF708BCB-E3AE-2E4E-95DA-B25672A094CF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6D1910-E9AE-1D47-B6B5-4D4639C76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Deprescribing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AE500A-7AB1-1F4F-9C61-1EA4A21375B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RCT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C9D0B5-3846-5C4B-9244-B275D351F96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42926" y="1509196"/>
            <a:ext cx="2911961" cy="3024909"/>
          </a:xfrm>
        </p:spPr>
        <p:txBody>
          <a:bodyPr/>
          <a:lstStyle/>
          <a:p>
            <a:r>
              <a:rPr lang="en-NZ" dirty="0"/>
              <a:t>Conducted in Canterbury (Christchurch &amp; Timaru) </a:t>
            </a:r>
            <a:br>
              <a:rPr lang="en-NZ" dirty="0"/>
            </a:br>
            <a:endParaRPr lang="en-NZ" dirty="0"/>
          </a:p>
          <a:p>
            <a:r>
              <a:rPr lang="en-US" dirty="0"/>
              <a:t>25/09/2018 - 30/10/2020</a:t>
            </a:r>
          </a:p>
          <a:p>
            <a:r>
              <a:rPr lang="en-NZ" dirty="0"/>
              <a:t>Stratified by frailty</a:t>
            </a:r>
          </a:p>
          <a:p>
            <a:r>
              <a:rPr lang="en-NZ" dirty="0"/>
              <a:t>Outcome: change in DBI</a:t>
            </a:r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A4CDD5F-2E9C-703A-EB35-786FCBF563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4887" y="115744"/>
            <a:ext cx="5683800" cy="495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3174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D2A633-2000-334A-9569-535BA1E253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45538" y="4768200"/>
            <a:ext cx="2057400" cy="273844"/>
          </a:xfrm>
        </p:spPr>
        <p:txBody>
          <a:bodyPr/>
          <a:lstStyle/>
          <a:p>
            <a:fld id="{BF708BCB-E3AE-2E4E-95DA-B25672A094CF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6D1910-E9AE-1D47-B6B5-4D4639C76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Deprescribing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AE500A-7AB1-1F4F-9C61-1EA4A21375B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RCT Results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C9D0B5-3846-5C4B-9244-B275D351F96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42926" y="1509196"/>
            <a:ext cx="4466680" cy="3024909"/>
          </a:xfrm>
        </p:spPr>
        <p:txBody>
          <a:bodyPr/>
          <a:lstStyle/>
          <a:p>
            <a:r>
              <a:rPr lang="en-NZ" dirty="0"/>
              <a:t>Started with 733 prospects</a:t>
            </a:r>
          </a:p>
          <a:p>
            <a:r>
              <a:rPr lang="en-NZ" dirty="0"/>
              <a:t>Engaged with 440 people</a:t>
            </a:r>
          </a:p>
          <a:p>
            <a:r>
              <a:rPr lang="en-NZ" dirty="0"/>
              <a:t>Randomized 363 participants</a:t>
            </a:r>
          </a:p>
          <a:p>
            <a:r>
              <a:rPr lang="en-NZ" dirty="0"/>
              <a:t>Results from 338 participants</a:t>
            </a:r>
          </a:p>
          <a:p>
            <a:r>
              <a:rPr lang="en-US" dirty="0"/>
              <a:t>Involved 226 GPs in 98 medical centers</a:t>
            </a:r>
            <a:endParaRPr lang="en-NZ" dirty="0"/>
          </a:p>
          <a:p>
            <a:endParaRPr lang="en-NZ" dirty="0"/>
          </a:p>
          <a:p>
            <a:endParaRPr lang="en-US" dirty="0"/>
          </a:p>
        </p:txBody>
      </p:sp>
      <p:pic>
        <p:nvPicPr>
          <p:cNvPr id="7" name="Picture 6" descr="A flowchart of a flight&#10;&#10;Description automatically generated">
            <a:extLst>
              <a:ext uri="{FF2B5EF4-FFF2-40B4-BE49-F238E27FC236}">
                <a16:creationId xmlns:a16="http://schemas.microsoft.com/office/drawing/2014/main" id="{ACC6D6EE-E0F4-9D4E-1A9B-DF5852A8146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8244" y="111040"/>
            <a:ext cx="3824693" cy="483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081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23458-9F53-B150-EFBB-CA5D79D3B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Deprescribing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0D0B1D-7869-9D34-14FB-F1B1B74C492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NZ" dirty="0"/>
              <a:t>RCT Results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017571-5C64-F8F1-A4AE-08B9198434E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NZ" dirty="0"/>
              <a:t>Mean age 79.9 (SD 7.0) years</a:t>
            </a:r>
          </a:p>
          <a:p>
            <a:r>
              <a:rPr lang="en-NZ" dirty="0"/>
              <a:t>66.4% females</a:t>
            </a:r>
          </a:p>
          <a:p>
            <a:r>
              <a:rPr lang="en-NZ" dirty="0"/>
              <a:t>97.5% NZ European</a:t>
            </a:r>
          </a:p>
          <a:p>
            <a:r>
              <a:rPr lang="en-US" dirty="0"/>
              <a:t>The six most commonly used medicines at the initial medication review were codeine, citalopram, zopiclone, doxazosin, gabapentin, and amitriptyline.</a:t>
            </a:r>
            <a:endParaRPr lang="en-NZ" dirty="0"/>
          </a:p>
          <a:p>
            <a:r>
              <a:rPr lang="en-NZ" dirty="0"/>
              <a:t>Near equal change in DBI between intervention and control arm =&gt; no effect</a:t>
            </a:r>
          </a:p>
          <a:p>
            <a:r>
              <a:rPr lang="en-NZ" dirty="0"/>
              <a:t>Change depended largely on the level of DBI / number of meds taken at baseline</a:t>
            </a:r>
          </a:p>
          <a:p>
            <a:r>
              <a:rPr lang="en-NZ" dirty="0"/>
              <a:t>Study was disrupted by COVID-19 lockdown</a:t>
            </a:r>
          </a:p>
          <a:p>
            <a:endParaRPr lang="en-NZ" dirty="0"/>
          </a:p>
          <a:p>
            <a:endParaRPr lang="en-NZ" dirty="0"/>
          </a:p>
          <a:p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7F5708-B19F-0797-4DA9-198EB10F77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45717F-2858-4043-A9CA-B2273EB60975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8414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D2A633-2000-334A-9569-535BA1E253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45538" y="4768200"/>
            <a:ext cx="2057400" cy="273844"/>
          </a:xfrm>
        </p:spPr>
        <p:txBody>
          <a:bodyPr/>
          <a:lstStyle/>
          <a:p>
            <a:fld id="{BF708BCB-E3AE-2E4E-95DA-B25672A094CF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6D1910-E9AE-1D47-B6B5-4D4639C76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Deprescribing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AE500A-7AB1-1F4F-9C61-1EA4A21375B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anchor="ctr"/>
          <a:lstStyle/>
          <a:p>
            <a:r>
              <a:rPr lang="en-US" dirty="0"/>
              <a:t>RCT Results – DBI Histogram</a:t>
            </a:r>
          </a:p>
        </p:txBody>
      </p:sp>
      <p:pic>
        <p:nvPicPr>
          <p:cNvPr id="8" name="Picture 7" descr="A graph of a patient's medicine review&#10;&#10;Description automatically generated">
            <a:extLst>
              <a:ext uri="{FF2B5EF4-FFF2-40B4-BE49-F238E27FC236}">
                <a16:creationId xmlns:a16="http://schemas.microsoft.com/office/drawing/2014/main" id="{7E8BADC7-E9B5-B13A-6380-1556E07E4A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923" y="1551102"/>
            <a:ext cx="5454752" cy="341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3910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D2A633-2000-334A-9569-535BA1E253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45538" y="4768200"/>
            <a:ext cx="2057400" cy="273844"/>
          </a:xfrm>
        </p:spPr>
        <p:txBody>
          <a:bodyPr/>
          <a:lstStyle/>
          <a:p>
            <a:fld id="{BF708BCB-E3AE-2E4E-95DA-B25672A094CF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6D1910-E9AE-1D47-B6B5-4D4639C76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Deprescribing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AE500A-7AB1-1F4F-9C61-1EA4A21375B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2925" y="1095451"/>
            <a:ext cx="5209605" cy="260350"/>
          </a:xfrm>
        </p:spPr>
        <p:txBody>
          <a:bodyPr/>
          <a:lstStyle/>
          <a:p>
            <a:r>
              <a:rPr lang="en-US" dirty="0"/>
              <a:t>RCT Results of subgroup analyses</a:t>
            </a:r>
          </a:p>
        </p:txBody>
      </p:sp>
      <p:pic>
        <p:nvPicPr>
          <p:cNvPr id="6" name="Picture 5" descr="A close-up of a graph&#10;&#10;Description automatically generated">
            <a:extLst>
              <a:ext uri="{FF2B5EF4-FFF2-40B4-BE49-F238E27FC236}">
                <a16:creationId xmlns:a16="http://schemas.microsoft.com/office/drawing/2014/main" id="{1425EE19-A231-FE34-DE15-DE381187F8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388" y="1414527"/>
            <a:ext cx="6384863" cy="368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953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dirty="0"/>
              <a:t>In Summary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/>
        <p:txBody>
          <a:bodyPr anchor="ctr"/>
          <a:lstStyle/>
          <a:p>
            <a:pPr algn="ctr"/>
            <a:r>
              <a:rPr lang="en-NZ" sz="2000" dirty="0"/>
              <a:t>Polypharmacy creates risks for older persons.</a:t>
            </a:r>
          </a:p>
          <a:p>
            <a:pPr algn="ctr"/>
            <a:endParaRPr lang="en-NZ" sz="2000" dirty="0"/>
          </a:p>
          <a:p>
            <a:pPr algn="ctr"/>
            <a:r>
              <a:rPr lang="en-NZ" sz="2000" dirty="0"/>
              <a:t>Deprescribing is an important intervention, but difficult to implement.</a:t>
            </a:r>
          </a:p>
          <a:p>
            <a:pPr algn="ctr"/>
            <a:endParaRPr lang="en-NZ" sz="2000" dirty="0"/>
          </a:p>
          <a:p>
            <a:pPr algn="ctr"/>
            <a:r>
              <a:rPr lang="en-NZ" sz="2000" dirty="0"/>
              <a:t>Our trial failed to detect an effect of our deprescribing protocol.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45717F-2858-4043-A9CA-B2273EB60975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082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population pyramid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>
          <a:xfrm>
            <a:off x="542926" y="1095450"/>
            <a:ext cx="6737298" cy="706053"/>
          </a:xfrm>
        </p:spPr>
        <p:txBody>
          <a:bodyPr/>
          <a:lstStyle/>
          <a:p>
            <a:r>
              <a:rPr lang="en-NZ" dirty="0"/>
              <a:t>2023 NZ estimated </a:t>
            </a:r>
            <a:br>
              <a:rPr lang="en-NZ" dirty="0"/>
            </a:br>
            <a:r>
              <a:rPr lang="en-NZ" dirty="0"/>
              <a:t>resident population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45717F-2858-4043-A9CA-B2273EB6097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3583" y="1175412"/>
            <a:ext cx="5912080" cy="386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6994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23458-9F53-B150-EFBB-CA5D79D3B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Deprescribing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0D0B1D-7869-9D34-14FB-F1B1B74C492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NZ" dirty="0"/>
              <a:t>RCT Results – Economic analysis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017571-5C64-F8F1-A4AE-08B9198434E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NZ" dirty="0"/>
              <a:t>Wanted to know if frailty and DBI are predictors of healthcare cost?</a:t>
            </a:r>
          </a:p>
          <a:p>
            <a:r>
              <a:rPr lang="en-NZ" dirty="0"/>
              <a:t>Obtained administrative health information for study participants </a:t>
            </a:r>
            <a:br>
              <a:rPr lang="en-NZ" dirty="0"/>
            </a:br>
            <a:r>
              <a:rPr lang="en-NZ" dirty="0"/>
              <a:t>for the 6 months following their enrolment into the study (consented) :</a:t>
            </a:r>
          </a:p>
          <a:p>
            <a:pPr marL="285750" indent="-285750">
              <a:buFontTx/>
              <a:buChar char="-"/>
            </a:pPr>
            <a:r>
              <a:rPr lang="en-NZ" dirty="0"/>
              <a:t>Cost of medications and dispensed medication</a:t>
            </a:r>
          </a:p>
          <a:p>
            <a:pPr marL="285750" indent="-285750">
              <a:buFontTx/>
              <a:buChar char="-"/>
            </a:pPr>
            <a:r>
              <a:rPr lang="en-NZ" dirty="0"/>
              <a:t>Outpatient services</a:t>
            </a:r>
          </a:p>
          <a:p>
            <a:pPr marL="285750" indent="-285750">
              <a:buFontTx/>
              <a:buChar char="-"/>
            </a:pPr>
            <a:r>
              <a:rPr lang="en-NZ" dirty="0"/>
              <a:t>Hospital admissions and cost of admissions / treatments </a:t>
            </a:r>
          </a:p>
          <a:p>
            <a:pPr marL="285750" indent="-285750">
              <a:buFontTx/>
              <a:buChar char="-"/>
            </a:pPr>
            <a:r>
              <a:rPr lang="en-NZ" dirty="0"/>
              <a:t>Cost of aged residential care admissions</a:t>
            </a:r>
          </a:p>
          <a:p>
            <a:pPr marL="285750" indent="-285750">
              <a:buFontTx/>
              <a:buChar char="-"/>
            </a:pPr>
            <a:r>
              <a:rPr lang="en-NZ" dirty="0"/>
              <a:t>No visibility of GP visits, specialists, or privately funded medical treatments</a:t>
            </a:r>
          </a:p>
          <a:p>
            <a:pPr marL="285750" indent="-285750">
              <a:buFontTx/>
              <a:buChar char="-"/>
            </a:pPr>
            <a:r>
              <a:rPr lang="en-NZ" dirty="0"/>
              <a:t>Excluded cost of the intervention</a:t>
            </a:r>
          </a:p>
          <a:p>
            <a:endParaRPr lang="en-NZ" dirty="0"/>
          </a:p>
          <a:p>
            <a:endParaRPr lang="en-NZ" dirty="0"/>
          </a:p>
          <a:p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7F5708-B19F-0797-4DA9-198EB10F77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45717F-2858-4043-A9CA-B2273EB60975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108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7E9D7-6079-CAAC-F0D4-1833B9BB3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Deprescribing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78F13E-4B72-5EB7-BDDE-6092D7BE64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NZ" dirty="0"/>
              <a:t>Pareto Analysis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BECBC4-D4D5-C689-904B-EF2F2BCB1CF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Show cohort’s cost structure broken down into $1,000 increments.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Show the number and % of individuals contributing to the total cost.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a business it allows to discern the important from the desirable.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Assuming ~ 20% of causes create 80% of the problems</a:t>
            </a:r>
          </a:p>
          <a:p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B02DB4-4674-314A-3A82-732D98C9AB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45717F-2858-4043-A9CA-B2273EB60975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8961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D2A633-2000-334A-9569-535BA1E253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45538" y="4768200"/>
            <a:ext cx="2057400" cy="273844"/>
          </a:xfrm>
        </p:spPr>
        <p:txBody>
          <a:bodyPr/>
          <a:lstStyle/>
          <a:p>
            <a:fld id="{BF708BCB-E3AE-2E4E-95DA-B25672A094CF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AE500A-7AB1-1F4F-9C61-1EA4A21375B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955469" y="304402"/>
            <a:ext cx="3659318" cy="260350"/>
          </a:xfrm>
        </p:spPr>
        <p:txBody>
          <a:bodyPr/>
          <a:lstStyle/>
          <a:p>
            <a:r>
              <a:rPr lang="en-US" dirty="0"/>
              <a:t>RCT Health Economics Results</a:t>
            </a:r>
          </a:p>
        </p:txBody>
      </p:sp>
      <p:pic>
        <p:nvPicPr>
          <p:cNvPr id="4" name="Picture 3" descr="A graph of a number of people">
            <a:extLst>
              <a:ext uri="{FF2B5EF4-FFF2-40B4-BE49-F238E27FC236}">
                <a16:creationId xmlns:a16="http://schemas.microsoft.com/office/drawing/2014/main" id="{13C0EE41-FD1E-0D10-4CA1-DBDFD1D710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85" y="0"/>
            <a:ext cx="780982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0058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23458-9F53-B150-EFBB-CA5D79D3B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Deprescribing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0D0B1D-7869-9D34-14FB-F1B1B74C492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NZ" dirty="0"/>
              <a:t>RCT Results – Economic analysis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017571-5C64-F8F1-A4AE-08B9198434E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Cost ranged from NZ$15 to NZ$270,681 pp over six months post-recruitment.</a:t>
            </a:r>
          </a:p>
          <a:p>
            <a:r>
              <a:rPr lang="en-US" dirty="0"/>
              <a:t>Four individuals accounted for 26% of this cohort's total healthcare cost.</a:t>
            </a:r>
          </a:p>
          <a:p>
            <a:r>
              <a:rPr lang="en-US" dirty="0"/>
              <a:t>Frailty is associated with increased healthcare costs.</a:t>
            </a:r>
          </a:p>
          <a:p>
            <a:r>
              <a:rPr lang="en-US" dirty="0"/>
              <a:t>DBI only associated with pharmaceutical costs, not overall healthcare costs. </a:t>
            </a:r>
            <a:endParaRPr lang="en-NZ" dirty="0"/>
          </a:p>
          <a:p>
            <a:endParaRPr lang="en-NZ" dirty="0"/>
          </a:p>
          <a:p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7F5708-B19F-0797-4DA9-198EB10F77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45717F-2858-4043-A9CA-B2273EB60975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7163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dirty="0"/>
              <a:t>In Summary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/>
        <p:txBody>
          <a:bodyPr anchor="ctr"/>
          <a:lstStyle/>
          <a:p>
            <a:pPr algn="ctr"/>
            <a:r>
              <a:rPr lang="en-NZ" sz="2000" dirty="0"/>
              <a:t>In our cohort 277 of the participants (82%) accounted for 24% of the cost and 4 individuals (1.5%) incurred 26% of the total cost.</a:t>
            </a:r>
          </a:p>
          <a:p>
            <a:pPr algn="ctr"/>
            <a:endParaRPr lang="en-NZ" sz="2000" dirty="0"/>
          </a:p>
          <a:p>
            <a:pPr algn="ctr"/>
            <a:r>
              <a:rPr lang="en-NZ" sz="2000" dirty="0"/>
              <a:t>Economic considerations for deprescribing interventions need more research and analysis.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45717F-2858-4043-A9CA-B2273EB60975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5171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23458-9F53-B150-EFBB-CA5D79D3B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Next steps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0D0B1D-7869-9D34-14FB-F1B1B74C492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NZ" dirty="0"/>
              <a:t>Current and future work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017571-5C64-F8F1-A4AE-08B9198434E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Using administrative health data to gain a better understanding of:</a:t>
            </a:r>
          </a:p>
          <a:p>
            <a:pPr lvl="1"/>
            <a:r>
              <a:rPr lang="en-US" dirty="0"/>
              <a:t>Pacific older persons’ health</a:t>
            </a:r>
          </a:p>
          <a:p>
            <a:pPr lvl="1"/>
            <a:r>
              <a:rPr lang="en-US" dirty="0"/>
              <a:t>Vision and Hearing impairment among older adults</a:t>
            </a:r>
          </a:p>
          <a:p>
            <a:pPr lvl="1"/>
            <a:r>
              <a:rPr lang="en-US" dirty="0"/>
              <a:t>Dental / oral health changes when transitioning to aged residential care</a:t>
            </a:r>
          </a:p>
          <a:p>
            <a:pPr lvl="1"/>
            <a:r>
              <a:rPr lang="en-US" dirty="0"/>
              <a:t>Hip fractures</a:t>
            </a:r>
          </a:p>
          <a:p>
            <a:pPr lvl="1"/>
            <a:r>
              <a:rPr lang="en-US" dirty="0"/>
              <a:t>Neurological conditions</a:t>
            </a:r>
            <a:endParaRPr lang="en-NZ" dirty="0"/>
          </a:p>
          <a:p>
            <a:endParaRPr lang="en-US" dirty="0"/>
          </a:p>
          <a:p>
            <a:r>
              <a:rPr lang="en-US" dirty="0"/>
              <a:t>Providing Cognitive Stimulation Therapy for early dementia outside urban areas</a:t>
            </a:r>
          </a:p>
          <a:p>
            <a:endParaRPr lang="en-NZ" dirty="0"/>
          </a:p>
          <a:p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7F5708-B19F-0797-4DA9-198EB10F77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45717F-2858-4043-A9CA-B2273EB60975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8342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23458-9F53-B150-EFBB-CA5D79D3B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Ageing – a journey with side effects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0D0B1D-7869-9D34-14FB-F1B1B74C492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017571-5C64-F8F1-A4AE-08B9198434E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NZ" dirty="0"/>
              <a:t>Population demographics </a:t>
            </a:r>
          </a:p>
          <a:p>
            <a:r>
              <a:rPr lang="en-NZ" dirty="0"/>
              <a:t>Chronic health conditions </a:t>
            </a:r>
            <a:br>
              <a:rPr lang="en-NZ" dirty="0"/>
            </a:br>
            <a:r>
              <a:rPr lang="en-NZ" dirty="0"/>
              <a:t>Complexity of co-occurring CCs</a:t>
            </a:r>
          </a:p>
          <a:p>
            <a:r>
              <a:rPr lang="en-NZ" dirty="0"/>
              <a:t>Medications and ageing</a:t>
            </a:r>
          </a:p>
          <a:p>
            <a:r>
              <a:rPr lang="en-NZ" dirty="0"/>
              <a:t>Polypharmacy</a:t>
            </a:r>
          </a:p>
          <a:p>
            <a:r>
              <a:rPr lang="en-NZ" dirty="0"/>
              <a:t>Deprescribing</a:t>
            </a:r>
          </a:p>
          <a:p>
            <a:r>
              <a:rPr lang="en-NZ" dirty="0"/>
              <a:t>Economics</a:t>
            </a:r>
          </a:p>
          <a:p>
            <a:r>
              <a:rPr lang="en-NZ" dirty="0"/>
              <a:t>Next steps</a:t>
            </a:r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7F5708-B19F-0797-4DA9-198EB10F77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45717F-2858-4043-A9CA-B2273EB60975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7" name="Picture 6" descr="A group of old people posing for a photo&#10;&#10;Description automatically generated">
            <a:extLst>
              <a:ext uri="{FF2B5EF4-FFF2-40B4-BE49-F238E27FC236}">
                <a16:creationId xmlns:a16="http://schemas.microsoft.com/office/drawing/2014/main" id="{CDA6AB7B-BC3E-2D20-7FFF-71D8B0C7E4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0393" y="1225626"/>
            <a:ext cx="3376377" cy="346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24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632BA-9701-9F3A-C54D-B630EB3E0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Ulysses by Alfred, Lord Tennyson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4E7DDB-2F2F-7658-B028-E073F413062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B0B023-332A-9526-33C9-CB97B3E4393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endParaRPr lang="en-NZ" sz="2400" spc="-1" dirty="0">
              <a:solidFill>
                <a:srgbClr val="000000"/>
              </a:solidFill>
              <a:latin typeface="Calibri"/>
            </a:endParaRPr>
          </a:p>
          <a:p>
            <a:pPr indent="0" algn="ctr"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en-NZ" sz="2400" spc="-1" dirty="0">
                <a:solidFill>
                  <a:srgbClr val="000000"/>
                </a:solidFill>
                <a:latin typeface="Calibri"/>
              </a:rPr>
              <a:t>‘Old age hath yet his honour and his toil;</a:t>
            </a:r>
            <a:endParaRPr lang="en-NZ" sz="2400" spc="-1" dirty="0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en-NZ" sz="2400" spc="-1" dirty="0">
                <a:solidFill>
                  <a:srgbClr val="000000"/>
                </a:solidFill>
                <a:latin typeface="Calibri"/>
              </a:rPr>
              <a:t>Death closes all: but something ere the end,</a:t>
            </a:r>
            <a:endParaRPr lang="en-NZ" sz="2400" spc="-1" dirty="0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en-NZ" sz="2400" spc="-1" dirty="0">
                <a:solidFill>
                  <a:srgbClr val="000000"/>
                </a:solidFill>
                <a:latin typeface="Calibri"/>
              </a:rPr>
              <a:t>Some work of noble note, may yet be done.’</a:t>
            </a:r>
            <a:endParaRPr lang="en-NZ" sz="2400" spc="-1" dirty="0">
              <a:solidFill>
                <a:srgbClr val="000000"/>
              </a:solidFill>
              <a:latin typeface="Arial"/>
            </a:endParaRPr>
          </a:p>
          <a:p>
            <a:pPr algn="ctr"/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F26940-497F-6E94-B5B6-365010179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45717F-2858-4043-A9CA-B2273EB60975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6601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47EC9-8611-715B-6BD9-A46303E3F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Sir Tom Moore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55DA39-33E3-4013-A191-A0C1A0B09AD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30 April 1920 – 2 February 2021</a:t>
            </a:r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297D8-1279-28A6-DE42-69A207B9D1B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07327" y="1496187"/>
            <a:ext cx="4715301" cy="3024909"/>
          </a:xfrm>
        </p:spPr>
        <p:txBody>
          <a:bodyPr/>
          <a:lstStyle/>
          <a:p>
            <a:pPr indent="0"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en-NZ" spc="-1" dirty="0">
                <a:solidFill>
                  <a:srgbClr val="000000"/>
                </a:solidFill>
                <a:latin typeface="Calibri"/>
              </a:rPr>
              <a:t>The best recent example Captain Sir Tom Moore aged 99 during the Covid outbreak</a:t>
            </a:r>
            <a:endParaRPr lang="en-NZ" spc="-1" dirty="0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en-NZ" spc="-1" dirty="0">
                <a:solidFill>
                  <a:srgbClr val="000000"/>
                </a:solidFill>
                <a:latin typeface="Calibri"/>
              </a:rPr>
              <a:t>Aimed to raise 1000 pounds for the NHS - raised over £35 million!</a:t>
            </a:r>
            <a:endParaRPr lang="en-NZ" spc="-1" dirty="0">
              <a:solidFill>
                <a:srgbClr val="000000"/>
              </a:solidFill>
              <a:latin typeface="Arial"/>
            </a:endParaRPr>
          </a:p>
          <a:p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FA8AB7-3C5D-6E75-F763-4D9CBD9958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45717F-2858-4043-A9CA-B2273EB60975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7" name="Picture 6" descr="An old person in a military uniform pushing a walker&#10;&#10;Description automatically generated">
            <a:extLst>
              <a:ext uri="{FF2B5EF4-FFF2-40B4-BE49-F238E27FC236}">
                <a16:creationId xmlns:a16="http://schemas.microsoft.com/office/drawing/2014/main" id="{445135BD-3970-E2C1-CBA7-837E177AF2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2224" y="1073694"/>
            <a:ext cx="2186627" cy="330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505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7851-B901-EC81-E33F-69242069D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10" y="572822"/>
            <a:ext cx="8149701" cy="936374"/>
          </a:xfrm>
        </p:spPr>
        <p:txBody>
          <a:bodyPr/>
          <a:lstStyle/>
          <a:p>
            <a:pPr>
              <a:lnSpc>
                <a:spcPct val="108000"/>
              </a:lnSpc>
            </a:pPr>
            <a:r>
              <a:rPr lang="en-NZ" sz="2400" spc="-1" dirty="0">
                <a:latin typeface="Calibri"/>
              </a:rPr>
              <a:t>CANTERBURY EDUCATION AND RESEARCH TRUST</a:t>
            </a:r>
            <a:br>
              <a:rPr lang="en-NZ" sz="2400" spc="-1" dirty="0">
                <a:latin typeface="Calibri"/>
              </a:rPr>
            </a:br>
            <a:r>
              <a:rPr lang="en-NZ" sz="2400" spc="-1" dirty="0">
                <a:latin typeface="Calibri"/>
              </a:rPr>
              <a:t>FOR THE HEALTH OF OLDER PERSONS</a:t>
            </a:r>
            <a:endParaRPr lang="en-NZ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AE6D4-CD79-36A0-2E6E-B7BA2D0EFF3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algn="l"/>
            <a:r>
              <a:rPr lang="en-US" b="1" i="0" dirty="0">
                <a:solidFill>
                  <a:srgbClr val="595959"/>
                </a:solidFill>
                <a:effectLst/>
                <a:latin typeface="Helvetica" panose="020B0604020202020204" pitchFamily="34" charset="0"/>
              </a:rPr>
              <a:t>About Us</a:t>
            </a:r>
            <a:endParaRPr lang="en-US" b="0" i="0" dirty="0">
              <a:solidFill>
                <a:srgbClr val="595959"/>
              </a:solidFill>
              <a:effectLst/>
              <a:latin typeface="Helvetica" panose="020B0604020202020204" pitchFamily="34" charset="0"/>
            </a:endParaRPr>
          </a:p>
          <a:p>
            <a:r>
              <a:rPr lang="en-US" b="0" i="0" dirty="0">
                <a:solidFill>
                  <a:srgbClr val="595959"/>
                </a:solidFill>
                <a:effectLst/>
                <a:latin typeface="Helvetica" panose="020B0604020202020204" pitchFamily="34" charset="0"/>
              </a:rPr>
              <a:t>A Christchurch-based </a:t>
            </a:r>
            <a:r>
              <a:rPr lang="en-US" dirty="0">
                <a:solidFill>
                  <a:srgbClr val="595959"/>
                </a:solidFill>
                <a:latin typeface="Helvetica" panose="020B0604020202020204" pitchFamily="34" charset="0"/>
              </a:rPr>
              <a:t>charitable trust (CC32596) </a:t>
            </a:r>
            <a:r>
              <a:rPr lang="en-US" b="0" i="0" dirty="0">
                <a:solidFill>
                  <a:srgbClr val="595959"/>
                </a:solidFill>
                <a:effectLst/>
                <a:latin typeface="Helvetica" panose="020B0604020202020204" pitchFamily="34" charset="0"/>
              </a:rPr>
              <a:t>to promote and improve the education of young doctors and other health workers in the field of older persons’ health care. We are:</a:t>
            </a:r>
          </a:p>
          <a:p>
            <a:pPr lvl="1" fontAlgn="t"/>
            <a:r>
              <a:rPr lang="en-US" b="0" i="0" dirty="0">
                <a:solidFill>
                  <a:srgbClr val="595959"/>
                </a:solidFill>
                <a:effectLst/>
                <a:latin typeface="Helvetica" panose="020B0604020202020204" pitchFamily="34" charset="0"/>
              </a:rPr>
              <a:t>A Charitable Trust established in 1989</a:t>
            </a:r>
          </a:p>
          <a:p>
            <a:pPr lvl="1" fontAlgn="t"/>
            <a:r>
              <a:rPr lang="en-US" b="0" i="0" dirty="0">
                <a:solidFill>
                  <a:srgbClr val="595959"/>
                </a:solidFill>
                <a:effectLst/>
                <a:latin typeface="Helvetica" panose="020B0604020202020204" pitchFamily="34" charset="0"/>
              </a:rPr>
              <a:t>Based at the University of Otago, Christchurch, as a trust administered within University of Otago financial services</a:t>
            </a:r>
          </a:p>
          <a:p>
            <a:pPr lvl="1" fontAlgn="t"/>
            <a:r>
              <a:rPr lang="en-US" b="0" i="0" dirty="0">
                <a:solidFill>
                  <a:srgbClr val="595959"/>
                </a:solidFill>
                <a:effectLst/>
                <a:latin typeface="Helvetica" panose="020B0604020202020204" pitchFamily="34" charset="0"/>
              </a:rPr>
              <a:t>Trustees are represented by:</a:t>
            </a:r>
          </a:p>
          <a:p>
            <a:pPr marL="601200" lvl="2" indent="0" fontAlgn="t">
              <a:buNone/>
            </a:pPr>
            <a:r>
              <a:rPr lang="en-US" b="0" i="0" dirty="0">
                <a:solidFill>
                  <a:srgbClr val="595959"/>
                </a:solidFill>
                <a:effectLst/>
                <a:latin typeface="Helvetica" panose="020B0604020202020204" pitchFamily="34" charset="0"/>
              </a:rPr>
              <a:t>Age Concern, University of Canterbury, University of Otago, ARA Institute of Canterbury, Older Persons Health Service at Burwood Hospital, The Community</a:t>
            </a:r>
          </a:p>
          <a:p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315C05-514C-A684-24F6-4778B354F2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45717F-2858-4043-A9CA-B2273EB60975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488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45717F-2858-4043-A9CA-B2273EB6097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183" y="532550"/>
            <a:ext cx="7706121" cy="455761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725514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7851-B901-EC81-E33F-69242069D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10" y="572822"/>
            <a:ext cx="8149701" cy="936374"/>
          </a:xfrm>
        </p:spPr>
        <p:txBody>
          <a:bodyPr/>
          <a:lstStyle/>
          <a:p>
            <a:pPr>
              <a:lnSpc>
                <a:spcPct val="108000"/>
              </a:lnSpc>
            </a:pPr>
            <a:r>
              <a:rPr lang="en-NZ" sz="2400" spc="-1" dirty="0">
                <a:latin typeface="Calibri"/>
              </a:rPr>
              <a:t>CANTERBURY EDUCATION AND RESEARCH TRUST</a:t>
            </a:r>
            <a:br>
              <a:rPr lang="en-NZ" sz="2400" spc="-1" dirty="0">
                <a:latin typeface="Calibri"/>
              </a:rPr>
            </a:br>
            <a:r>
              <a:rPr lang="en-NZ" sz="2400" spc="-1" dirty="0">
                <a:latin typeface="Calibri"/>
              </a:rPr>
              <a:t>FOR THE HEALTH OF OLDER PERSONS</a:t>
            </a:r>
            <a:endParaRPr lang="en-NZ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AE6D4-CD79-36A0-2E6E-B7BA2D0EFF3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42925" y="1509196"/>
            <a:ext cx="8149701" cy="3024909"/>
          </a:xfrm>
        </p:spPr>
        <p:txBody>
          <a:bodyPr/>
          <a:lstStyle/>
          <a:p>
            <a:pPr algn="l"/>
            <a:r>
              <a:rPr lang="en-US" b="1" i="0" dirty="0">
                <a:solidFill>
                  <a:srgbClr val="595959"/>
                </a:solidFill>
                <a:effectLst/>
                <a:latin typeface="Helvetica" panose="020B0604020202020204" pitchFamily="34" charset="0"/>
              </a:rPr>
              <a:t>Why Do We Exist?</a:t>
            </a:r>
            <a:endParaRPr lang="en-US" b="0" i="0" dirty="0">
              <a:solidFill>
                <a:srgbClr val="595959"/>
              </a:solidFill>
              <a:effectLst/>
              <a:latin typeface="Helvetica" panose="020B0604020202020204" pitchFamily="34" charset="0"/>
            </a:endParaRPr>
          </a:p>
          <a:p>
            <a:pPr marL="285750" indent="-285750" algn="l" fontAlgn="t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595959"/>
                </a:solidFill>
                <a:effectLst/>
                <a:latin typeface="Helvetica" panose="020B0604020202020204" pitchFamily="34" charset="0"/>
              </a:rPr>
              <a:t>Foster aged care research.</a:t>
            </a:r>
          </a:p>
          <a:p>
            <a:pPr marL="285750" indent="-285750" algn="l" fontAlgn="t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595959"/>
                </a:solidFill>
                <a:effectLst/>
                <a:latin typeface="Helvetica" panose="020B0604020202020204" pitchFamily="34" charset="0"/>
              </a:rPr>
              <a:t>Develop the aged care health workforce through interdisciplinary teaching for undergraduate and postgraduate students.</a:t>
            </a:r>
          </a:p>
          <a:p>
            <a:pPr marL="285750" indent="-285750" algn="l" fontAlgn="t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595959"/>
                </a:solidFill>
                <a:effectLst/>
                <a:latin typeface="Helvetica" panose="020B0604020202020204" pitchFamily="34" charset="0"/>
              </a:rPr>
              <a:t>Promote health education for the benefit of older people.</a:t>
            </a:r>
          </a:p>
          <a:p>
            <a:pPr marL="285750" indent="-285750" algn="l" fontAlgn="t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595959"/>
                </a:solidFill>
                <a:effectLst/>
                <a:latin typeface="Helvetica" panose="020B0604020202020204" pitchFamily="34" charset="0"/>
              </a:rPr>
              <a:t>Advocate for aged care services.</a:t>
            </a:r>
          </a:p>
          <a:p>
            <a:pPr marL="285750" indent="-285750" algn="l" fontAlgn="t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595959"/>
                </a:solidFill>
                <a:effectLst/>
                <a:latin typeface="Helvetica" panose="020B0604020202020204" pitchFamily="34" charset="0"/>
              </a:rPr>
              <a:t>Improve interdisciplinary teaching of older persons health for all health students.</a:t>
            </a:r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315C05-514C-A684-24F6-4778B354F2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45717F-2858-4043-A9CA-B2273EB60975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8546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7851-B901-EC81-E33F-69242069D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10" y="572822"/>
            <a:ext cx="8149701" cy="936374"/>
          </a:xfrm>
        </p:spPr>
        <p:txBody>
          <a:bodyPr/>
          <a:lstStyle/>
          <a:p>
            <a:pPr>
              <a:lnSpc>
                <a:spcPct val="108000"/>
              </a:lnSpc>
            </a:pPr>
            <a:r>
              <a:rPr lang="en-NZ" sz="2400" spc="-1" dirty="0">
                <a:latin typeface="Calibri"/>
              </a:rPr>
              <a:t>CANTERBURY EDUCATION AND RESEARCH TRUST</a:t>
            </a:r>
            <a:br>
              <a:rPr lang="en-NZ" sz="2400" spc="-1" dirty="0">
                <a:latin typeface="Calibri"/>
              </a:rPr>
            </a:br>
            <a:r>
              <a:rPr lang="en-NZ" sz="2400" spc="-1" dirty="0">
                <a:latin typeface="Calibri"/>
              </a:rPr>
              <a:t>FOR THE HEALTH OF OLDER PERSONS</a:t>
            </a:r>
            <a:endParaRPr lang="en-NZ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AE6D4-CD79-36A0-2E6E-B7BA2D0EFF3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42925" y="1509196"/>
            <a:ext cx="8423654" cy="3024909"/>
          </a:xfrm>
        </p:spPr>
        <p:txBody>
          <a:bodyPr/>
          <a:lstStyle/>
          <a:p>
            <a:pPr algn="l"/>
            <a:r>
              <a:rPr lang="en-US" b="1" i="0" dirty="0">
                <a:solidFill>
                  <a:srgbClr val="595959"/>
                </a:solidFill>
                <a:effectLst/>
                <a:latin typeface="Helvetica" panose="020B0604020202020204" pitchFamily="34" charset="0"/>
              </a:rPr>
              <a:t>Our Long-term Goals</a:t>
            </a:r>
            <a:endParaRPr lang="en-US" b="0" i="0" dirty="0">
              <a:solidFill>
                <a:srgbClr val="595959"/>
              </a:solidFill>
              <a:effectLst/>
              <a:latin typeface="Helvetica" panose="020B0604020202020204" pitchFamily="34" charset="0"/>
            </a:endParaRPr>
          </a:p>
          <a:p>
            <a:pPr algn="l"/>
            <a:r>
              <a:rPr lang="en-US" b="0" i="0" dirty="0">
                <a:solidFill>
                  <a:srgbClr val="595959"/>
                </a:solidFill>
                <a:effectLst/>
                <a:latin typeface="Helvetica" panose="020B0604020202020204" pitchFamily="34" charset="0"/>
              </a:rPr>
              <a:t>Seeks to make our older persons’ health care teams the best available. </a:t>
            </a:r>
          </a:p>
          <a:p>
            <a:pPr algn="l"/>
            <a:r>
              <a:rPr lang="en-US" b="0" i="0" dirty="0">
                <a:solidFill>
                  <a:srgbClr val="595959"/>
                </a:solidFill>
                <a:effectLst/>
                <a:latin typeface="Helvetica" panose="020B0604020202020204" pitchFamily="34" charset="0"/>
              </a:rPr>
              <a:t>Their training must have priority, they must be aware of the latest research, and must apply this to their day-to-day practice. </a:t>
            </a:r>
          </a:p>
          <a:p>
            <a:pPr algn="l"/>
            <a:r>
              <a:rPr lang="en-US" b="0" i="0" dirty="0">
                <a:solidFill>
                  <a:srgbClr val="595959"/>
                </a:solidFill>
                <a:effectLst/>
                <a:latin typeface="Helvetica" panose="020B0604020202020204" pitchFamily="34" charset="0"/>
              </a:rPr>
              <a:t>We aim to:</a:t>
            </a:r>
          </a:p>
          <a:p>
            <a:pPr marL="285750" indent="-285750" algn="l" fontAlgn="t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595959"/>
                </a:solidFill>
                <a:effectLst/>
                <a:latin typeface="Helvetica" panose="020B0604020202020204" pitchFamily="34" charset="0"/>
              </a:rPr>
              <a:t>Continue to promote teaching and research in this important field.</a:t>
            </a:r>
          </a:p>
          <a:p>
            <a:pPr marL="285750" indent="-285750" algn="l" fontAlgn="t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595959"/>
                </a:solidFill>
                <a:effectLst/>
                <a:latin typeface="Helvetica" panose="020B0604020202020204" pitchFamily="34" charset="0"/>
              </a:rPr>
              <a:t>Encourage young professionals from diverse backgrounds to </a:t>
            </a:r>
            <a:r>
              <a:rPr lang="en-US" b="0" i="0" dirty="0" err="1">
                <a:solidFill>
                  <a:srgbClr val="595959"/>
                </a:solidFill>
                <a:effectLst/>
                <a:latin typeface="Helvetica" panose="020B0604020202020204" pitchFamily="34" charset="0"/>
              </a:rPr>
              <a:t>specialise</a:t>
            </a:r>
            <a:r>
              <a:rPr lang="en-US" b="0" i="0" dirty="0">
                <a:solidFill>
                  <a:srgbClr val="595959"/>
                </a:solidFill>
                <a:effectLst/>
                <a:latin typeface="Helvetica" panose="020B0604020202020204" pitchFamily="34" charset="0"/>
              </a:rPr>
              <a:t> in the field.</a:t>
            </a:r>
          </a:p>
          <a:p>
            <a:pPr marL="285750" indent="-285750" algn="l" fontAlgn="t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595959"/>
                </a:solidFill>
                <a:effectLst/>
                <a:latin typeface="Helvetica" panose="020B0604020202020204" pitchFamily="34" charset="0"/>
              </a:rPr>
              <a:t>Advocate for health services development for older people.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315C05-514C-A684-24F6-4778B354F2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45717F-2858-4043-A9CA-B2273EB60975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9906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7851-B901-EC81-E33F-69242069D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10" y="572822"/>
            <a:ext cx="8149701" cy="936374"/>
          </a:xfrm>
        </p:spPr>
        <p:txBody>
          <a:bodyPr/>
          <a:lstStyle/>
          <a:p>
            <a:pPr>
              <a:lnSpc>
                <a:spcPct val="108000"/>
              </a:lnSpc>
            </a:pPr>
            <a:r>
              <a:rPr lang="en-NZ" sz="2400" spc="-1" dirty="0">
                <a:latin typeface="Calibri"/>
              </a:rPr>
              <a:t>CANTERBURY EDUCATION AND RESEARCH TRUST</a:t>
            </a:r>
            <a:br>
              <a:rPr lang="en-NZ" sz="2400" spc="-1" dirty="0">
                <a:latin typeface="Calibri"/>
              </a:rPr>
            </a:br>
            <a:r>
              <a:rPr lang="en-NZ" sz="2400" spc="-1" dirty="0">
                <a:latin typeface="Calibri"/>
              </a:rPr>
              <a:t>FOR THE HEALTH OF OLDER PERSONS</a:t>
            </a:r>
            <a:endParaRPr lang="en-NZ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AE6D4-CD79-36A0-2E6E-B7BA2D0EFF3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42925" y="1509196"/>
            <a:ext cx="5745333" cy="3024909"/>
          </a:xfrm>
        </p:spPr>
        <p:txBody>
          <a:bodyPr/>
          <a:lstStyle/>
          <a:p>
            <a:pPr algn="l"/>
            <a:r>
              <a:rPr lang="en-US" b="1" i="0" dirty="0">
                <a:solidFill>
                  <a:srgbClr val="595959"/>
                </a:solidFill>
                <a:effectLst/>
                <a:latin typeface="Helvetica" panose="020B0604020202020204" pitchFamily="34" charset="0"/>
              </a:rPr>
              <a:t>Contact Details</a:t>
            </a:r>
            <a:endParaRPr lang="en-US" b="0" i="0" dirty="0">
              <a:solidFill>
                <a:srgbClr val="595959"/>
              </a:solidFill>
              <a:effectLst/>
              <a:latin typeface="Helvetica" panose="020B0604020202020204" pitchFamily="34" charset="0"/>
            </a:endParaRPr>
          </a:p>
          <a:p>
            <a:pPr algn="l"/>
            <a:r>
              <a:rPr lang="en-US" b="0" i="0" dirty="0">
                <a:solidFill>
                  <a:srgbClr val="595959"/>
                </a:solidFill>
                <a:effectLst/>
                <a:latin typeface="Helvetica" panose="020B0604020202020204" pitchFamily="34" charset="0"/>
              </a:rPr>
              <a:t>University of Otago Christchurch</a:t>
            </a:r>
          </a:p>
          <a:p>
            <a:pPr algn="l"/>
            <a:r>
              <a:rPr lang="en-US" b="0" i="0" dirty="0">
                <a:solidFill>
                  <a:srgbClr val="595959"/>
                </a:solidFill>
                <a:effectLst/>
                <a:latin typeface="Helvetica" panose="020B0604020202020204" pitchFamily="34" charset="0"/>
              </a:rPr>
              <a:t>Professor Dick Sainsbury</a:t>
            </a:r>
          </a:p>
          <a:p>
            <a:pPr algn="l"/>
            <a:r>
              <a:rPr lang="en-US" b="0" i="0" dirty="0">
                <a:solidFill>
                  <a:srgbClr val="595959"/>
                </a:solidFill>
                <a:effectLst/>
                <a:latin typeface="Helvetica" panose="020B0604020202020204" pitchFamily="34" charset="0"/>
              </a:rPr>
              <a:t>P.O. Box 4345</a:t>
            </a:r>
          </a:p>
          <a:p>
            <a:pPr algn="l"/>
            <a:r>
              <a:rPr lang="en-US" b="0" i="0" dirty="0">
                <a:solidFill>
                  <a:srgbClr val="595959"/>
                </a:solidFill>
                <a:effectLst/>
                <a:latin typeface="Helvetica" panose="020B0604020202020204" pitchFamily="34" charset="0"/>
              </a:rPr>
              <a:t>Christchurch </a:t>
            </a:r>
          </a:p>
          <a:p>
            <a:pPr algn="l"/>
            <a:r>
              <a:rPr lang="en-US" b="0" i="0" dirty="0">
                <a:solidFill>
                  <a:srgbClr val="595959"/>
                </a:solidFill>
                <a:effectLst/>
                <a:latin typeface="Helvetica" panose="020B0604020202020204" pitchFamily="34" charset="0"/>
              </a:rPr>
              <a:t>dsain@xtra.co.nz</a:t>
            </a:r>
          </a:p>
          <a:p>
            <a:pPr algn="l"/>
            <a:endParaRPr lang="en-US" b="0" i="0" dirty="0">
              <a:solidFill>
                <a:srgbClr val="595959"/>
              </a:solidFill>
              <a:effectLst/>
              <a:latin typeface="Helvetica" panose="020B0604020202020204" pitchFamily="34" charset="0"/>
            </a:endParaRPr>
          </a:p>
          <a:p>
            <a:pPr algn="l"/>
            <a:r>
              <a:rPr lang="en-US" b="0" i="0" dirty="0">
                <a:solidFill>
                  <a:srgbClr val="595959"/>
                </a:solidFill>
                <a:effectLst/>
                <a:latin typeface="Helvetica" panose="020B0604020202020204" pitchFamily="34" charset="0"/>
              </a:rPr>
              <a:t>Bank A/C   01-0822-0027261-00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315C05-514C-A684-24F6-4778B354F2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45717F-2858-4043-A9CA-B2273EB60975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8487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FCC5CE-604A-A931-CB89-F630A21A9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BA62BBF-5BED-4223-98D4-95279D2DFE5B}" type="slidenum">
              <a:rPr lang="en-NZ">
                <a:solidFill>
                  <a:prstClr val="white"/>
                </a:solidFill>
                <a:latin typeface="Wickliffe Sans"/>
              </a:rPr>
              <a:pPr defTabSz="685800"/>
              <a:t>53</a:t>
            </a:fld>
            <a:endParaRPr lang="en-NZ" dirty="0">
              <a:solidFill>
                <a:prstClr val="white"/>
              </a:solidFill>
              <a:latin typeface="Wickliffe San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E25D43A-7071-58CD-7630-5B65B354D2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8162" y="767636"/>
            <a:ext cx="7878989" cy="677706"/>
          </a:xfrm>
        </p:spPr>
        <p:txBody>
          <a:bodyPr/>
          <a:lstStyle/>
          <a:p>
            <a:pPr algn="ctr"/>
            <a:r>
              <a:rPr lang="en-NZ" sz="4400" b="1" dirty="0"/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31444387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15980-831E-F156-64D4-C042B8FA9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E77AAC-A4FC-EB4E-E1D5-0A993CC0286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14A856-D866-6C22-562D-1FA471E1E6D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9DA053-B8F5-CF73-8E42-4AE7490FA1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45717F-2858-4043-A9CA-B2273EB60975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4618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4C867755-D470-B64E-1709-40E72848AB96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366162-14E3-D1F3-D938-C18DD732E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178741-2F25-304B-CBA1-27D33BB5D32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AA6731-9AEE-1634-7C8A-1D05910BBE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45717F-2858-4043-A9CA-B2273EB60975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CB31F2-B94C-2E97-C98B-13FF0BBF128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2226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3849B6-A591-7646-B1C4-2018B55022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4315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EBB334-940B-AC40-820C-3472D95143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45538" y="4767264"/>
            <a:ext cx="2057400" cy="273844"/>
          </a:xfrm>
        </p:spPr>
        <p:txBody>
          <a:bodyPr/>
          <a:lstStyle/>
          <a:p>
            <a:fld id="{BF708BCB-E3AE-2E4E-95DA-B25672A094CF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B4D61B-1BD3-944F-8BA1-429A71EB006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E8C0EEB-D760-3B4A-9B24-4EEC749907C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D157448-AB73-7A4B-B510-29A060D41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E27796-0C56-1F4B-A6C4-DD53C97AC3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749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NZ Ethnic diversity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23" y="1158457"/>
            <a:ext cx="8006425" cy="364638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45717F-2858-4043-A9CA-B2273EB6097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048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dirty="0"/>
              <a:t>In Summary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/>
        <p:txBody>
          <a:bodyPr anchor="ctr"/>
          <a:lstStyle/>
          <a:p>
            <a:pPr algn="ctr"/>
            <a:r>
              <a:rPr lang="en-NZ" sz="2000" dirty="0"/>
              <a:t>We are getting older!</a:t>
            </a:r>
          </a:p>
          <a:p>
            <a:pPr algn="ctr"/>
            <a:endParaRPr lang="en-NZ" sz="2000" dirty="0"/>
          </a:p>
          <a:p>
            <a:pPr algn="ctr"/>
            <a:r>
              <a:rPr lang="en-NZ" sz="2000" dirty="0"/>
              <a:t>As individuals and as a society,</a:t>
            </a:r>
          </a:p>
          <a:p>
            <a:pPr marL="285750" indent="-285750" algn="ctr">
              <a:buFontTx/>
              <a:buChar char="-"/>
            </a:pPr>
            <a:endParaRPr lang="en-NZ" sz="2000" dirty="0"/>
          </a:p>
          <a:p>
            <a:pPr algn="ctr"/>
            <a:r>
              <a:rPr lang="en-NZ" sz="2000" dirty="0"/>
              <a:t>and ethnically and culturally more diverse.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45717F-2858-4043-A9CA-B2273EB6097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893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228E0-A6EF-D767-CE81-132AEC6AA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Chronic Health Conditions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C9659B-3547-555F-96D3-2410BA63D76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What are we talking about?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AEC6C7-E2DA-D9DC-0507-5E1A7C32311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Cancer(s)</a:t>
            </a:r>
          </a:p>
          <a:p>
            <a:r>
              <a:rPr lang="en-US" dirty="0"/>
              <a:t>Diabetes</a:t>
            </a:r>
          </a:p>
          <a:p>
            <a:r>
              <a:rPr lang="en-US" dirty="0"/>
              <a:t>Cardiovascular disease (conditions of heart and blood vessels)</a:t>
            </a:r>
          </a:p>
          <a:p>
            <a:r>
              <a:rPr lang="en-US" dirty="0"/>
              <a:t>Respiratory diseases (conditions affecting lungs and respiratory tract)</a:t>
            </a:r>
          </a:p>
          <a:p>
            <a:r>
              <a:rPr lang="en-US" dirty="0"/>
              <a:t>Stroke</a:t>
            </a:r>
          </a:p>
          <a:p>
            <a:r>
              <a:rPr lang="en-US" dirty="0"/>
              <a:t>Gout</a:t>
            </a:r>
          </a:p>
          <a:p>
            <a:r>
              <a:rPr lang="en-US" dirty="0"/>
              <a:t>Mental Health conditions</a:t>
            </a:r>
          </a:p>
          <a:p>
            <a:r>
              <a:rPr lang="en-US" dirty="0"/>
              <a:t>Traumatic Brain Injury</a:t>
            </a:r>
          </a:p>
          <a:p>
            <a:r>
              <a:rPr lang="en-US" dirty="0"/>
              <a:t>	And more …</a:t>
            </a:r>
          </a:p>
          <a:p>
            <a:r>
              <a:rPr lang="en-US" sz="1200" dirty="0"/>
              <a:t>Source: </a:t>
            </a:r>
            <a:r>
              <a:rPr lang="en-US" sz="1200" dirty="0">
                <a:hlinkClick r:id="rId2" action="ppaction://hlinkfile"/>
              </a:rPr>
              <a:t>TePaeTata_A4.pdf</a:t>
            </a:r>
            <a:r>
              <a:rPr lang="en-US" sz="1200" dirty="0"/>
              <a:t>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7DCB0D-450C-6D93-AABE-CCE2A9C55A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45717F-2858-4043-A9CA-B2273EB6097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788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228E0-A6EF-D767-CE81-132AEC6AA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Chronic Health Conditions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C9659B-3547-555F-96D3-2410BA63D76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Prevalence [%] at age range 55 to 64 years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AEC6C7-E2DA-D9DC-0507-5E1A7C32311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1200" dirty="0"/>
              <a:t>Source: </a:t>
            </a:r>
            <a:r>
              <a:rPr lang="en-US" sz="1200" dirty="0">
                <a:hlinkClick r:id="rId2"/>
              </a:rPr>
              <a:t>https://www.cdc.gov/nchs/health_policy/adult_chronic_conditions.htm</a:t>
            </a:r>
            <a:r>
              <a:rPr lang="en-US" sz="1200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7DCB0D-450C-6D93-AABE-CCE2A9C55A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45717F-2858-4043-A9CA-B2273EB60975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241933"/>
              </p:ext>
            </p:extLst>
          </p:nvPr>
        </p:nvGraphicFramePr>
        <p:xfrm>
          <a:off x="637880" y="1896410"/>
          <a:ext cx="765770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4427">
                  <a:extLst>
                    <a:ext uri="{9D8B030D-6E8A-4147-A177-3AD203B41FA5}">
                      <a16:colId xmlns:a16="http://schemas.microsoft.com/office/drawing/2014/main" val="722428665"/>
                    </a:ext>
                  </a:extLst>
                </a:gridCol>
                <a:gridCol w="1914427">
                  <a:extLst>
                    <a:ext uri="{9D8B030D-6E8A-4147-A177-3AD203B41FA5}">
                      <a16:colId xmlns:a16="http://schemas.microsoft.com/office/drawing/2014/main" val="2414332249"/>
                    </a:ext>
                  </a:extLst>
                </a:gridCol>
                <a:gridCol w="1914427">
                  <a:extLst>
                    <a:ext uri="{9D8B030D-6E8A-4147-A177-3AD203B41FA5}">
                      <a16:colId xmlns:a16="http://schemas.microsoft.com/office/drawing/2014/main" val="265924909"/>
                    </a:ext>
                  </a:extLst>
                </a:gridCol>
                <a:gridCol w="1914427">
                  <a:extLst>
                    <a:ext uri="{9D8B030D-6E8A-4147-A177-3AD203B41FA5}">
                      <a16:colId xmlns:a16="http://schemas.microsoft.com/office/drawing/2014/main" val="38393312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Age 55 to 64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Female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69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1+ 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69.5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66.7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71.1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062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2+ CCs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37.1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32.3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41.5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707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3+ or more CCs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14.4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11.1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17.4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1292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5701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3" id="{FC3C635B-F033-6B45-87F2-DF8D2288C414}" vid="{414E2193-8C89-5B42-8AED-A76BE4A62CE9}"/>
    </a:ext>
  </a:extLst>
</a:theme>
</file>

<file path=ppt/theme/theme2.xml><?xml version="1.0" encoding="utf-8"?>
<a:theme xmlns:a="http://schemas.openxmlformats.org/drawingml/2006/main" name="Tuakiritaka title pages">
  <a:themeElements>
    <a:clrScheme name="University of Otago tuakiritaka">
      <a:dk1>
        <a:sysClr val="windowText" lastClr="000000"/>
      </a:dk1>
      <a:lt1>
        <a:sysClr val="window" lastClr="FFFFFF"/>
      </a:lt1>
      <a:dk2>
        <a:srgbClr val="060387"/>
      </a:dk2>
      <a:lt2>
        <a:srgbClr val="F4B142"/>
      </a:lt2>
      <a:accent1>
        <a:srgbClr val="000044"/>
      </a:accent1>
      <a:accent2>
        <a:srgbClr val="EE8A07"/>
      </a:accent2>
      <a:accent3>
        <a:srgbClr val="317BFF"/>
      </a:accent3>
      <a:accent4>
        <a:srgbClr val="FFDE46"/>
      </a:accent4>
      <a:accent5>
        <a:srgbClr val="DAEBFC"/>
      </a:accent5>
      <a:accent6>
        <a:srgbClr val="FBF9ED"/>
      </a:accent6>
      <a:hlink>
        <a:srgbClr val="0000FF"/>
      </a:hlink>
      <a:folHlink>
        <a:srgbClr val="954F72"/>
      </a:folHlink>
    </a:clrScheme>
    <a:fontScheme name="Custom 1">
      <a:majorFont>
        <a:latin typeface="Wickliffe"/>
        <a:ea typeface=""/>
        <a:cs typeface=""/>
      </a:majorFont>
      <a:minorFont>
        <a:latin typeface="Wickliff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standard-powerpoint-template-745053</Template>
  <TotalTime>4429</TotalTime>
  <Words>3083</Words>
  <Application>Microsoft Office PowerPoint</Application>
  <PresentationFormat>On-screen Show (16:9)</PresentationFormat>
  <Paragraphs>834</Paragraphs>
  <Slides>57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67" baseType="lpstr">
      <vt:lpstr>Times New Roman</vt:lpstr>
      <vt:lpstr>arial</vt:lpstr>
      <vt:lpstr>Wickliffe Sans</vt:lpstr>
      <vt:lpstr>Calibri</vt:lpstr>
      <vt:lpstr>Arial Narrow</vt:lpstr>
      <vt:lpstr>Wickliffe</vt:lpstr>
      <vt:lpstr>Helvetica</vt:lpstr>
      <vt:lpstr>arial</vt:lpstr>
      <vt:lpstr>Office Theme</vt:lpstr>
      <vt:lpstr>Tuakiritaka title pages</vt:lpstr>
      <vt:lpstr>Ageing and  Chronic Health Conditions  -  a side effect of growing old </vt:lpstr>
      <vt:lpstr>Ageing</vt:lpstr>
      <vt:lpstr>The population pyramid</vt:lpstr>
      <vt:lpstr>The population pyramid</vt:lpstr>
      <vt:lpstr>PowerPoint Presentation</vt:lpstr>
      <vt:lpstr>NZ Ethnic diversity</vt:lpstr>
      <vt:lpstr>In Summary</vt:lpstr>
      <vt:lpstr>Chronic Health Conditions</vt:lpstr>
      <vt:lpstr>Chronic Health Conditions</vt:lpstr>
      <vt:lpstr>Chronic Health Conditions</vt:lpstr>
      <vt:lpstr>Chronic Health Conditions</vt:lpstr>
      <vt:lpstr>Chronic Health Conditions</vt:lpstr>
      <vt:lpstr>Chronic Health Conditions</vt:lpstr>
      <vt:lpstr>Chronic Health Conditions</vt:lpstr>
      <vt:lpstr>Chronic Health Conditions</vt:lpstr>
      <vt:lpstr>Chronic Health Conditions</vt:lpstr>
      <vt:lpstr>Chronic Health Conditions</vt:lpstr>
      <vt:lpstr>Multiple Chronic Conditions</vt:lpstr>
      <vt:lpstr>Multiple Chronic Conditions</vt:lpstr>
      <vt:lpstr>Multiple Chronic Conditions</vt:lpstr>
      <vt:lpstr>Multiple Chronic Conditions</vt:lpstr>
      <vt:lpstr>Multiple Chronic Conditions</vt:lpstr>
      <vt:lpstr>Multiple Chronic Conditions</vt:lpstr>
      <vt:lpstr>PowerPoint Presentation</vt:lpstr>
      <vt:lpstr>In Summary</vt:lpstr>
      <vt:lpstr>What can you do?</vt:lpstr>
      <vt:lpstr>Medications and ageing</vt:lpstr>
      <vt:lpstr>Medications and ageing</vt:lpstr>
      <vt:lpstr>Deprescribing</vt:lpstr>
      <vt:lpstr>Deprescribing</vt:lpstr>
      <vt:lpstr>Deprescribing</vt:lpstr>
      <vt:lpstr>Deprescribing</vt:lpstr>
      <vt:lpstr>Deprescribing</vt:lpstr>
      <vt:lpstr>Deprescribing</vt:lpstr>
      <vt:lpstr>Deprescribing</vt:lpstr>
      <vt:lpstr>Deprescribing</vt:lpstr>
      <vt:lpstr>Deprescribing</vt:lpstr>
      <vt:lpstr>Deprescribing</vt:lpstr>
      <vt:lpstr>In Summary</vt:lpstr>
      <vt:lpstr>Deprescribing</vt:lpstr>
      <vt:lpstr>Deprescribing</vt:lpstr>
      <vt:lpstr>PowerPoint Presentation</vt:lpstr>
      <vt:lpstr>Deprescribing</vt:lpstr>
      <vt:lpstr>In Summary</vt:lpstr>
      <vt:lpstr>Next steps</vt:lpstr>
      <vt:lpstr>Ageing – a journey with side effects</vt:lpstr>
      <vt:lpstr>Ulysses by Alfred, Lord Tennyson</vt:lpstr>
      <vt:lpstr>Sir Tom Moore</vt:lpstr>
      <vt:lpstr>CANTERBURY EDUCATION AND RESEARCH TRUST FOR THE HEALTH OF OLDER PERSONS</vt:lpstr>
      <vt:lpstr>CANTERBURY EDUCATION AND RESEARCH TRUST FOR THE HEALTH OF OLDER PERSONS</vt:lpstr>
      <vt:lpstr>CANTERBURY EDUCATION AND RESEARCH TRUST FOR THE HEALTH OF OLDER PERSONS</vt:lpstr>
      <vt:lpstr>CANTERBURY EDUCATION AND RESEARCH TRUST FOR THE HEALTH OF OLDER PERSONS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University of Otago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Ulrich Bergler</dc:creator>
  <cp:keywords/>
  <dc:description/>
  <cp:lastModifiedBy>John Barton</cp:lastModifiedBy>
  <cp:revision>30</cp:revision>
  <dcterms:created xsi:type="dcterms:W3CDTF">2024-04-17T01:22:01Z</dcterms:created>
  <dcterms:modified xsi:type="dcterms:W3CDTF">2024-05-20T06:00:04Z</dcterms:modified>
  <cp:category/>
</cp:coreProperties>
</file>