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260" r:id="rId2"/>
    <p:sldId id="301" r:id="rId3"/>
    <p:sldId id="263" r:id="rId4"/>
    <p:sldId id="298" r:id="rId5"/>
    <p:sldId id="270" r:id="rId6"/>
    <p:sldId id="283" r:id="rId7"/>
    <p:sldId id="281" r:id="rId8"/>
    <p:sldId id="305" r:id="rId9"/>
    <p:sldId id="271" r:id="rId10"/>
    <p:sldId id="280" r:id="rId11"/>
    <p:sldId id="272" r:id="rId12"/>
    <p:sldId id="259" r:id="rId13"/>
    <p:sldId id="287" r:id="rId14"/>
    <p:sldId id="267" r:id="rId15"/>
    <p:sldId id="299" r:id="rId16"/>
    <p:sldId id="261" r:id="rId17"/>
    <p:sldId id="258" r:id="rId18"/>
    <p:sldId id="262" r:id="rId19"/>
    <p:sldId id="257" r:id="rId20"/>
    <p:sldId id="264" r:id="rId21"/>
    <p:sldId id="307" r:id="rId22"/>
    <p:sldId id="308" r:id="rId23"/>
    <p:sldId id="288" r:id="rId24"/>
    <p:sldId id="300" r:id="rId25"/>
    <p:sldId id="265" r:id="rId26"/>
    <p:sldId id="291" r:id="rId27"/>
    <p:sldId id="290" r:id="rId28"/>
    <p:sldId id="292" r:id="rId29"/>
    <p:sldId id="309" r:id="rId30"/>
    <p:sldId id="296" r:id="rId31"/>
    <p:sldId id="294" r:id="rId32"/>
    <p:sldId id="293" r:id="rId33"/>
    <p:sldId id="306" r:id="rId34"/>
    <p:sldId id="279" r:id="rId35"/>
    <p:sldId id="304" r:id="rId36"/>
    <p:sldId id="30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6E25174B-DFF2-41B1-8710-37910686B85C}">
          <p14:sldIdLst>
            <p14:sldId id="260"/>
            <p14:sldId id="301"/>
            <p14:sldId id="263"/>
          </p14:sldIdLst>
        </p14:section>
        <p14:section name="A reason to go" id="{D749BA1A-08F2-4002-A104-E7DBA1B2AD9B}">
          <p14:sldIdLst>
            <p14:sldId id="298"/>
            <p14:sldId id="270"/>
            <p14:sldId id="283"/>
            <p14:sldId id="281"/>
            <p14:sldId id="305"/>
            <p14:sldId id="271"/>
            <p14:sldId id="280"/>
            <p14:sldId id="272"/>
            <p14:sldId id="259"/>
            <p14:sldId id="287"/>
            <p14:sldId id="267"/>
            <p14:sldId id="299"/>
          </p14:sldIdLst>
        </p14:section>
        <p14:section name="A way to get there" id="{0E52998F-AD67-4B59-B37C-BEB7016D9357}">
          <p14:sldIdLst>
            <p14:sldId id="261"/>
            <p14:sldId id="258"/>
            <p14:sldId id="262"/>
            <p14:sldId id="257"/>
            <p14:sldId id="264"/>
            <p14:sldId id="307"/>
            <p14:sldId id="308"/>
            <p14:sldId id="288"/>
            <p14:sldId id="300"/>
            <p14:sldId id="265"/>
            <p14:sldId id="291"/>
            <p14:sldId id="290"/>
          </p14:sldIdLst>
        </p14:section>
        <p14:section name="A means to stay safe" id="{0A976FDC-CF7D-4584-85B7-4620AF24AC18}">
          <p14:sldIdLst>
            <p14:sldId id="292"/>
            <p14:sldId id="309"/>
            <p14:sldId id="296"/>
            <p14:sldId id="294"/>
          </p14:sldIdLst>
        </p14:section>
        <p14:section name="Outro" id="{56DB80BA-F4D4-4045-B9ED-747188B3A029}">
          <p14:sldIdLst>
            <p14:sldId id="293"/>
            <p14:sldId id="306"/>
            <p14:sldId id="279"/>
            <p14:sldId id="304"/>
            <p14:sldId id="30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1533"/>
    <a:srgbClr val="FFFF00"/>
    <a:srgbClr val="1E1E1E"/>
    <a:srgbClr val="DE28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00" autoAdjust="0"/>
    <p:restoredTop sz="76265" autoAdjust="0"/>
  </p:normalViewPr>
  <p:slideViewPr>
    <p:cSldViewPr snapToGrid="0">
      <p:cViewPr varScale="1">
        <p:scale>
          <a:sx n="121" d="100"/>
          <a:sy n="121" d="100"/>
        </p:scale>
        <p:origin x="3954" y="120"/>
      </p:cViewPr>
      <p:guideLst/>
    </p:cSldViewPr>
  </p:slideViewPr>
  <p:outlineViewPr>
    <p:cViewPr>
      <p:scale>
        <a:sx n="33" d="100"/>
        <a:sy n="33" d="100"/>
      </p:scale>
      <p:origin x="0" y="-4182"/>
    </p:cViewPr>
    <p:sldLst>
      <p:sld r:id="rId1" collapse="1"/>
    </p:sldLst>
  </p:outlineViewPr>
  <p:notesTextViewPr>
    <p:cViewPr>
      <p:scale>
        <a:sx n="3" d="2"/>
        <a:sy n="3" d="2"/>
      </p:scale>
      <p:origin x="0" y="0"/>
    </p:cViewPr>
  </p:notesTextViewPr>
  <p:sorterViewPr>
    <p:cViewPr>
      <p:scale>
        <a:sx n="100" d="100"/>
        <a:sy n="100" d="100"/>
      </p:scale>
      <p:origin x="0" y="-420"/>
    </p:cViewPr>
  </p:sorterViewPr>
  <p:notesViewPr>
    <p:cSldViewPr snapToGrid="0">
      <p:cViewPr varScale="1">
        <p:scale>
          <a:sx n="50" d="100"/>
          <a:sy n="50" d="100"/>
        </p:scale>
        <p:origin x="2886" y="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44CFAD-22B0-111C-FEB0-68D09417AE7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a:extLst>
              <a:ext uri="{FF2B5EF4-FFF2-40B4-BE49-F238E27FC236}">
                <a16:creationId xmlns:a16="http://schemas.microsoft.com/office/drawing/2014/main" id="{8E1AE955-95A4-3078-C686-C5355A381AB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C4A086-C34D-40C8-982C-5A5B05D24274}" type="datetimeFigureOut">
              <a:rPr lang="en-NZ" smtClean="0"/>
              <a:t>25/06/2024</a:t>
            </a:fld>
            <a:endParaRPr lang="en-NZ"/>
          </a:p>
        </p:txBody>
      </p:sp>
      <p:sp>
        <p:nvSpPr>
          <p:cNvPr id="4" name="Footer Placeholder 3">
            <a:extLst>
              <a:ext uri="{FF2B5EF4-FFF2-40B4-BE49-F238E27FC236}">
                <a16:creationId xmlns:a16="http://schemas.microsoft.com/office/drawing/2014/main" id="{1B3CFA96-6971-414F-093E-88C477AA6E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a:extLst>
              <a:ext uri="{FF2B5EF4-FFF2-40B4-BE49-F238E27FC236}">
                <a16:creationId xmlns:a16="http://schemas.microsoft.com/office/drawing/2014/main" id="{CCCB30C3-FB81-0A2A-2061-0550198E59B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30C169A-E794-4673-AC79-9EA322A6FC21}" type="slidenum">
              <a:rPr lang="en-NZ" smtClean="0"/>
              <a:t>‹#›</a:t>
            </a:fld>
            <a:endParaRPr lang="en-NZ"/>
          </a:p>
        </p:txBody>
      </p:sp>
    </p:spTree>
    <p:extLst>
      <p:ext uri="{BB962C8B-B14F-4D97-AF65-F5344CB8AC3E}">
        <p14:creationId xmlns:p14="http://schemas.microsoft.com/office/powerpoint/2010/main" val="6047695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0BF0CE-0AFF-4021-9E1C-E0482896BB5C}" type="datetimeFigureOut">
              <a:rPr lang="en-NZ" smtClean="0"/>
              <a:t>25/06/2024</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B402CF-CD36-4C67-B8E4-FD5D793F5B2F}" type="slidenum">
              <a:rPr lang="en-NZ" smtClean="0"/>
              <a:t>‹#›</a:t>
            </a:fld>
            <a:endParaRPr lang="en-NZ"/>
          </a:p>
        </p:txBody>
      </p:sp>
    </p:spTree>
    <p:extLst>
      <p:ext uri="{BB962C8B-B14F-4D97-AF65-F5344CB8AC3E}">
        <p14:creationId xmlns:p14="http://schemas.microsoft.com/office/powerpoint/2010/main" val="1796137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b="0" dirty="0"/>
              <a:t>Tena koutou, thanks for having me</a:t>
            </a:r>
          </a:p>
          <a:p>
            <a:pPr marL="171450" indent="-171450">
              <a:buFont typeface="Arial" panose="020B0604020202020204" pitchFamily="34" charset="0"/>
              <a:buChar char="•"/>
            </a:pPr>
            <a:r>
              <a:rPr lang="en-NZ" b="1" dirty="0"/>
              <a:t>Aurora last month?</a:t>
            </a:r>
          </a:p>
          <a:p>
            <a:pPr marL="171450" indent="-171450">
              <a:buFont typeface="Arial" panose="020B0604020202020204" pitchFamily="34" charset="0"/>
              <a:buChar char="•"/>
            </a:pPr>
            <a:r>
              <a:rPr lang="en-NZ" dirty="0"/>
              <a:t>Sunspots size </a:t>
            </a:r>
            <a:r>
              <a:rPr lang="en-NZ"/>
              <a:t>of Earth. Pretty </a:t>
            </a:r>
            <a:r>
              <a:rPr lang="en-NZ" dirty="0"/>
              <a:t>face of real hazard</a:t>
            </a:r>
          </a:p>
          <a:p>
            <a:pPr marL="171450" indent="-171450">
              <a:buFont typeface="Arial" panose="020B0604020202020204" pitchFamily="34" charset="0"/>
              <a:buChar char="•"/>
            </a:pPr>
            <a:r>
              <a:rPr lang="en-NZ" dirty="0"/>
              <a:t>Big problem outside of magnetosphere. Day before, was at talk by geophysicist at Vic, who’s part of research led by Otago which is modelling the effect…</a:t>
            </a:r>
          </a:p>
          <a:p>
            <a:pPr marL="0" indent="0">
              <a:buFont typeface="Arial" panose="020B0604020202020204" pitchFamily="34" charset="0"/>
              <a:buNone/>
            </a:pPr>
            <a:endParaRPr lang="en-NZ" dirty="0"/>
          </a:p>
          <a:p>
            <a:pPr marL="0" indent="0">
              <a:buFont typeface="Arial" panose="020B0604020202020204" pitchFamily="34" charset="0"/>
              <a:buNone/>
            </a:pPr>
            <a:r>
              <a:rPr lang="en-NZ" i="1" dirty="0"/>
              <a:t>https://www.space.com/return-aurora-causing-sunspot-june-solar-storm-prospects (technically the AR from the May storms rotating back around)</a:t>
            </a:r>
          </a:p>
          <a:p>
            <a:pPr marL="0" indent="0">
              <a:buFont typeface="Arial" panose="020B0604020202020204" pitchFamily="34" charset="0"/>
              <a:buNone/>
            </a:pPr>
            <a:r>
              <a:rPr lang="en-NZ" i="1" dirty="0"/>
              <a:t>https://www.geonet.org.nz/news/7CXlGbEfwGAiCITzbEkFYc </a:t>
            </a:r>
          </a:p>
          <a:p>
            <a:pPr marL="0" indent="0">
              <a:buFont typeface="Arial" panose="020B0604020202020204" pitchFamily="34" charset="0"/>
              <a:buNone/>
            </a:pPr>
            <a:endParaRPr lang="en-NZ" dirty="0"/>
          </a:p>
        </p:txBody>
      </p:sp>
      <p:sp>
        <p:nvSpPr>
          <p:cNvPr id="4" name="Slide Number Placeholder 3"/>
          <p:cNvSpPr>
            <a:spLocks noGrp="1"/>
          </p:cNvSpPr>
          <p:nvPr>
            <p:ph type="sldNum" sz="quarter" idx="5"/>
          </p:nvPr>
        </p:nvSpPr>
        <p:spPr/>
        <p:txBody>
          <a:bodyPr/>
          <a:lstStyle/>
          <a:p>
            <a:fld id="{60B402CF-CD36-4C67-B8E4-FD5D793F5B2F}" type="slidenum">
              <a:rPr lang="en-NZ" smtClean="0"/>
              <a:t>1</a:t>
            </a:fld>
            <a:endParaRPr lang="en-NZ"/>
          </a:p>
        </p:txBody>
      </p:sp>
    </p:spTree>
    <p:extLst>
      <p:ext uri="{BB962C8B-B14F-4D97-AF65-F5344CB8AC3E}">
        <p14:creationId xmlns:p14="http://schemas.microsoft.com/office/powerpoint/2010/main" val="1399714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t>SPD-1 explicitly mandated going back with international partners. Been building coalition: 43 nations signed so far, including NZ</a:t>
            </a:r>
          </a:p>
          <a:p>
            <a:pPr marL="171450" indent="-171450">
              <a:buFont typeface="Arial" panose="020B0604020202020204" pitchFamily="34" charset="0"/>
              <a:buChar char="•"/>
            </a:pPr>
            <a:r>
              <a:rPr lang="en-NZ" dirty="0"/>
              <a:t>Meanwhile ILRS is a planned scientific base for the 2030s, co-founded by China and Russia in 2021.</a:t>
            </a:r>
          </a:p>
          <a:p>
            <a:pPr marL="171450" indent="-171450">
              <a:buFont typeface="Arial" panose="020B0604020202020204" pitchFamily="34" charset="0"/>
              <a:buChar char="•"/>
            </a:pPr>
            <a:r>
              <a:rPr lang="en-NZ" dirty="0"/>
              <a:t>Useful thing about setting up these coalitions: national security and diplomatic benefit - makes the program much harder to cancel (ISS)</a:t>
            </a:r>
          </a:p>
          <a:p>
            <a:pPr marL="171450" indent="-171450">
              <a:buFont typeface="Arial" panose="020B0604020202020204" pitchFamily="34" charset="0"/>
              <a:buChar char="•"/>
            </a:pPr>
            <a:r>
              <a:rPr lang="en-NZ" dirty="0"/>
              <a:t>As well as China, seen Japan, India, and commercial companies all attempt to land robots on the Moon in the last 10 years; varying degrees of success. Moon rush.</a:t>
            </a:r>
          </a:p>
          <a:p>
            <a:pPr marL="171450" indent="-171450">
              <a:buFont typeface="Arial" panose="020B0604020202020204" pitchFamily="34" charset="0"/>
              <a:buChar char="•"/>
            </a:pPr>
            <a:r>
              <a:rPr lang="en-NZ" dirty="0"/>
              <a:t>The other major Trump space policy: explicit focus on international </a:t>
            </a:r>
            <a:r>
              <a:rPr lang="en-NZ" i="1" dirty="0"/>
              <a:t>commercial </a:t>
            </a:r>
            <a:r>
              <a:rPr lang="en-NZ" dirty="0"/>
              <a:t>partners. Hard to exaggerate impact of SpaceX, including on Artemis, as we will see later on.</a:t>
            </a:r>
          </a:p>
        </p:txBody>
      </p:sp>
      <p:sp>
        <p:nvSpPr>
          <p:cNvPr id="4" name="Slide Number Placeholder 3"/>
          <p:cNvSpPr>
            <a:spLocks noGrp="1"/>
          </p:cNvSpPr>
          <p:nvPr>
            <p:ph type="sldNum" sz="quarter" idx="5"/>
          </p:nvPr>
        </p:nvSpPr>
        <p:spPr/>
        <p:txBody>
          <a:bodyPr/>
          <a:lstStyle/>
          <a:p>
            <a:fld id="{60B402CF-CD36-4C67-B8E4-FD5D793F5B2F}" type="slidenum">
              <a:rPr lang="en-NZ" smtClean="0"/>
              <a:t>10</a:t>
            </a:fld>
            <a:endParaRPr lang="en-NZ"/>
          </a:p>
        </p:txBody>
      </p:sp>
    </p:spTree>
    <p:extLst>
      <p:ext uri="{BB962C8B-B14F-4D97-AF65-F5344CB8AC3E}">
        <p14:creationId xmlns:p14="http://schemas.microsoft.com/office/powerpoint/2010/main" val="2569589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t>Remarkably, Biden came in, and the program was not cancelled! Space advocates were shocked and </a:t>
            </a:r>
            <a:r>
              <a:rPr lang="en-NZ" dirty="0" err="1"/>
              <a:t>jubilated</a:t>
            </a:r>
            <a:r>
              <a:rPr lang="en-NZ" dirty="0"/>
              <a:t>. Bipartisan support.</a:t>
            </a:r>
          </a:p>
          <a:p>
            <a:pPr marL="171450" indent="-171450">
              <a:buFont typeface="Arial" panose="020B0604020202020204" pitchFamily="34" charset="0"/>
              <a:buChar char="•"/>
            </a:pPr>
            <a:r>
              <a:rPr lang="en-NZ" dirty="0"/>
              <a:t>Marketed very well: not about going back, doing something we’ve already done. Putting first woman on the Moon, first person of colour. Points to broader language change at NASA: talks about crewed rather than manned missions, humanity not mankind. Decent goal, because…</a:t>
            </a:r>
          </a:p>
        </p:txBody>
      </p:sp>
      <p:sp>
        <p:nvSpPr>
          <p:cNvPr id="4" name="Slide Number Placeholder 3"/>
          <p:cNvSpPr>
            <a:spLocks noGrp="1"/>
          </p:cNvSpPr>
          <p:nvPr>
            <p:ph type="sldNum" sz="quarter" idx="5"/>
          </p:nvPr>
        </p:nvSpPr>
        <p:spPr/>
        <p:txBody>
          <a:bodyPr/>
          <a:lstStyle/>
          <a:p>
            <a:fld id="{60B402CF-CD36-4C67-B8E4-FD5D793F5B2F}" type="slidenum">
              <a:rPr lang="en-NZ" smtClean="0"/>
              <a:t>11</a:t>
            </a:fld>
            <a:endParaRPr lang="en-NZ"/>
          </a:p>
        </p:txBody>
      </p:sp>
    </p:spTree>
    <p:extLst>
      <p:ext uri="{BB962C8B-B14F-4D97-AF65-F5344CB8AC3E}">
        <p14:creationId xmlns:p14="http://schemas.microsoft.com/office/powerpoint/2010/main" val="619936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t>White American male military test pilots (+geologist). </a:t>
            </a:r>
          </a:p>
          <a:p>
            <a:pPr marL="171450" indent="-171450">
              <a:buFont typeface="Arial" panose="020B0604020202020204" pitchFamily="34" charset="0"/>
              <a:buChar char="•"/>
            </a:pPr>
            <a:r>
              <a:rPr lang="en-NZ" dirty="0"/>
              <a:t>Product of its time: one woman in mission control for Apollo 11. </a:t>
            </a:r>
          </a:p>
          <a:p>
            <a:pPr marL="171450" indent="-171450">
              <a:buFont typeface="Arial" panose="020B0604020202020204" pitchFamily="34" charset="0"/>
              <a:buChar char="•"/>
            </a:pPr>
            <a:r>
              <a:rPr lang="en-NZ" dirty="0"/>
              <a:t>Good to see a more diverse crew.</a:t>
            </a:r>
          </a:p>
          <a:p>
            <a:pPr marL="171450" indent="-171450">
              <a:buFont typeface="Arial" panose="020B0604020202020204" pitchFamily="34" charset="0"/>
              <a:buChar char="•"/>
            </a:pPr>
            <a:r>
              <a:rPr lang="en-NZ" b="1" dirty="0"/>
              <a:t>Four still alive</a:t>
            </a:r>
            <a:r>
              <a:rPr lang="en-NZ" b="0" dirty="0"/>
              <a:t>. Sure they are hoping to see others follow in their footprints in the lunar soil.</a:t>
            </a:r>
          </a:p>
          <a:p>
            <a:pPr marL="171450" indent="-171450">
              <a:buFont typeface="Arial" panose="020B0604020202020204" pitchFamily="34" charset="0"/>
              <a:buChar char="•"/>
            </a:pPr>
            <a:endParaRPr lang="en-NZ" b="0" dirty="0"/>
          </a:p>
          <a:p>
            <a:pPr marL="0" indent="0">
              <a:buFont typeface="Arial" panose="020B0604020202020204" pitchFamily="34" charset="0"/>
              <a:buNone/>
            </a:pPr>
            <a:r>
              <a:rPr lang="en-NZ" b="0" i="0" dirty="0"/>
              <a:t>Source: Bob Farwell, https://www.nasa.gov/history/alsj/alsj.funpix.html</a:t>
            </a:r>
          </a:p>
        </p:txBody>
      </p:sp>
      <p:sp>
        <p:nvSpPr>
          <p:cNvPr id="4" name="Slide Number Placeholder 3"/>
          <p:cNvSpPr>
            <a:spLocks noGrp="1"/>
          </p:cNvSpPr>
          <p:nvPr>
            <p:ph type="sldNum" sz="quarter" idx="5"/>
          </p:nvPr>
        </p:nvSpPr>
        <p:spPr/>
        <p:txBody>
          <a:bodyPr/>
          <a:lstStyle/>
          <a:p>
            <a:fld id="{60B402CF-CD36-4C67-B8E4-FD5D793F5B2F}" type="slidenum">
              <a:rPr lang="en-NZ" smtClean="0"/>
              <a:t>12</a:t>
            </a:fld>
            <a:endParaRPr lang="en-NZ"/>
          </a:p>
        </p:txBody>
      </p:sp>
    </p:spTree>
    <p:extLst>
      <p:ext uri="{BB962C8B-B14F-4D97-AF65-F5344CB8AC3E}">
        <p14:creationId xmlns:p14="http://schemas.microsoft.com/office/powerpoint/2010/main" val="1119517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t>Where does this leave us?</a:t>
            </a:r>
          </a:p>
          <a:p>
            <a:pPr marL="171450" indent="-171450">
              <a:buFont typeface="Arial" panose="020B0604020202020204" pitchFamily="34" charset="0"/>
              <a:buChar char="•"/>
            </a:pPr>
            <a:r>
              <a:rPr lang="en-NZ" dirty="0"/>
              <a:t>Apollo about one thing – and a particularly eloquent President to summon the nation, and perhaps even his death to spur on the effort in his honour.</a:t>
            </a:r>
          </a:p>
          <a:p>
            <a:pPr marL="171450" indent="-171450">
              <a:buFont typeface="Arial" panose="020B0604020202020204" pitchFamily="34" charset="0"/>
              <a:buChar char="•"/>
            </a:pPr>
            <a:r>
              <a:rPr lang="en-NZ" dirty="0"/>
              <a:t>Last two points are particularly salient with a recent discovery on the Moon. What does it mean to be a stepping stone: to learn how to use the resources on another world, rather than having to bring everything with you.</a:t>
            </a:r>
          </a:p>
        </p:txBody>
      </p:sp>
      <p:sp>
        <p:nvSpPr>
          <p:cNvPr id="4" name="Slide Number Placeholder 3"/>
          <p:cNvSpPr>
            <a:spLocks noGrp="1"/>
          </p:cNvSpPr>
          <p:nvPr>
            <p:ph type="sldNum" sz="quarter" idx="5"/>
          </p:nvPr>
        </p:nvSpPr>
        <p:spPr/>
        <p:txBody>
          <a:bodyPr/>
          <a:lstStyle/>
          <a:p>
            <a:fld id="{60B402CF-CD36-4C67-B8E4-FD5D793F5B2F}" type="slidenum">
              <a:rPr lang="en-NZ" smtClean="0"/>
              <a:t>13</a:t>
            </a:fld>
            <a:endParaRPr lang="en-NZ"/>
          </a:p>
        </p:txBody>
      </p:sp>
    </p:spTree>
    <p:extLst>
      <p:ext uri="{BB962C8B-B14F-4D97-AF65-F5344CB8AC3E}">
        <p14:creationId xmlns:p14="http://schemas.microsoft.com/office/powerpoint/2010/main" val="1346112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dirty="0"/>
              <a:t>After Apollo, samples showed no sign of water: Moon must be completely dry.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dirty="0"/>
              <a:t>However, permanently shadowed craters. 2009, discovered chemical signature of water ice in these craters. Lots of unknowns: know it’s there, but don’t know how much or how easily accessible. If it is accessible, could be a real boon for exploration and settlement.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dirty="0"/>
              <a:t>Thinking really far ahead, could make the moon a gas station for exploring the rest of the solar system. Fuel up, and then much easier to escape lunar gravity than Earth. It’s thought that if we can learn to use resources on the Moon, then great practise for Mars.</a:t>
            </a:r>
          </a:p>
        </p:txBody>
      </p:sp>
      <p:sp>
        <p:nvSpPr>
          <p:cNvPr id="4" name="Slide Number Placeholder 3"/>
          <p:cNvSpPr>
            <a:spLocks noGrp="1"/>
          </p:cNvSpPr>
          <p:nvPr>
            <p:ph type="sldNum" sz="quarter" idx="5"/>
          </p:nvPr>
        </p:nvSpPr>
        <p:spPr/>
        <p:txBody>
          <a:bodyPr/>
          <a:lstStyle/>
          <a:p>
            <a:fld id="{60B402CF-CD36-4C67-B8E4-FD5D793F5B2F}" type="slidenum">
              <a:rPr lang="en-NZ" smtClean="0"/>
              <a:t>14</a:t>
            </a:fld>
            <a:endParaRPr lang="en-NZ"/>
          </a:p>
        </p:txBody>
      </p:sp>
    </p:spTree>
    <p:extLst>
      <p:ext uri="{BB962C8B-B14F-4D97-AF65-F5344CB8AC3E}">
        <p14:creationId xmlns:p14="http://schemas.microsoft.com/office/powerpoint/2010/main" val="2213898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dirty="0"/>
              <a:t>Theoretical lunar water cycle. Likely originates from comets or solar wind.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dirty="0"/>
              <a:t>Moon less boring than guessed. &lt;&lt; geologically diverse than Earth, but significance is as a time capsule of the early solar system: contains rocks billions of years old, which would since have been recycled many times on Earth by erosion and plate tectonics.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dirty="0"/>
              <a:t>So that’s the science and potential resource utilisation that are the final part of the motivation for going this time around. Time for second requirement.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https://trailblazer.caltech.edu/index.ht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p:txBody>
      </p:sp>
      <p:sp>
        <p:nvSpPr>
          <p:cNvPr id="4" name="Slide Number Placeholder 3"/>
          <p:cNvSpPr>
            <a:spLocks noGrp="1"/>
          </p:cNvSpPr>
          <p:nvPr>
            <p:ph type="sldNum" sz="quarter" idx="5"/>
          </p:nvPr>
        </p:nvSpPr>
        <p:spPr/>
        <p:txBody>
          <a:bodyPr/>
          <a:lstStyle/>
          <a:p>
            <a:fld id="{60B402CF-CD36-4C67-B8E4-FD5D793F5B2F}" type="slidenum">
              <a:rPr lang="en-NZ" smtClean="0"/>
              <a:t>15</a:t>
            </a:fld>
            <a:endParaRPr lang="en-NZ"/>
          </a:p>
        </p:txBody>
      </p:sp>
    </p:spTree>
    <p:extLst>
      <p:ext uri="{BB962C8B-B14F-4D97-AF65-F5344CB8AC3E}">
        <p14:creationId xmlns:p14="http://schemas.microsoft.com/office/powerpoint/2010/main" val="3089442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b="0" dirty="0"/>
              <a:t>To the Moon and back again. Apollo had a perfectly optimised mission architecture for this: starting with the Saturn V rocket, designed by ex-Nazi. </a:t>
            </a:r>
          </a:p>
          <a:p>
            <a:pPr marL="171450" indent="-171450">
              <a:buFont typeface="Arial" panose="020B0604020202020204" pitchFamily="34" charset="0"/>
              <a:buChar char="•"/>
            </a:pPr>
            <a:r>
              <a:rPr lang="en-NZ" b="0" dirty="0"/>
              <a:t>Artemis however is this product of cancelled government programs and the commercial industry; resulting in a hodgepodge of vehicles, varying degrees of capability and cost.</a:t>
            </a:r>
          </a:p>
          <a:p>
            <a:pPr marL="171450" indent="-171450">
              <a:buFont typeface="Arial" panose="020B0604020202020204" pitchFamily="34" charset="0"/>
              <a:buChar char="•"/>
            </a:pPr>
            <a:r>
              <a:rPr lang="en-NZ" b="0" dirty="0"/>
              <a:t>Starting with </a:t>
            </a:r>
            <a:r>
              <a:rPr lang="en-NZ" dirty="0"/>
              <a:t>this big orange rocket called Space Launch System. Not only much more boring name than Saturn V, but also less capable. Shuttle technology. “Senate Launch System”. </a:t>
            </a:r>
          </a:p>
          <a:p>
            <a:pPr marL="171450" indent="-171450">
              <a:buFont typeface="Arial" panose="020B0604020202020204" pitchFamily="34" charset="0"/>
              <a:buChar char="•"/>
            </a:pPr>
            <a:r>
              <a:rPr lang="en-NZ" dirty="0"/>
              <a:t>Expensive and delayed. But, Boeing and the other contractors got their act together eventually, first launch end of 2022</a:t>
            </a:r>
          </a:p>
          <a:p>
            <a:pPr marL="0" indent="0">
              <a:buFont typeface="Arial" panose="020B0604020202020204" pitchFamily="34" charset="0"/>
              <a:buNone/>
            </a:pPr>
            <a:endParaRPr lang="en-NZ" dirty="0"/>
          </a:p>
          <a:p>
            <a:pPr marL="0" indent="0">
              <a:buFont typeface="Arial" panose="020B0604020202020204" pitchFamily="34" charset="0"/>
              <a:buNone/>
            </a:pPr>
            <a:r>
              <a:rPr lang="en-NZ" i="1" dirty="0"/>
              <a:t>Source: https://www.bbc.com/news/science-environment-62563720 </a:t>
            </a:r>
          </a:p>
        </p:txBody>
      </p:sp>
      <p:sp>
        <p:nvSpPr>
          <p:cNvPr id="4" name="Slide Number Placeholder 3"/>
          <p:cNvSpPr>
            <a:spLocks noGrp="1"/>
          </p:cNvSpPr>
          <p:nvPr>
            <p:ph type="sldNum" sz="quarter" idx="5"/>
          </p:nvPr>
        </p:nvSpPr>
        <p:spPr/>
        <p:txBody>
          <a:bodyPr/>
          <a:lstStyle/>
          <a:p>
            <a:fld id="{60B402CF-CD36-4C67-B8E4-FD5D793F5B2F}" type="slidenum">
              <a:rPr lang="en-NZ" smtClean="0"/>
              <a:t>16</a:t>
            </a:fld>
            <a:endParaRPr lang="en-NZ"/>
          </a:p>
        </p:txBody>
      </p:sp>
    </p:spTree>
    <p:extLst>
      <p:ext uri="{BB962C8B-B14F-4D97-AF65-F5344CB8AC3E}">
        <p14:creationId xmlns:p14="http://schemas.microsoft.com/office/powerpoint/2010/main" val="1070296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Turned Florida night into day. Performed perfectly. Finally, NASA once again has a rocket capable of taking humans beyond LEO. Where do they sit? Inside the second major component, the capsule.</a:t>
            </a:r>
          </a:p>
        </p:txBody>
      </p:sp>
      <p:sp>
        <p:nvSpPr>
          <p:cNvPr id="4" name="Slide Number Placeholder 3"/>
          <p:cNvSpPr>
            <a:spLocks noGrp="1"/>
          </p:cNvSpPr>
          <p:nvPr>
            <p:ph type="sldNum" sz="quarter" idx="5"/>
          </p:nvPr>
        </p:nvSpPr>
        <p:spPr/>
        <p:txBody>
          <a:bodyPr/>
          <a:lstStyle/>
          <a:p>
            <a:fld id="{60B402CF-CD36-4C67-B8E4-FD5D793F5B2F}" type="slidenum">
              <a:rPr lang="en-NZ" smtClean="0"/>
              <a:t>17</a:t>
            </a:fld>
            <a:endParaRPr lang="en-NZ"/>
          </a:p>
        </p:txBody>
      </p:sp>
    </p:spTree>
    <p:extLst>
      <p:ext uri="{BB962C8B-B14F-4D97-AF65-F5344CB8AC3E}">
        <p14:creationId xmlns:p14="http://schemas.microsoft.com/office/powerpoint/2010/main" val="2776909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t>Life support</a:t>
            </a:r>
          </a:p>
          <a:p>
            <a:pPr marL="171450" indent="-171450">
              <a:buFont typeface="Arial" panose="020B0604020202020204" pitchFamily="34" charset="0"/>
              <a:buChar char="•"/>
            </a:pPr>
            <a:r>
              <a:rPr lang="en-NZ" dirty="0"/>
              <a:t>Apollo had the cool rocket name. Artemis has the cool capsule name. Computers a bit better, you’d hope: Bit bigger, 4 crew instead of 4</a:t>
            </a:r>
          </a:p>
          <a:p>
            <a:pPr marL="171450" indent="-171450">
              <a:buFont typeface="Arial" panose="020B0604020202020204" pitchFamily="34" charset="0"/>
              <a:buChar char="•"/>
            </a:pPr>
            <a:r>
              <a:rPr lang="en-NZ" dirty="0"/>
              <a:t>Service module built by ESA. No offense to them, but once again under-powered relative to Apollo! Neither SLS nor Orion designed for a moon landing!</a:t>
            </a:r>
          </a:p>
          <a:p>
            <a:pPr marL="171450" indent="-171450">
              <a:buFont typeface="Arial" panose="020B0604020202020204" pitchFamily="34" charset="0"/>
              <a:buChar char="•"/>
            </a:pPr>
            <a:endParaRPr lang="en-NZ" dirty="0"/>
          </a:p>
          <a:p>
            <a:pPr marL="0" indent="0">
              <a:buFont typeface="Arial" panose="020B0604020202020204" pitchFamily="34" charset="0"/>
              <a:buNone/>
            </a:pPr>
            <a:r>
              <a:rPr lang="en-NZ" i="1" dirty="0"/>
              <a:t>Source: Adapted from https://www.americaspace.com/2019/11/04/artemis-updates-2019-11-03/</a:t>
            </a:r>
          </a:p>
        </p:txBody>
      </p:sp>
      <p:sp>
        <p:nvSpPr>
          <p:cNvPr id="4" name="Slide Number Placeholder 3"/>
          <p:cNvSpPr>
            <a:spLocks noGrp="1"/>
          </p:cNvSpPr>
          <p:nvPr>
            <p:ph type="sldNum" sz="quarter" idx="5"/>
          </p:nvPr>
        </p:nvSpPr>
        <p:spPr/>
        <p:txBody>
          <a:bodyPr/>
          <a:lstStyle/>
          <a:p>
            <a:fld id="{60B402CF-CD36-4C67-B8E4-FD5D793F5B2F}" type="slidenum">
              <a:rPr lang="en-NZ" smtClean="0"/>
              <a:t>18</a:t>
            </a:fld>
            <a:endParaRPr lang="en-NZ"/>
          </a:p>
        </p:txBody>
      </p:sp>
    </p:spTree>
    <p:extLst>
      <p:ext uri="{BB962C8B-B14F-4D97-AF65-F5344CB8AC3E}">
        <p14:creationId xmlns:p14="http://schemas.microsoft.com/office/powerpoint/2010/main" val="1245286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t>But it also did well on its first test flight, performing a month-long loop around the Moon as part of Artemis I. Set record for farthest distance travelled by a spacecraft designed to carry humans: 430,000km. From which it took this stunning photo, before gently splashing down back on Earth.</a:t>
            </a:r>
          </a:p>
          <a:p>
            <a:pPr marL="171450" indent="-171450">
              <a:buFont typeface="Arial" panose="020B0604020202020204" pitchFamily="34" charset="0"/>
              <a:buChar char="•"/>
            </a:pPr>
            <a:r>
              <a:rPr lang="en-NZ" dirty="0"/>
              <a:t>But before we land, we need to make sure the life support systems work. Maybe most importantly, the toilets. That is job of the next mission.</a:t>
            </a:r>
          </a:p>
        </p:txBody>
      </p:sp>
      <p:sp>
        <p:nvSpPr>
          <p:cNvPr id="4" name="Slide Number Placeholder 3"/>
          <p:cNvSpPr>
            <a:spLocks noGrp="1"/>
          </p:cNvSpPr>
          <p:nvPr>
            <p:ph type="sldNum" sz="quarter" idx="5"/>
          </p:nvPr>
        </p:nvSpPr>
        <p:spPr/>
        <p:txBody>
          <a:bodyPr/>
          <a:lstStyle/>
          <a:p>
            <a:fld id="{60B402CF-CD36-4C67-B8E4-FD5D793F5B2F}" type="slidenum">
              <a:rPr lang="en-NZ" smtClean="0"/>
              <a:t>19</a:t>
            </a:fld>
            <a:endParaRPr lang="en-NZ"/>
          </a:p>
        </p:txBody>
      </p:sp>
    </p:spTree>
    <p:extLst>
      <p:ext uri="{BB962C8B-B14F-4D97-AF65-F5344CB8AC3E}">
        <p14:creationId xmlns:p14="http://schemas.microsoft.com/office/powerpoint/2010/main" val="339061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b="0" dirty="0"/>
              <a:t>Who remembers the Moon landing? </a:t>
            </a:r>
          </a:p>
          <a:p>
            <a:pPr marL="171450" indent="-171450">
              <a:buFont typeface="Arial" panose="020B0604020202020204" pitchFamily="34" charset="0"/>
              <a:buChar char="•"/>
            </a:pPr>
            <a:r>
              <a:rPr lang="en-NZ" b="0" dirty="0"/>
              <a:t>Who is aware that NASA is planning to send astronauts back to the Moon in the next few years? </a:t>
            </a:r>
          </a:p>
          <a:p>
            <a:pPr marL="171450" indent="-171450">
              <a:buFont typeface="Arial" panose="020B0604020202020204" pitchFamily="34" charset="0"/>
              <a:buChar char="•"/>
            </a:pPr>
            <a:r>
              <a:rPr lang="en-NZ" b="0" dirty="0"/>
              <a:t>Very excited. Thinking about the hazard of space weather, but also the recent discovery of a potential resource on the Moon, and finally some inspiration from George R.R. Martin…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0" dirty="0"/>
              <a:t>Ice and solar flares are key parts of the science of this story, but there is also fascinating engineering, and politics that help explain why now, after 50 years?</a:t>
            </a:r>
          </a:p>
          <a:p>
            <a:pPr marL="0" indent="0">
              <a:buFont typeface="Arial" panose="020B0604020202020204" pitchFamily="34" charset="0"/>
              <a:buNone/>
            </a:pPr>
            <a:endParaRPr lang="en-NZ" b="0" dirty="0"/>
          </a:p>
        </p:txBody>
      </p:sp>
      <p:sp>
        <p:nvSpPr>
          <p:cNvPr id="4" name="Slide Number Placeholder 3"/>
          <p:cNvSpPr>
            <a:spLocks noGrp="1"/>
          </p:cNvSpPr>
          <p:nvPr>
            <p:ph type="sldNum" sz="quarter" idx="5"/>
          </p:nvPr>
        </p:nvSpPr>
        <p:spPr/>
        <p:txBody>
          <a:bodyPr/>
          <a:lstStyle/>
          <a:p>
            <a:fld id="{60B402CF-CD36-4C67-B8E4-FD5D793F5B2F}" type="slidenum">
              <a:rPr lang="en-NZ" smtClean="0"/>
              <a:t>2</a:t>
            </a:fld>
            <a:endParaRPr lang="en-NZ"/>
          </a:p>
        </p:txBody>
      </p:sp>
    </p:spTree>
    <p:extLst>
      <p:ext uri="{BB962C8B-B14F-4D97-AF65-F5344CB8AC3E}">
        <p14:creationId xmlns:p14="http://schemas.microsoft.com/office/powerpoint/2010/main" val="6707753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t>Artemis II, currently slated for late next year. 10-day trip, loop around the Moon and come back</a:t>
            </a:r>
          </a:p>
          <a:p>
            <a:pPr marL="171450" indent="-171450">
              <a:buFont typeface="Arial" panose="020B0604020202020204" pitchFamily="34" charset="0"/>
              <a:buChar char="•"/>
            </a:pPr>
            <a:r>
              <a:rPr lang="en-NZ" dirty="0"/>
              <a:t>Roughly equivalent to Apollo 8.</a:t>
            </a:r>
          </a:p>
          <a:p>
            <a:pPr marL="171450" indent="-171450">
              <a:buFont typeface="Arial" panose="020B0604020202020204" pitchFamily="34" charset="0"/>
              <a:buChar char="•"/>
            </a:pPr>
            <a:r>
              <a:rPr lang="en-NZ" dirty="0"/>
              <a:t>Diverse crew: even a Canadian! Anticipate Europeans and Japanese on future flights.</a:t>
            </a:r>
          </a:p>
          <a:p>
            <a:pPr marL="171450" indent="-171450">
              <a:buFont typeface="Arial" panose="020B0604020202020204" pitchFamily="34" charset="0"/>
              <a:buChar char="•"/>
            </a:pPr>
            <a:r>
              <a:rPr lang="en-NZ" dirty="0"/>
              <a:t>Won’t be landing. Brings us to the third vehicle.</a:t>
            </a:r>
          </a:p>
        </p:txBody>
      </p:sp>
      <p:sp>
        <p:nvSpPr>
          <p:cNvPr id="4" name="Slide Number Placeholder 3"/>
          <p:cNvSpPr>
            <a:spLocks noGrp="1"/>
          </p:cNvSpPr>
          <p:nvPr>
            <p:ph type="sldNum" sz="quarter" idx="5"/>
          </p:nvPr>
        </p:nvSpPr>
        <p:spPr/>
        <p:txBody>
          <a:bodyPr/>
          <a:lstStyle/>
          <a:p>
            <a:fld id="{60B402CF-CD36-4C67-B8E4-FD5D793F5B2F}" type="slidenum">
              <a:rPr lang="en-NZ" smtClean="0"/>
              <a:t>20</a:t>
            </a:fld>
            <a:endParaRPr lang="en-NZ"/>
          </a:p>
        </p:txBody>
      </p:sp>
    </p:spTree>
    <p:extLst>
      <p:ext uri="{BB962C8B-B14F-4D97-AF65-F5344CB8AC3E}">
        <p14:creationId xmlns:p14="http://schemas.microsoft.com/office/powerpoint/2010/main" val="838686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t>Third vehicle needed. Apollo: tucked away neatly inside the Saturn V, just below the command and service module. But SLS and Orion weren’t designed with a moon landing in mind, so NASA had no lander in development and no room inside the rocket.</a:t>
            </a:r>
          </a:p>
          <a:p>
            <a:pPr marL="171450" indent="-171450">
              <a:buFont typeface="Arial" panose="020B0604020202020204" pitchFamily="34" charset="0"/>
              <a:buChar char="•"/>
            </a:pPr>
            <a:r>
              <a:rPr lang="en-NZ" dirty="0"/>
              <a:t>Under new commercial paradigm, put out a call to industry to come up with something. </a:t>
            </a:r>
            <a:endParaRPr lang="en-NZ" i="1" dirty="0"/>
          </a:p>
          <a:p>
            <a:pPr marL="171450" indent="-171450">
              <a:buFont typeface="Arial" panose="020B0604020202020204" pitchFamily="34" charset="0"/>
              <a:buChar char="•"/>
            </a:pPr>
            <a:r>
              <a:rPr lang="en-NZ" dirty="0"/>
              <a:t>SpaceX were the cheapest, and had the track record of sending astronauts to the ISS for several years.</a:t>
            </a:r>
          </a:p>
          <a:p>
            <a:pPr marL="171450" indent="-171450">
              <a:buFont typeface="Arial" panose="020B0604020202020204" pitchFamily="34" charset="0"/>
              <a:buChar char="•"/>
            </a:pPr>
            <a:r>
              <a:rPr lang="en-NZ" b="0" dirty="0"/>
              <a:t>However, you might say their proposal was slightly bigger.</a:t>
            </a:r>
          </a:p>
          <a:p>
            <a:pPr marL="171450" indent="-171450">
              <a:buFont typeface="Arial" panose="020B0604020202020204" pitchFamily="34" charset="0"/>
              <a:buChar char="•"/>
            </a:pPr>
            <a:endParaRPr lang="en-NZ" b="0" dirty="0"/>
          </a:p>
          <a:p>
            <a:pPr marL="0" indent="0">
              <a:buFont typeface="Arial" panose="020B0604020202020204" pitchFamily="34" charset="0"/>
              <a:buNone/>
            </a:pPr>
            <a:r>
              <a:rPr lang="en-NZ" b="0" i="1" dirty="0"/>
              <a:t>Source: Everyday Astronaut YT</a:t>
            </a:r>
          </a:p>
          <a:p>
            <a:endParaRPr lang="en-NZ" dirty="0"/>
          </a:p>
        </p:txBody>
      </p:sp>
      <p:sp>
        <p:nvSpPr>
          <p:cNvPr id="4" name="Slide Number Placeholder 3"/>
          <p:cNvSpPr>
            <a:spLocks noGrp="1"/>
          </p:cNvSpPr>
          <p:nvPr>
            <p:ph type="sldNum" sz="quarter" idx="5"/>
          </p:nvPr>
        </p:nvSpPr>
        <p:spPr/>
        <p:txBody>
          <a:bodyPr/>
          <a:lstStyle/>
          <a:p>
            <a:fld id="{60B402CF-CD36-4C67-B8E4-FD5D793F5B2F}" type="slidenum">
              <a:rPr lang="en-NZ" smtClean="0"/>
              <a:t>21</a:t>
            </a:fld>
            <a:endParaRPr lang="en-NZ"/>
          </a:p>
        </p:txBody>
      </p:sp>
    </p:spTree>
    <p:extLst>
      <p:ext uri="{BB962C8B-B14F-4D97-AF65-F5344CB8AC3E}">
        <p14:creationId xmlns:p14="http://schemas.microsoft.com/office/powerpoint/2010/main" val="24453945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dirty="0"/>
              <a:t>Why so big? Originally designed to send 100 people to Mars, the long-term goal of SpaceX. Just like the rest of the Artemis vehicles: not designed with a moon landing in mind! But because already investing so much capital in it, SpaceX was able to offer for half the price of the next cheapest option, despite being the most silly looking.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dirty="0"/>
              <a:t>Only talking about 2 people for the first landing: like “delivering pizza with an aircraft carrier”. In spite of this, SpaceX and Starship I think are the main enabling factor of this second Moon program, just like the Cold War was for Apollo. Without their innovation and investment in this system, NASA wouldn’t have been able to afford a lander, and whole program could have been in jeopardy.</a:t>
            </a:r>
          </a:p>
          <a:p>
            <a:pPr marL="171450" indent="-171450">
              <a:buFont typeface="Arial" panose="020B0604020202020204" pitchFamily="34" charset="0"/>
              <a:buChar char="•"/>
            </a:pPr>
            <a:r>
              <a:rPr lang="en-NZ" dirty="0"/>
              <a:t>Obviously not fitting inside SLS, so needs its own rocket, which as you might expect, is also quite large.</a:t>
            </a:r>
          </a:p>
          <a:p>
            <a:endParaRPr lang="en-NZ" dirty="0"/>
          </a:p>
        </p:txBody>
      </p:sp>
      <p:sp>
        <p:nvSpPr>
          <p:cNvPr id="4" name="Slide Number Placeholder 3"/>
          <p:cNvSpPr>
            <a:spLocks noGrp="1"/>
          </p:cNvSpPr>
          <p:nvPr>
            <p:ph type="sldNum" sz="quarter" idx="5"/>
          </p:nvPr>
        </p:nvSpPr>
        <p:spPr/>
        <p:txBody>
          <a:bodyPr/>
          <a:lstStyle/>
          <a:p>
            <a:fld id="{60B402CF-CD36-4C67-B8E4-FD5D793F5B2F}" type="slidenum">
              <a:rPr lang="en-NZ" smtClean="0"/>
              <a:t>22</a:t>
            </a:fld>
            <a:endParaRPr lang="en-NZ"/>
          </a:p>
        </p:txBody>
      </p:sp>
    </p:spTree>
    <p:extLst>
      <p:ext uri="{BB962C8B-B14F-4D97-AF65-F5344CB8AC3E}">
        <p14:creationId xmlns:p14="http://schemas.microsoft.com/office/powerpoint/2010/main" val="41449752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t>Even taller than Saturn V, double the thrust, and designed to be </a:t>
            </a:r>
            <a:r>
              <a:rPr lang="en-NZ" b="1" dirty="0"/>
              <a:t>fully and rapidly reusable. </a:t>
            </a:r>
          </a:p>
          <a:p>
            <a:pPr marL="171450" indent="-171450">
              <a:buFont typeface="Arial" panose="020B0604020202020204" pitchFamily="34" charset="0"/>
              <a:buChar char="•"/>
            </a:pPr>
            <a:r>
              <a:rPr lang="en-NZ" b="0" dirty="0"/>
              <a:t>Will truly change the game if it is successful, including making the fully </a:t>
            </a:r>
            <a:r>
              <a:rPr lang="en-NZ" b="0" i="1" dirty="0"/>
              <a:t>disposable</a:t>
            </a:r>
            <a:r>
              <a:rPr lang="en-NZ" b="0" dirty="0"/>
              <a:t> SLS redundant. But it’s not there yet. </a:t>
            </a:r>
          </a:p>
          <a:p>
            <a:pPr marL="171450" indent="-171450">
              <a:buFont typeface="Arial" panose="020B0604020202020204" pitchFamily="34" charset="0"/>
              <a:buChar char="•"/>
            </a:pPr>
            <a:r>
              <a:rPr lang="en-NZ" b="0" dirty="0"/>
              <a:t>Lander = most unproven and technically challenging part of the whole program. But SpaceX have proven they can do incredible things (albeit not on Elon Musk’s timelines). And we are seeing progress. </a:t>
            </a:r>
          </a:p>
          <a:p>
            <a:pPr marL="171450" indent="-171450">
              <a:buFont typeface="Arial" panose="020B0604020202020204" pitchFamily="34" charset="0"/>
              <a:buChar char="•"/>
            </a:pPr>
            <a:r>
              <a:rPr lang="en-NZ" b="0" dirty="0"/>
              <a:t>A rocket factory has sprung out of the ground in South Texas effectively overnight, and is as we speak bending stainless steel into the biggest flying objects ever made. </a:t>
            </a:r>
          </a:p>
        </p:txBody>
      </p:sp>
      <p:sp>
        <p:nvSpPr>
          <p:cNvPr id="4" name="Slide Number Placeholder 3"/>
          <p:cNvSpPr>
            <a:spLocks noGrp="1"/>
          </p:cNvSpPr>
          <p:nvPr>
            <p:ph type="sldNum" sz="quarter" idx="5"/>
          </p:nvPr>
        </p:nvSpPr>
        <p:spPr/>
        <p:txBody>
          <a:bodyPr/>
          <a:lstStyle/>
          <a:p>
            <a:fld id="{60B402CF-CD36-4C67-B8E4-FD5D793F5B2F}" type="slidenum">
              <a:rPr lang="en-NZ" smtClean="0"/>
              <a:t>23</a:t>
            </a:fld>
            <a:endParaRPr lang="en-NZ"/>
          </a:p>
        </p:txBody>
      </p:sp>
    </p:spTree>
    <p:extLst>
      <p:ext uri="{BB962C8B-B14F-4D97-AF65-F5344CB8AC3E}">
        <p14:creationId xmlns:p14="http://schemas.microsoft.com/office/powerpoint/2010/main" val="11905386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t>3 weeks ago. Made it to orbit. First, time softly landed both booster and ship in the ocean (though ship did start to fall apart during re-entry)</a:t>
            </a:r>
          </a:p>
          <a:p>
            <a:pPr marL="171450" indent="-171450">
              <a:buFont typeface="Arial" panose="020B0604020202020204" pitchFamily="34" charset="0"/>
              <a:buChar char="•"/>
            </a:pPr>
            <a:r>
              <a:rPr lang="en-NZ" dirty="0"/>
              <a:t>Next milestones: land landings, in-orbit </a:t>
            </a:r>
            <a:r>
              <a:rPr lang="en-NZ" dirty="0" err="1"/>
              <a:t>refueling</a:t>
            </a:r>
            <a:r>
              <a:rPr lang="en-NZ" dirty="0"/>
              <a:t>, and land without people on the Moon.</a:t>
            </a:r>
          </a:p>
          <a:p>
            <a:pPr marL="171450" indent="-171450">
              <a:buFont typeface="Arial" panose="020B0604020202020204" pitchFamily="34" charset="0"/>
              <a:buChar char="•"/>
            </a:pPr>
            <a:r>
              <a:rPr lang="en-NZ" dirty="0"/>
              <a:t>Only then NASA will be ready to put astronauts in it.</a:t>
            </a:r>
          </a:p>
        </p:txBody>
      </p:sp>
      <p:sp>
        <p:nvSpPr>
          <p:cNvPr id="4" name="Slide Number Placeholder 3"/>
          <p:cNvSpPr>
            <a:spLocks noGrp="1"/>
          </p:cNvSpPr>
          <p:nvPr>
            <p:ph type="sldNum" sz="quarter" idx="5"/>
          </p:nvPr>
        </p:nvSpPr>
        <p:spPr/>
        <p:txBody>
          <a:bodyPr/>
          <a:lstStyle/>
          <a:p>
            <a:fld id="{60B402CF-CD36-4C67-B8E4-FD5D793F5B2F}" type="slidenum">
              <a:rPr lang="en-NZ" smtClean="0"/>
              <a:t>24</a:t>
            </a:fld>
            <a:endParaRPr lang="en-NZ"/>
          </a:p>
        </p:txBody>
      </p:sp>
    </p:spTree>
    <p:extLst>
      <p:ext uri="{BB962C8B-B14F-4D97-AF65-F5344CB8AC3E}">
        <p14:creationId xmlns:p14="http://schemas.microsoft.com/office/powerpoint/2010/main" val="18961432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t>Plan is Artemis III will see the first woman on the Moon, as part of a week-long stay at the Moon’s South Pole.</a:t>
            </a:r>
          </a:p>
          <a:p>
            <a:pPr marL="171450" indent="-171450">
              <a:buFont typeface="Arial" panose="020B0604020202020204" pitchFamily="34" charset="0"/>
              <a:buChar char="•"/>
            </a:pPr>
            <a:r>
              <a:rPr lang="en-NZ" dirty="0"/>
              <a:t>2024, everyone’s accepted, not happening (sorry Mike Pence) – 2026 latest official schedule. </a:t>
            </a:r>
          </a:p>
          <a:p>
            <a:pPr marL="171450" indent="-171450">
              <a:buFont typeface="Arial" panose="020B0604020202020204" pitchFamily="34" charset="0"/>
              <a:buChar char="•"/>
            </a:pPr>
            <a:r>
              <a:rPr lang="en-NZ" dirty="0"/>
              <a:t>Given the hurdles to overcome – need spacesuits as well – 2028 would be a reasonable bet.</a:t>
            </a:r>
          </a:p>
          <a:p>
            <a:pPr marL="171450" indent="-171450">
              <a:buFont typeface="Arial" panose="020B0604020202020204" pitchFamily="34" charset="0"/>
              <a:buChar char="•"/>
            </a:pPr>
            <a:r>
              <a:rPr lang="en-NZ" i="0" dirty="0"/>
              <a:t>Another part of the reason to go is to have something to do there. What did Apollo astronauts do there?</a:t>
            </a:r>
            <a:endParaRPr lang="en-NZ" dirty="0"/>
          </a:p>
        </p:txBody>
      </p:sp>
      <p:sp>
        <p:nvSpPr>
          <p:cNvPr id="4" name="Slide Number Placeholder 3"/>
          <p:cNvSpPr>
            <a:spLocks noGrp="1"/>
          </p:cNvSpPr>
          <p:nvPr>
            <p:ph type="sldNum" sz="quarter" idx="5"/>
          </p:nvPr>
        </p:nvSpPr>
        <p:spPr/>
        <p:txBody>
          <a:bodyPr/>
          <a:lstStyle/>
          <a:p>
            <a:fld id="{60B402CF-CD36-4C67-B8E4-FD5D793F5B2F}" type="slidenum">
              <a:rPr lang="en-NZ" smtClean="0"/>
              <a:t>25</a:t>
            </a:fld>
            <a:endParaRPr lang="en-NZ"/>
          </a:p>
        </p:txBody>
      </p:sp>
    </p:spTree>
    <p:extLst>
      <p:ext uri="{BB962C8B-B14F-4D97-AF65-F5344CB8AC3E}">
        <p14:creationId xmlns:p14="http://schemas.microsoft.com/office/powerpoint/2010/main" val="3075763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i="0" dirty="0"/>
              <a:t>Diary of Apollo landings. </a:t>
            </a:r>
            <a:r>
              <a:rPr lang="en-NZ" b="1" i="0" dirty="0"/>
              <a:t>Series of camping trips</a:t>
            </a:r>
            <a:endParaRPr lang="en-NZ" i="0" dirty="0"/>
          </a:p>
          <a:p>
            <a:pPr marL="171450" indent="-171450">
              <a:buFont typeface="Arial" panose="020B0604020202020204" pitchFamily="34" charset="0"/>
              <a:buChar char="•"/>
            </a:pPr>
            <a:r>
              <a:rPr lang="en-NZ" i="1" dirty="0"/>
              <a:t>Plant flag, maybe unveil a plaque</a:t>
            </a:r>
          </a:p>
          <a:p>
            <a:pPr marL="171450" indent="-171450">
              <a:buFont typeface="Arial" panose="020B0604020202020204" pitchFamily="34" charset="0"/>
              <a:buChar char="•"/>
            </a:pPr>
            <a:r>
              <a:rPr lang="en-NZ" i="1" dirty="0"/>
              <a:t>Pick up some rocks, try not to fall over in bulky spacesuit in low gravity</a:t>
            </a:r>
          </a:p>
          <a:p>
            <a:pPr marL="171450" indent="-171450">
              <a:buFont typeface="Arial" panose="020B0604020202020204" pitchFamily="34" charset="0"/>
              <a:buChar char="•"/>
            </a:pPr>
            <a:r>
              <a:rPr lang="en-NZ" i="1" dirty="0"/>
              <a:t>Later missions: go for a drive, pick up some more interesting rocks</a:t>
            </a:r>
          </a:p>
          <a:p>
            <a:pPr marL="171450" indent="-171450">
              <a:buFont typeface="Arial" panose="020B0604020202020204" pitchFamily="34" charset="0"/>
              <a:buChar char="•"/>
            </a:pPr>
            <a:r>
              <a:rPr lang="en-NZ" dirty="0"/>
              <a:t>In terms of the physical legacy of Apollo on the Moon, i.e. the stuff they left there, was nothing more than this: a modest lander, a flag, a few science experiments, some piles of rubbish and maybe a rover. Artemis has a vision of a much bigger footprint: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i="1" dirty="0"/>
              <a:t>https://www.britannica.com/place/Moon/Lunar-rocks-and-soil</a:t>
            </a:r>
          </a:p>
          <a:p>
            <a:r>
              <a:rPr lang="en-NZ" i="1" dirty="0"/>
              <a:t>Alan Shephard hit a golf ball 40 yards on Apollo14</a:t>
            </a:r>
          </a:p>
        </p:txBody>
      </p:sp>
      <p:sp>
        <p:nvSpPr>
          <p:cNvPr id="4" name="Slide Number Placeholder 3"/>
          <p:cNvSpPr>
            <a:spLocks noGrp="1"/>
          </p:cNvSpPr>
          <p:nvPr>
            <p:ph type="sldNum" sz="quarter" idx="5"/>
          </p:nvPr>
        </p:nvSpPr>
        <p:spPr/>
        <p:txBody>
          <a:bodyPr/>
          <a:lstStyle/>
          <a:p>
            <a:fld id="{60B402CF-CD36-4C67-B8E4-FD5D793F5B2F}" type="slidenum">
              <a:rPr lang="en-NZ" smtClean="0"/>
              <a:t>26</a:t>
            </a:fld>
            <a:endParaRPr lang="en-NZ"/>
          </a:p>
        </p:txBody>
      </p:sp>
    </p:spTree>
    <p:extLst>
      <p:ext uri="{BB962C8B-B14F-4D97-AF65-F5344CB8AC3E}">
        <p14:creationId xmlns:p14="http://schemas.microsoft.com/office/powerpoint/2010/main" val="14043834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b="0" dirty="0"/>
              <a:t>(not only giant lander) What NASA envisions by the 2030s is a “sustainable presence”: proper b</a:t>
            </a:r>
            <a:r>
              <a:rPr lang="en-NZ" dirty="0"/>
              <a:t>ase camp with habitats, pressurised rovers (built by Japan!), maybe ice mining operation</a:t>
            </a:r>
          </a:p>
          <a:p>
            <a:pPr marL="171450" indent="-171450">
              <a:buFont typeface="Arial" panose="020B0604020202020204" pitchFamily="34" charset="0"/>
              <a:buChar char="•"/>
            </a:pPr>
            <a:r>
              <a:rPr lang="en-NZ" dirty="0"/>
              <a:t>Certainly plenty of space onboard those oversized landers to bring home some big rocks</a:t>
            </a:r>
          </a:p>
          <a:p>
            <a:pPr marL="171450" indent="-171450">
              <a:buFont typeface="Arial" panose="020B0604020202020204" pitchFamily="34" charset="0"/>
              <a:buChar char="•"/>
            </a:pPr>
            <a:r>
              <a:rPr lang="en-NZ" dirty="0"/>
              <a:t>Having a sustained presence is going to be very hard. Many more challenges when you’re there for a month, and not just a weekend. </a:t>
            </a:r>
          </a:p>
          <a:p>
            <a:pPr marL="171450" indent="-171450">
              <a:buFont typeface="Arial" panose="020B0604020202020204" pitchFamily="34" charset="0"/>
              <a:buChar char="•"/>
            </a:pPr>
            <a:r>
              <a:rPr lang="en-NZ" dirty="0"/>
              <a:t>What exactly are those challenges. Brings us to third requirement</a:t>
            </a:r>
          </a:p>
        </p:txBody>
      </p:sp>
      <p:sp>
        <p:nvSpPr>
          <p:cNvPr id="4" name="Slide Number Placeholder 3"/>
          <p:cNvSpPr>
            <a:spLocks noGrp="1"/>
          </p:cNvSpPr>
          <p:nvPr>
            <p:ph type="sldNum" sz="quarter" idx="5"/>
          </p:nvPr>
        </p:nvSpPr>
        <p:spPr/>
        <p:txBody>
          <a:bodyPr/>
          <a:lstStyle/>
          <a:p>
            <a:fld id="{60B402CF-CD36-4C67-B8E4-FD5D793F5B2F}" type="slidenum">
              <a:rPr lang="en-NZ" smtClean="0"/>
              <a:t>27</a:t>
            </a:fld>
            <a:endParaRPr lang="en-NZ"/>
          </a:p>
        </p:txBody>
      </p:sp>
    </p:spTree>
    <p:extLst>
      <p:ext uri="{BB962C8B-B14F-4D97-AF65-F5344CB8AC3E}">
        <p14:creationId xmlns:p14="http://schemas.microsoft.com/office/powerpoint/2010/main" val="36133693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Colder than Timaru in winter?</a:t>
            </a:r>
          </a:p>
        </p:txBody>
      </p:sp>
      <p:sp>
        <p:nvSpPr>
          <p:cNvPr id="4" name="Slide Number Placeholder 3"/>
          <p:cNvSpPr>
            <a:spLocks noGrp="1"/>
          </p:cNvSpPr>
          <p:nvPr>
            <p:ph type="sldNum" sz="quarter" idx="5"/>
          </p:nvPr>
        </p:nvSpPr>
        <p:spPr/>
        <p:txBody>
          <a:bodyPr/>
          <a:lstStyle/>
          <a:p>
            <a:fld id="{60B402CF-CD36-4C67-B8E4-FD5D793F5B2F}" type="slidenum">
              <a:rPr lang="en-NZ" smtClean="0"/>
              <a:t>28</a:t>
            </a:fld>
            <a:endParaRPr lang="en-NZ"/>
          </a:p>
        </p:txBody>
      </p:sp>
    </p:spTree>
    <p:extLst>
      <p:ext uri="{BB962C8B-B14F-4D97-AF65-F5344CB8AC3E}">
        <p14:creationId xmlns:p14="http://schemas.microsoft.com/office/powerpoint/2010/main" val="2024803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Sun’s surface, while appearing to us as a very bright but nonetheless unchanging source of light, is a writhing mess of magnetic fields and plasma. When these magnetic fields become tangled up, they can snap and release vast amounts of energy, in two particular forms.</a:t>
            </a:r>
          </a:p>
          <a:p>
            <a:endParaRPr lang="en-NZ" dirty="0"/>
          </a:p>
          <a:p>
            <a:r>
              <a:rPr lang="en-NZ" i="1" dirty="0"/>
              <a:t>CME took out Quebec’s power for 9 hours in 1989</a:t>
            </a:r>
          </a:p>
          <a:p>
            <a:r>
              <a:rPr lang="en-NZ" i="1" dirty="0"/>
              <a:t>Detonated sea mines off coast of Vietnam in 72 (right between A16 and 17)</a:t>
            </a:r>
          </a:p>
          <a:p>
            <a:r>
              <a:rPr lang="en-NZ" i="1" dirty="0"/>
              <a:t>1859: set fire to telegraph stations and woke up gold miners with global aurora	</a:t>
            </a:r>
          </a:p>
          <a:p>
            <a:endParaRPr lang="en-NZ" dirty="0"/>
          </a:p>
        </p:txBody>
      </p:sp>
      <p:sp>
        <p:nvSpPr>
          <p:cNvPr id="4" name="Slide Number Placeholder 3"/>
          <p:cNvSpPr>
            <a:spLocks noGrp="1"/>
          </p:cNvSpPr>
          <p:nvPr>
            <p:ph type="sldNum" sz="quarter" idx="5"/>
          </p:nvPr>
        </p:nvSpPr>
        <p:spPr/>
        <p:txBody>
          <a:bodyPr/>
          <a:lstStyle/>
          <a:p>
            <a:fld id="{60B402CF-CD36-4C67-B8E4-FD5D793F5B2F}" type="slidenum">
              <a:rPr lang="en-NZ" smtClean="0"/>
              <a:t>29</a:t>
            </a:fld>
            <a:endParaRPr lang="en-NZ"/>
          </a:p>
        </p:txBody>
      </p:sp>
    </p:spTree>
    <p:extLst>
      <p:ext uri="{BB962C8B-B14F-4D97-AF65-F5344CB8AC3E}">
        <p14:creationId xmlns:p14="http://schemas.microsoft.com/office/powerpoint/2010/main" val="3436976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dirty="0"/>
              <a:t>Yes politics, because Despite rise of commercial space, staggering costs and lack of profit means sending humans to the Moon still requires a government led effort. Once again, the US government – those as we’ll see, they’re not the only ones looking to go.</a:t>
            </a:r>
          </a:p>
          <a:p>
            <a:pPr marL="171450" indent="-171450">
              <a:buFont typeface="Arial" panose="020B0604020202020204" pitchFamily="34" charset="0"/>
              <a:buChar char="•"/>
            </a:pPr>
            <a:r>
              <a:rPr lang="en-NZ" i="0" dirty="0"/>
              <a:t>Three things have to align to make such an endeavour happen. </a:t>
            </a:r>
          </a:p>
          <a:p>
            <a:pPr marL="171450" indent="-171450">
              <a:buFont typeface="Arial" panose="020B0604020202020204" pitchFamily="34" charset="0"/>
              <a:buChar char="•"/>
            </a:pPr>
            <a:r>
              <a:rPr lang="en-NZ" i="0" dirty="0"/>
              <a:t>Dive into the contrasts between these factors for Apollo and Artemis, as we’ll see, balance of factors is very different.</a:t>
            </a:r>
          </a:p>
          <a:p>
            <a:pPr marL="171450" indent="-171450">
              <a:buFont typeface="Arial" panose="020B0604020202020204" pitchFamily="34" charset="0"/>
              <a:buChar char="•"/>
            </a:pPr>
            <a:r>
              <a:rPr lang="en-NZ" i="0" dirty="0"/>
              <a:t>Starting with the reason to go, the key contrast is that Apollo was all about that first one.</a:t>
            </a:r>
          </a:p>
        </p:txBody>
      </p:sp>
      <p:sp>
        <p:nvSpPr>
          <p:cNvPr id="4" name="Slide Number Placeholder 3"/>
          <p:cNvSpPr>
            <a:spLocks noGrp="1"/>
          </p:cNvSpPr>
          <p:nvPr>
            <p:ph type="sldNum" sz="quarter" idx="5"/>
          </p:nvPr>
        </p:nvSpPr>
        <p:spPr/>
        <p:txBody>
          <a:bodyPr/>
          <a:lstStyle/>
          <a:p>
            <a:fld id="{60B402CF-CD36-4C67-B8E4-FD5D793F5B2F}" type="slidenum">
              <a:rPr lang="en-NZ" smtClean="0"/>
              <a:t>3</a:t>
            </a:fld>
            <a:endParaRPr lang="en-NZ"/>
          </a:p>
        </p:txBody>
      </p:sp>
    </p:spTree>
    <p:extLst>
      <p:ext uri="{BB962C8B-B14F-4D97-AF65-F5344CB8AC3E}">
        <p14:creationId xmlns:p14="http://schemas.microsoft.com/office/powerpoint/2010/main" val="19722722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Components of the space radiation environment. Operational space radiation environment is comprised of three sources of ionizing radiation, energetic protons from solar particle events, relativistic heavy ions of the galactic cosmic ray spectrum, and trapped electrons and protons in the Van Allen Belts</a:t>
            </a:r>
          </a:p>
          <a:p>
            <a:pPr marL="171450" indent="-171450">
              <a:buFont typeface="Arial" panose="020B0604020202020204" pitchFamily="34" charset="0"/>
              <a:buChar char="•"/>
            </a:pPr>
            <a:r>
              <a:rPr lang="en-NZ" b="0" dirty="0"/>
              <a:t>Radiation poses risk to all cells in the body.</a:t>
            </a:r>
          </a:p>
          <a:p>
            <a:pPr marL="171450" indent="-171450">
              <a:buFont typeface="Arial" panose="020B0604020202020204" pitchFamily="34" charset="0"/>
              <a:buChar char="•"/>
            </a:pPr>
            <a:r>
              <a:rPr lang="en-NZ" b="1" dirty="0"/>
              <a:t>Acute (short-term) effects: </a:t>
            </a:r>
            <a:r>
              <a:rPr lang="en-NZ" b="0" dirty="0"/>
              <a:t>sickness, cognitive impairment</a:t>
            </a:r>
            <a:endParaRPr lang="en-NZ" b="1" dirty="0"/>
          </a:p>
          <a:p>
            <a:pPr marL="171450" indent="-171450">
              <a:buFont typeface="Arial" panose="020B0604020202020204" pitchFamily="34" charset="0"/>
              <a:buChar char="•"/>
            </a:pPr>
            <a:r>
              <a:rPr lang="en-NZ" b="1" dirty="0"/>
              <a:t>Chronic long-term effects: </a:t>
            </a:r>
            <a:r>
              <a:rPr lang="en-NZ" b="0" dirty="0"/>
              <a:t>increased cancer risk </a:t>
            </a:r>
            <a:r>
              <a:rPr lang="en-NZ" b="1" dirty="0"/>
              <a:t>https://www.nasa.gov/hrp/radiation/space-radiation-risks/ </a:t>
            </a:r>
          </a:p>
          <a:p>
            <a:pPr marL="171450" indent="-171450">
              <a:buFont typeface="Arial" panose="020B0604020202020204" pitchFamily="34" charset="0"/>
              <a:buChar char="•"/>
            </a:pPr>
            <a:r>
              <a:rPr lang="en-NZ" b="1" dirty="0"/>
              <a:t>What can be done??? </a:t>
            </a:r>
            <a:r>
              <a:rPr lang="en-NZ" b="0" dirty="0"/>
              <a:t>Shielding. Not as important on Mars as it has an atmosphere, but will be vital on the Moon for protecting from solar storms. </a:t>
            </a:r>
            <a:r>
              <a:rPr lang="en-NZ" b="1" dirty="0"/>
              <a:t>Especially in the coming years.</a:t>
            </a:r>
          </a:p>
          <a:p>
            <a:endParaRPr lang="en-NZ" dirty="0"/>
          </a:p>
          <a:p>
            <a:r>
              <a:rPr lang="en-NZ" i="1" dirty="0"/>
              <a:t>Source: ESA and Fig. 1 from Chancellor et al., 2021 (https://doi.org/10.1080/26896583.2021.1897273)</a:t>
            </a:r>
            <a:endParaRPr lang="en-NZ" b="1" i="1" dirty="0"/>
          </a:p>
        </p:txBody>
      </p:sp>
      <p:sp>
        <p:nvSpPr>
          <p:cNvPr id="4" name="Slide Number Placeholder 3"/>
          <p:cNvSpPr>
            <a:spLocks noGrp="1"/>
          </p:cNvSpPr>
          <p:nvPr>
            <p:ph type="sldNum" sz="quarter" idx="5"/>
          </p:nvPr>
        </p:nvSpPr>
        <p:spPr/>
        <p:txBody>
          <a:bodyPr/>
          <a:lstStyle/>
          <a:p>
            <a:fld id="{505E498A-F65B-40A1-BCD4-722448C2FB1E}" type="slidenum">
              <a:rPr lang="en-NZ" smtClean="0"/>
              <a:t>30</a:t>
            </a:fld>
            <a:endParaRPr lang="en-NZ"/>
          </a:p>
        </p:txBody>
      </p:sp>
    </p:spTree>
    <p:extLst>
      <p:ext uri="{BB962C8B-B14F-4D97-AF65-F5344CB8AC3E}">
        <p14:creationId xmlns:p14="http://schemas.microsoft.com/office/powerpoint/2010/main" val="40242196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Expect more aurora!</a:t>
            </a:r>
          </a:p>
        </p:txBody>
      </p:sp>
      <p:sp>
        <p:nvSpPr>
          <p:cNvPr id="4" name="Slide Number Placeholder 3"/>
          <p:cNvSpPr>
            <a:spLocks noGrp="1"/>
          </p:cNvSpPr>
          <p:nvPr>
            <p:ph type="sldNum" sz="quarter" idx="5"/>
          </p:nvPr>
        </p:nvSpPr>
        <p:spPr/>
        <p:txBody>
          <a:bodyPr/>
          <a:lstStyle/>
          <a:p>
            <a:fld id="{60B402CF-CD36-4C67-B8E4-FD5D793F5B2F}" type="slidenum">
              <a:rPr lang="en-NZ" smtClean="0"/>
              <a:t>31</a:t>
            </a:fld>
            <a:endParaRPr lang="en-NZ"/>
          </a:p>
        </p:txBody>
      </p:sp>
    </p:spTree>
    <p:extLst>
      <p:ext uri="{BB962C8B-B14F-4D97-AF65-F5344CB8AC3E}">
        <p14:creationId xmlns:p14="http://schemas.microsoft.com/office/powerpoint/2010/main" val="40289938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wrap up, let’s return to this vision of the next 10-20 years: a multinational scientific base at the Moon’s South Pole. As I’ve described, there’s still a lot to do to make this a reality. New rockets and longer stays bring major technical challenges with </a:t>
            </a:r>
            <a:r>
              <a:rPr lang="en-US" b="1" dirty="0"/>
              <a:t>getting there and staying safe</a:t>
            </a:r>
            <a:r>
              <a:rPr lang="en-US" dirty="0"/>
              <a:t>. And a big part of solving these challenges is money. Even though there’s bipartisan support in Congress, there isn’t close to the same level of funding that we saw in the early 60s, probably because there’s no longer an existential geopolitical rivalry and a dead President’s dream to bring the US together and provide a very compelling reason to go. All of which means that NASA’s latest public timelines are simply unrealistic.</a:t>
            </a:r>
          </a:p>
          <a:p>
            <a:endParaRPr lang="en-US" dirty="0"/>
          </a:p>
          <a:p>
            <a:r>
              <a:rPr lang="en-US" dirty="0"/>
              <a:t>But this time around, 50 years later, we have new advantages. We have a global space sector with a history of cooperation on the ISS, and an innovative private industry led by SpaceX and our own Rocket Lab. Having more countries and companies involved increases complexity of the program, but it makes it harder to cancel, and reduces the financial burden on the American taxpayer. A taxpayer, who as surveys have shown, has never been that supportive of big space programs, even during Apollo. </a:t>
            </a:r>
          </a:p>
          <a:p>
            <a:endParaRPr lang="en-US" dirty="0"/>
          </a:p>
          <a:p>
            <a:r>
              <a:rPr lang="en-US" dirty="0"/>
              <a:t>And perhaps most crucially, the Artemis program was founded on both a deadline </a:t>
            </a:r>
            <a:r>
              <a:rPr lang="en-US" i="1" dirty="0"/>
              <a:t>and </a:t>
            </a:r>
            <a:r>
              <a:rPr lang="en-US" dirty="0"/>
              <a:t>a long-term vision, aiming not just to go back to the Moon but to put the first woman there and prepare for Mars. </a:t>
            </a:r>
          </a:p>
          <a:p>
            <a:endParaRPr lang="en-US" dirty="0"/>
          </a:p>
          <a:p>
            <a:r>
              <a:rPr lang="en-US" dirty="0"/>
              <a:t>So, the reality we’re left with is, for the first time in half a century, and only the second time in history, there is momentum to push humanity beyond low Earth orbit. Personally, I couldn’t be more excited.</a:t>
            </a:r>
          </a:p>
          <a:p>
            <a:endParaRPr lang="en-US" dirty="0"/>
          </a:p>
          <a:p>
            <a:r>
              <a:rPr lang="en-US" dirty="0"/>
              <a:t>Before I finish, what’s </a:t>
            </a:r>
            <a:r>
              <a:rPr lang="en-US" b="1" u="sng" dirty="0"/>
              <a:t>New Zealand’s </a:t>
            </a:r>
            <a:r>
              <a:rPr lang="en-US" dirty="0"/>
              <a:t>role in all of this? Are we just spectators, getting ready to crowd around our phones instead of the radio to witness the next giant leap? Absolutely not. The commercial and international focus of this new era has already included us. Made clear by the administrator of NASA during a speech he gave at the Beehive last year.</a:t>
            </a:r>
          </a:p>
        </p:txBody>
      </p:sp>
      <p:sp>
        <p:nvSpPr>
          <p:cNvPr id="4" name="Slide Number Placeholder 3"/>
          <p:cNvSpPr>
            <a:spLocks noGrp="1"/>
          </p:cNvSpPr>
          <p:nvPr>
            <p:ph type="sldNum" sz="quarter" idx="5"/>
          </p:nvPr>
        </p:nvSpPr>
        <p:spPr/>
        <p:txBody>
          <a:bodyPr/>
          <a:lstStyle/>
          <a:p>
            <a:fld id="{60B402CF-CD36-4C67-B8E4-FD5D793F5B2F}" type="slidenum">
              <a:rPr lang="en-NZ" smtClean="0"/>
              <a:t>32</a:t>
            </a:fld>
            <a:endParaRPr lang="en-NZ"/>
          </a:p>
        </p:txBody>
      </p:sp>
    </p:spTree>
    <p:extLst>
      <p:ext uri="{BB962C8B-B14F-4D97-AF65-F5344CB8AC3E}">
        <p14:creationId xmlns:p14="http://schemas.microsoft.com/office/powerpoint/2010/main" val="15546782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t>CAPSTONE</a:t>
            </a:r>
          </a:p>
          <a:p>
            <a:pPr marL="171450" indent="-171450">
              <a:buFont typeface="Arial" panose="020B0604020202020204" pitchFamily="34" charset="0"/>
              <a:buChar char="•"/>
            </a:pPr>
            <a:r>
              <a:rPr lang="en-NZ" dirty="0"/>
              <a:t>NZ wool was onboard Artemis 1, in the form of air filters built by Auckland company </a:t>
            </a:r>
            <a:r>
              <a:rPr lang="en-NZ" dirty="0" err="1"/>
              <a:t>Lanaco</a:t>
            </a:r>
            <a:r>
              <a:rPr lang="en-NZ" dirty="0"/>
              <a:t>. Used for critical emergency protection systems onboard Orion.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dirty="0"/>
              <a:t>Antarctica, Artemis Accord signatory</a:t>
            </a:r>
          </a:p>
          <a:p>
            <a:pPr marL="171450" indent="-171450">
              <a:buFont typeface="Arial" panose="020B0604020202020204" pitchFamily="34" charset="0"/>
              <a:buChar char="•"/>
            </a:pPr>
            <a:r>
              <a:rPr lang="en-NZ" dirty="0"/>
              <a:t>solar flares research, how space weather affects us back on Earth</a:t>
            </a:r>
          </a:p>
          <a:p>
            <a:pPr marL="171450" indent="-171450">
              <a:buFont typeface="Arial" panose="020B0604020202020204" pitchFamily="34" charset="0"/>
              <a:buChar char="•"/>
            </a:pPr>
            <a:r>
              <a:rPr lang="en-NZ" dirty="0"/>
              <a:t>All we need is some Kiwi astronauts, and there really could be…</a:t>
            </a:r>
          </a:p>
        </p:txBody>
      </p:sp>
      <p:sp>
        <p:nvSpPr>
          <p:cNvPr id="4" name="Slide Number Placeholder 3"/>
          <p:cNvSpPr>
            <a:spLocks noGrp="1"/>
          </p:cNvSpPr>
          <p:nvPr>
            <p:ph type="sldNum" sz="quarter" idx="5"/>
          </p:nvPr>
        </p:nvSpPr>
        <p:spPr/>
        <p:txBody>
          <a:bodyPr/>
          <a:lstStyle/>
          <a:p>
            <a:fld id="{60B402CF-CD36-4C67-B8E4-FD5D793F5B2F}" type="slidenum">
              <a:rPr lang="en-NZ" smtClean="0"/>
              <a:t>33</a:t>
            </a:fld>
            <a:endParaRPr lang="en-NZ"/>
          </a:p>
        </p:txBody>
      </p:sp>
    </p:spTree>
    <p:extLst>
      <p:ext uri="{BB962C8B-B14F-4D97-AF65-F5344CB8AC3E}">
        <p14:creationId xmlns:p14="http://schemas.microsoft.com/office/powerpoint/2010/main" val="17156162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Kia </a:t>
            </a:r>
            <a:r>
              <a:rPr lang="en-NZ" dirty="0" err="1"/>
              <a:t>ora</a:t>
            </a:r>
            <a:r>
              <a:rPr lang="en-NZ" dirty="0"/>
              <a:t> koutou, thanks very much</a:t>
            </a:r>
          </a:p>
        </p:txBody>
      </p:sp>
      <p:sp>
        <p:nvSpPr>
          <p:cNvPr id="4" name="Slide Number Placeholder 3"/>
          <p:cNvSpPr>
            <a:spLocks noGrp="1"/>
          </p:cNvSpPr>
          <p:nvPr>
            <p:ph type="sldNum" sz="quarter" idx="5"/>
          </p:nvPr>
        </p:nvSpPr>
        <p:spPr/>
        <p:txBody>
          <a:bodyPr/>
          <a:lstStyle/>
          <a:p>
            <a:fld id="{60B402CF-CD36-4C67-B8E4-FD5D793F5B2F}" type="slidenum">
              <a:rPr lang="en-NZ" smtClean="0"/>
              <a:t>34</a:t>
            </a:fld>
            <a:endParaRPr lang="en-NZ"/>
          </a:p>
        </p:txBody>
      </p:sp>
    </p:spTree>
    <p:extLst>
      <p:ext uri="{BB962C8B-B14F-4D97-AF65-F5344CB8AC3E}">
        <p14:creationId xmlns:p14="http://schemas.microsoft.com/office/powerpoint/2010/main" val="1638935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60B402CF-CD36-4C67-B8E4-FD5D793F5B2F}" type="slidenum">
              <a:rPr lang="en-NZ" smtClean="0"/>
              <a:t>36</a:t>
            </a:fld>
            <a:endParaRPr lang="en-NZ"/>
          </a:p>
        </p:txBody>
      </p:sp>
    </p:spTree>
    <p:extLst>
      <p:ext uri="{BB962C8B-B14F-4D97-AF65-F5344CB8AC3E}">
        <p14:creationId xmlns:p14="http://schemas.microsoft.com/office/powerpoint/2010/main" val="285486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i="0" dirty="0"/>
              <a:t>Apollo, well-worn story: Cold War space race.</a:t>
            </a:r>
          </a:p>
          <a:p>
            <a:pPr marL="171450" indent="-171450">
              <a:buFont typeface="Arial" panose="020B0604020202020204" pitchFamily="34" charset="0"/>
              <a:buChar char="•"/>
            </a:pPr>
            <a:r>
              <a:rPr lang="en-NZ" i="0" dirty="0"/>
              <a:t>Sense of foreboding amongst the public. Need to prove America’s competence to themselves, but also the scores of newly independent countries that decolonised after WWII. </a:t>
            </a:r>
          </a:p>
        </p:txBody>
      </p:sp>
      <p:sp>
        <p:nvSpPr>
          <p:cNvPr id="4" name="Slide Number Placeholder 3"/>
          <p:cNvSpPr>
            <a:spLocks noGrp="1"/>
          </p:cNvSpPr>
          <p:nvPr>
            <p:ph type="sldNum" sz="quarter" idx="5"/>
          </p:nvPr>
        </p:nvSpPr>
        <p:spPr/>
        <p:txBody>
          <a:bodyPr/>
          <a:lstStyle/>
          <a:p>
            <a:fld id="{60B402CF-CD36-4C67-B8E4-FD5D793F5B2F}" type="slidenum">
              <a:rPr lang="en-NZ" smtClean="0"/>
              <a:t>4</a:t>
            </a:fld>
            <a:endParaRPr lang="en-NZ"/>
          </a:p>
        </p:txBody>
      </p:sp>
    </p:spTree>
    <p:extLst>
      <p:ext uri="{BB962C8B-B14F-4D97-AF65-F5344CB8AC3E}">
        <p14:creationId xmlns:p14="http://schemas.microsoft.com/office/powerpoint/2010/main" val="711993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t>Noble adventure -&gt; beating the Soviets.</a:t>
            </a:r>
          </a:p>
          <a:p>
            <a:pPr marL="171450" indent="-171450">
              <a:buFont typeface="Arial" panose="020B0604020202020204" pitchFamily="34" charset="0"/>
              <a:buChar char="•"/>
            </a:pPr>
            <a:r>
              <a:rPr lang="en-NZ" dirty="0"/>
              <a:t>New goalposts 400,000km away. With a deadline: ambitious, but achievable.</a:t>
            </a:r>
          </a:p>
          <a:p>
            <a:pPr marL="171450" indent="-171450">
              <a:buFont typeface="Arial" panose="020B0604020202020204" pitchFamily="34" charset="0"/>
              <a:buChar char="•"/>
            </a:pPr>
            <a:r>
              <a:rPr lang="en-NZ" dirty="0"/>
              <a:t>Masterpiece of oratory, captured mood of the nation in needing to beat the Soviets</a:t>
            </a:r>
          </a:p>
          <a:p>
            <a:pPr marL="171450" indent="-171450">
              <a:buFont typeface="Arial" panose="020B0604020202020204" pitchFamily="34" charset="0"/>
              <a:buChar char="•"/>
            </a:pPr>
            <a:r>
              <a:rPr lang="en-NZ" dirty="0"/>
              <a:t>Also inspired spirit of adventure and tacking hard challenges </a:t>
            </a:r>
            <a:r>
              <a:rPr lang="en-NZ" i="1" dirty="0"/>
              <a:t>because they are hard </a:t>
            </a:r>
            <a:r>
              <a:rPr lang="en-NZ" i="0" dirty="0"/>
              <a:t>(even if they are very expensive)</a:t>
            </a:r>
            <a:endParaRPr lang="en-NZ" i="1" dirty="0"/>
          </a:p>
          <a:p>
            <a:pPr marL="171450" indent="-171450">
              <a:buFont typeface="Arial" panose="020B0604020202020204" pitchFamily="34" charset="0"/>
              <a:buChar char="•"/>
            </a:pPr>
            <a:r>
              <a:rPr lang="en-NZ" i="0" dirty="0"/>
              <a:t>This rallying cry worked, </a:t>
            </a:r>
          </a:p>
          <a:p>
            <a:endParaRPr lang="en-NZ" dirty="0"/>
          </a:p>
          <a:p>
            <a:r>
              <a:rPr lang="en-NZ" i="1" dirty="0"/>
              <a:t>Source: https://www.jfklibrary.org/asset-viewer/archives/jfkwhp-1962-09-12-a#?image_identifier=JFKWHP-KN-C23643 </a:t>
            </a:r>
          </a:p>
          <a:p>
            <a:endParaRPr lang="en-NZ" dirty="0"/>
          </a:p>
        </p:txBody>
      </p:sp>
      <p:sp>
        <p:nvSpPr>
          <p:cNvPr id="4" name="Slide Number Placeholder 3"/>
          <p:cNvSpPr>
            <a:spLocks noGrp="1"/>
          </p:cNvSpPr>
          <p:nvPr>
            <p:ph type="sldNum" sz="quarter" idx="5"/>
          </p:nvPr>
        </p:nvSpPr>
        <p:spPr/>
        <p:txBody>
          <a:bodyPr/>
          <a:lstStyle/>
          <a:p>
            <a:fld id="{60B402CF-CD36-4C67-B8E4-FD5D793F5B2F}" type="slidenum">
              <a:rPr lang="en-NZ" smtClean="0"/>
              <a:t>5</a:t>
            </a:fld>
            <a:endParaRPr lang="en-NZ"/>
          </a:p>
        </p:txBody>
      </p:sp>
    </p:spTree>
    <p:extLst>
      <p:ext uri="{BB962C8B-B14F-4D97-AF65-F5344CB8AC3E}">
        <p14:creationId xmlns:p14="http://schemas.microsoft.com/office/powerpoint/2010/main" val="2426863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i="1" dirty="0"/>
              <a:t>Source: https://www.planetary.org/space-policy/nasa-budget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i="0" dirty="0" err="1"/>
              <a:t>Pursestrings</a:t>
            </a:r>
            <a:r>
              <a:rPr lang="en-NZ" i="0" dirty="0"/>
              <a:t> of Congress opened. Funded NASA to the tune of $300 billion USD in today’s money on over the 60s. With an estimated workforce of 400,000, they met now-dead Kennedy’s deadline with 6 months to spare. July 1969, Neil made his one small step, and the world stood still, crowded around radios and TV sets to watch this crowning achievement of not just the US but of humanity. </a:t>
            </a:r>
            <a:r>
              <a:rPr lang="en-NZ" b="1" i="0" dirty="0"/>
              <a:t>Christchurch Star: </a:t>
            </a:r>
            <a:r>
              <a:rPr lang="en-NZ" b="0" i="0" dirty="0"/>
              <a:t>stop press – never mind the space race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i="0" dirty="0"/>
              <a:t>American taxpayer got not just one landing, but 6, out of 7 attempts. But… </a:t>
            </a:r>
            <a:r>
              <a:rPr lang="en-NZ" i="1" dirty="0"/>
              <a:t>we’d beaten the Russians – wasn’t even much of a competition in the end - and there was only so excited people could get about grey rocks, even ones from space. (makes me sad as a former geologist)</a:t>
            </a:r>
            <a:endParaRPr lang="en-NZ" i="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i="0" dirty="0"/>
              <a:t>Combine that with the Vietnam War and civil unrest, US had no appetite to continue such a costly program, and funding plummeted. After peaking at 4% of federal budget in 1965, NASA’s allocation has since hovered between 1 and 0.4% of all US government spending, and therefore human spaceflight has been confined to low-earth orbit.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i="0" dirty="0"/>
              <a:t>What has happened? Nixon took phone call, major influence on rest of century: ASTP, STS. Individual space stations by US and Russia: coming together to build ISS: 15 countries. Continuously occupied for coming up to 24 years. Major achievement of shuttle.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i="0" dirty="0"/>
              <a:t>Major shortcomings. Shuttle disasters. S</a:t>
            </a:r>
            <a:r>
              <a:rPr lang="en-NZ" dirty="0"/>
              <a:t>peech by Bush Jr.</a:t>
            </a:r>
          </a:p>
        </p:txBody>
      </p:sp>
      <p:sp>
        <p:nvSpPr>
          <p:cNvPr id="4" name="Slide Number Placeholder 3"/>
          <p:cNvSpPr>
            <a:spLocks noGrp="1"/>
          </p:cNvSpPr>
          <p:nvPr>
            <p:ph type="sldNum" sz="quarter" idx="5"/>
          </p:nvPr>
        </p:nvSpPr>
        <p:spPr/>
        <p:txBody>
          <a:bodyPr/>
          <a:lstStyle/>
          <a:p>
            <a:fld id="{60B402CF-CD36-4C67-B8E4-FD5D793F5B2F}" type="slidenum">
              <a:rPr lang="en-NZ" smtClean="0"/>
              <a:t>6</a:t>
            </a:fld>
            <a:endParaRPr lang="en-NZ"/>
          </a:p>
        </p:txBody>
      </p:sp>
    </p:spTree>
    <p:extLst>
      <p:ext uri="{BB962C8B-B14F-4D97-AF65-F5344CB8AC3E}">
        <p14:creationId xmlns:p14="http://schemas.microsoft.com/office/powerpoint/2010/main" val="2008517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i="1" dirty="0"/>
              <a:t>Vision for Space Exploration</a:t>
            </a:r>
            <a:r>
              <a:rPr lang="en-NZ" dirty="0"/>
              <a:t>. All very nice to say, but when you don’t articulate a strong reason, you’re not </a:t>
            </a:r>
            <a:r>
              <a:rPr lang="en-NZ" dirty="0" err="1"/>
              <a:t>gonna</a:t>
            </a:r>
            <a:r>
              <a:rPr lang="en-NZ" dirty="0"/>
              <a:t> get the cash.</a:t>
            </a:r>
          </a:p>
          <a:p>
            <a:pPr marL="171450" indent="-171450">
              <a:buFont typeface="Arial" panose="020B0604020202020204" pitchFamily="34" charset="0"/>
              <a:buChar char="•"/>
            </a:pPr>
            <a:r>
              <a:rPr lang="en-NZ" dirty="0"/>
              <a:t>Next president </a:t>
            </a:r>
            <a:r>
              <a:rPr lang="en-NZ" dirty="0" err="1"/>
              <a:t>gonna</a:t>
            </a:r>
            <a:r>
              <a:rPr lang="en-NZ" dirty="0"/>
              <a:t> come along see how behind schedule you are and cancel it. </a:t>
            </a:r>
          </a:p>
          <a:p>
            <a:pPr marL="171450" indent="-171450">
              <a:buFont typeface="Arial" panose="020B0604020202020204" pitchFamily="34" charset="0"/>
              <a:buChar char="•"/>
            </a:pPr>
            <a:r>
              <a:rPr lang="en-NZ" dirty="0"/>
              <a:t>Keep in mind these timeframes: 16 years, 20 years. Compared with JFK’s 9 year-deadline.</a:t>
            </a:r>
          </a:p>
          <a:p>
            <a:endParaRPr lang="en-NZ" dirty="0"/>
          </a:p>
          <a:p>
            <a:r>
              <a:rPr lang="en-NZ" i="1" dirty="0"/>
              <a:t>https://georgewbush-whitehouse.archives.gov/news/releases/2004/01/20040114-3.html</a:t>
            </a:r>
          </a:p>
        </p:txBody>
      </p:sp>
      <p:sp>
        <p:nvSpPr>
          <p:cNvPr id="4" name="Slide Number Placeholder 3"/>
          <p:cNvSpPr>
            <a:spLocks noGrp="1"/>
          </p:cNvSpPr>
          <p:nvPr>
            <p:ph type="sldNum" sz="quarter" idx="5"/>
          </p:nvPr>
        </p:nvSpPr>
        <p:spPr/>
        <p:txBody>
          <a:bodyPr/>
          <a:lstStyle/>
          <a:p>
            <a:fld id="{60B402CF-CD36-4C67-B8E4-FD5D793F5B2F}" type="slidenum">
              <a:rPr lang="en-NZ" smtClean="0"/>
              <a:t>7</a:t>
            </a:fld>
            <a:endParaRPr lang="en-NZ"/>
          </a:p>
        </p:txBody>
      </p:sp>
    </p:spTree>
    <p:extLst>
      <p:ext uri="{BB962C8B-B14F-4D97-AF65-F5344CB8AC3E}">
        <p14:creationId xmlns:p14="http://schemas.microsoft.com/office/powerpoint/2010/main" val="617679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t>2017, Trump administration re-directed NASA to the Moon. NASA says 2028 doable. </a:t>
            </a:r>
          </a:p>
          <a:p>
            <a:pPr marL="171450" indent="-171450">
              <a:buFont typeface="Arial" panose="020B0604020202020204" pitchFamily="34" charset="0"/>
              <a:buChar char="•"/>
            </a:pPr>
            <a:r>
              <a:rPr lang="en-NZ" dirty="0"/>
              <a:t>VP, as head of revived National Space Council, says not good enough. </a:t>
            </a:r>
          </a:p>
          <a:p>
            <a:pPr marL="171450" indent="-171450">
              <a:buFont typeface="Arial" panose="020B0604020202020204" pitchFamily="34" charset="0"/>
              <a:buChar char="•"/>
            </a:pPr>
            <a:endParaRPr lang="en-NZ" b="1" dirty="0"/>
          </a:p>
          <a:p>
            <a:r>
              <a:rPr lang="en-NZ" i="1" dirty="0"/>
              <a:t>https://www.nasa.gov/news-release/new-space-policy-directive-calls-for-human-expansion-across-solar-system/ </a:t>
            </a:r>
          </a:p>
          <a:p>
            <a:r>
              <a:rPr lang="en-NZ" i="1" dirty="0"/>
              <a:t>https://www.flickr.com/photos/nasahqphoto/31654423388/</a:t>
            </a:r>
          </a:p>
          <a:p>
            <a:endParaRPr lang="en-NZ" b="1" dirty="0"/>
          </a:p>
        </p:txBody>
      </p:sp>
      <p:sp>
        <p:nvSpPr>
          <p:cNvPr id="4" name="Slide Number Placeholder 3"/>
          <p:cNvSpPr>
            <a:spLocks noGrp="1"/>
          </p:cNvSpPr>
          <p:nvPr>
            <p:ph type="sldNum" sz="quarter" idx="5"/>
          </p:nvPr>
        </p:nvSpPr>
        <p:spPr/>
        <p:txBody>
          <a:bodyPr/>
          <a:lstStyle/>
          <a:p>
            <a:fld id="{60B402CF-CD36-4C67-B8E4-FD5D793F5B2F}" type="slidenum">
              <a:rPr lang="en-NZ" smtClean="0"/>
              <a:t>8</a:t>
            </a:fld>
            <a:endParaRPr lang="en-NZ"/>
          </a:p>
        </p:txBody>
      </p:sp>
    </p:spTree>
    <p:extLst>
      <p:ext uri="{BB962C8B-B14F-4D97-AF65-F5344CB8AC3E}">
        <p14:creationId xmlns:p14="http://schemas.microsoft.com/office/powerpoint/2010/main" val="3256845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t>Trying to have his Kennedy moment. </a:t>
            </a:r>
            <a:r>
              <a:rPr lang="en-NZ" b="1" dirty="0"/>
              <a:t>5 years! </a:t>
            </a:r>
            <a:r>
              <a:rPr lang="en-NZ" b="0" dirty="0"/>
              <a:t>Certainly not the soaring oratory and poetic vision of Kennedy’s speech, and 5 years was never going happen. But for the first time since JFK, a sense of urgency. </a:t>
            </a:r>
            <a:r>
              <a:rPr lang="en-NZ" b="1" dirty="0"/>
              <a:t>Artemis born</a:t>
            </a:r>
          </a:p>
          <a:p>
            <a:pPr marL="171450" indent="-171450">
              <a:buFont typeface="Arial" panose="020B0604020202020204" pitchFamily="34" charset="0"/>
              <a:buChar char="•"/>
            </a:pPr>
            <a:r>
              <a:rPr lang="en-NZ" b="0" dirty="0"/>
              <a:t>Pence gets big photo on this slide because he really made his mark – Trump never gave any major space policy speeches. In fact, in not un-typical fashion, was occasionally a bit incoherent about his own administration’s policy. Also not un-typical, came via Tweets…</a:t>
            </a:r>
          </a:p>
          <a:p>
            <a:pPr marL="171450" indent="-171450">
              <a:buFont typeface="Arial" panose="020B0604020202020204" pitchFamily="34" charset="0"/>
              <a:buChar char="•"/>
            </a:pPr>
            <a:r>
              <a:rPr lang="en-NZ" dirty="0"/>
              <a:t>…which do highlight the Moon-Mars tension. Obama himself said “we’ve already done that” when he cancelled Bush’s plan. NASA has landed on the sensible plan: learn to live on the Moon to prepare for Mars.</a:t>
            </a:r>
          </a:p>
          <a:p>
            <a:pPr marL="171450" indent="-171450">
              <a:buFont typeface="Arial" panose="020B0604020202020204" pitchFamily="34" charset="0"/>
              <a:buChar char="•"/>
            </a:pPr>
            <a:r>
              <a:rPr lang="en-NZ" dirty="0"/>
              <a:t>Ok, we have a deadline, albeit a crazy one. The other thing that we’ve learnt helps, is a competitor. </a:t>
            </a:r>
            <a:r>
              <a:rPr lang="en-NZ" b="1" dirty="0"/>
              <a:t>China on the rise</a:t>
            </a:r>
            <a:r>
              <a:rPr lang="en-NZ" dirty="0"/>
              <a:t>: space station, fourth successful lunar landing from 4 attempts: spacecraft currently on its way back to earth with first samples from far side. Goal of landing people there by 2030. </a:t>
            </a:r>
          </a:p>
          <a:p>
            <a:pPr marL="171450" indent="-171450">
              <a:buFont typeface="Arial" panose="020B0604020202020204" pitchFamily="34" charset="0"/>
              <a:buChar char="•"/>
            </a:pPr>
            <a:r>
              <a:rPr lang="en-NZ" dirty="0"/>
              <a:t>Brings us to the new state of affairs</a:t>
            </a:r>
            <a:endParaRPr lang="en-NZ" b="0" dirty="0"/>
          </a:p>
          <a:p>
            <a:endParaRPr lang="en-NZ" b="1" dirty="0"/>
          </a:p>
          <a:p>
            <a:r>
              <a:rPr lang="en-NZ" b="0" i="1" dirty="0"/>
              <a:t>Pence quotes (March 26, 2019):</a:t>
            </a:r>
          </a:p>
          <a:p>
            <a:r>
              <a:rPr lang="en-US" i="1" dirty="0"/>
              <a:t>"That's just not good enough. We're better than that. It took us eight years to get to the moon, the first time, 50 years ago, when we had never done it before, and it shouldn’t take us 11 years to get back”. Well, it probably will.</a:t>
            </a:r>
            <a:br>
              <a:rPr lang="en-US" i="1" dirty="0"/>
            </a:br>
            <a:br>
              <a:rPr lang="en-US" i="1" dirty="0"/>
            </a:br>
            <a:r>
              <a:rPr lang="en-US" i="1" dirty="0"/>
              <a:t>“What we need now is urgency,” Pence said. “Make no mistake about it, we’re in a space race today, just as we were in the 1960s, and the stakes are even higher.</a:t>
            </a:r>
            <a:endParaRPr lang="en-NZ" b="0" i="1" dirty="0"/>
          </a:p>
          <a:p>
            <a:endParaRPr lang="en-NZ" b="1" i="1" dirty="0"/>
          </a:p>
          <a:p>
            <a:r>
              <a:rPr lang="en-NZ" i="1" dirty="0"/>
              <a:t>https://www.nasa.gov/news-release/new-space-policy-directive-calls-for-human-expansion-across-solar-system/ </a:t>
            </a:r>
          </a:p>
          <a:p>
            <a:r>
              <a:rPr lang="en-NZ" i="1" dirty="0"/>
              <a:t>https://www.flickr.com/photos/nasahqphoto/31654423388/</a:t>
            </a:r>
          </a:p>
          <a:p>
            <a:endParaRPr lang="en-NZ" b="1" dirty="0"/>
          </a:p>
        </p:txBody>
      </p:sp>
      <p:sp>
        <p:nvSpPr>
          <p:cNvPr id="4" name="Slide Number Placeholder 3"/>
          <p:cNvSpPr>
            <a:spLocks noGrp="1"/>
          </p:cNvSpPr>
          <p:nvPr>
            <p:ph type="sldNum" sz="quarter" idx="5"/>
          </p:nvPr>
        </p:nvSpPr>
        <p:spPr/>
        <p:txBody>
          <a:bodyPr/>
          <a:lstStyle/>
          <a:p>
            <a:fld id="{60B402CF-CD36-4C67-B8E4-FD5D793F5B2F}" type="slidenum">
              <a:rPr lang="en-NZ" smtClean="0"/>
              <a:t>9</a:t>
            </a:fld>
            <a:endParaRPr lang="en-NZ"/>
          </a:p>
        </p:txBody>
      </p:sp>
    </p:spTree>
    <p:extLst>
      <p:ext uri="{BB962C8B-B14F-4D97-AF65-F5344CB8AC3E}">
        <p14:creationId xmlns:p14="http://schemas.microsoft.com/office/powerpoint/2010/main" val="455039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1F56F-6FEB-22E4-CC70-4E060A0629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F552C7C9-2A1E-F38C-1919-1A6F34ED75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BBEAB168-AA7E-4AE6-FB26-7857D9773DE2}"/>
              </a:ext>
            </a:extLst>
          </p:cNvPr>
          <p:cNvSpPr>
            <a:spLocks noGrp="1"/>
          </p:cNvSpPr>
          <p:nvPr>
            <p:ph type="dt" sz="half" idx="10"/>
          </p:nvPr>
        </p:nvSpPr>
        <p:spPr/>
        <p:txBody>
          <a:bodyPr/>
          <a:lstStyle/>
          <a:p>
            <a:fld id="{EB6B5EDD-66F2-4C39-ADF4-5B8C77C9848F}" type="datetimeFigureOut">
              <a:rPr lang="en-NZ" smtClean="0"/>
              <a:t>25/06/2024</a:t>
            </a:fld>
            <a:endParaRPr lang="en-NZ"/>
          </a:p>
        </p:txBody>
      </p:sp>
      <p:sp>
        <p:nvSpPr>
          <p:cNvPr id="5" name="Footer Placeholder 4">
            <a:extLst>
              <a:ext uri="{FF2B5EF4-FFF2-40B4-BE49-F238E27FC236}">
                <a16:creationId xmlns:a16="http://schemas.microsoft.com/office/drawing/2014/main" id="{186CAEA9-A6A9-05D8-B32A-A09E040AD24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F2F0563A-E79B-EB27-4030-01ECDF1B7723}"/>
              </a:ext>
            </a:extLst>
          </p:cNvPr>
          <p:cNvSpPr>
            <a:spLocks noGrp="1"/>
          </p:cNvSpPr>
          <p:nvPr>
            <p:ph type="sldNum" sz="quarter" idx="12"/>
          </p:nvPr>
        </p:nvSpPr>
        <p:spPr/>
        <p:txBody>
          <a:bodyPr/>
          <a:lstStyle/>
          <a:p>
            <a:fld id="{1E460E59-0492-4DF1-A1D7-A15CD80B07CE}" type="slidenum">
              <a:rPr lang="en-NZ" smtClean="0"/>
              <a:t>‹#›</a:t>
            </a:fld>
            <a:endParaRPr lang="en-NZ"/>
          </a:p>
        </p:txBody>
      </p:sp>
    </p:spTree>
    <p:extLst>
      <p:ext uri="{BB962C8B-B14F-4D97-AF65-F5344CB8AC3E}">
        <p14:creationId xmlns:p14="http://schemas.microsoft.com/office/powerpoint/2010/main" val="3388643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07620-BB36-FCD1-4F81-108F810CBD4A}"/>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4316B309-946E-C728-1AB3-DE768F9769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13A470BA-A921-8687-F3D0-E6D34FD25E4F}"/>
              </a:ext>
            </a:extLst>
          </p:cNvPr>
          <p:cNvSpPr>
            <a:spLocks noGrp="1"/>
          </p:cNvSpPr>
          <p:nvPr>
            <p:ph type="dt" sz="half" idx="10"/>
          </p:nvPr>
        </p:nvSpPr>
        <p:spPr/>
        <p:txBody>
          <a:bodyPr/>
          <a:lstStyle/>
          <a:p>
            <a:fld id="{EB6B5EDD-66F2-4C39-ADF4-5B8C77C9848F}" type="datetimeFigureOut">
              <a:rPr lang="en-NZ" smtClean="0"/>
              <a:t>25/06/2024</a:t>
            </a:fld>
            <a:endParaRPr lang="en-NZ"/>
          </a:p>
        </p:txBody>
      </p:sp>
      <p:sp>
        <p:nvSpPr>
          <p:cNvPr id="5" name="Footer Placeholder 4">
            <a:extLst>
              <a:ext uri="{FF2B5EF4-FFF2-40B4-BE49-F238E27FC236}">
                <a16:creationId xmlns:a16="http://schemas.microsoft.com/office/drawing/2014/main" id="{9D4832D0-B5BB-77F9-BC65-0480AC7C88A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C72E6673-FC76-34FB-73C4-559690D4854C}"/>
              </a:ext>
            </a:extLst>
          </p:cNvPr>
          <p:cNvSpPr>
            <a:spLocks noGrp="1"/>
          </p:cNvSpPr>
          <p:nvPr>
            <p:ph type="sldNum" sz="quarter" idx="12"/>
          </p:nvPr>
        </p:nvSpPr>
        <p:spPr/>
        <p:txBody>
          <a:bodyPr/>
          <a:lstStyle/>
          <a:p>
            <a:fld id="{1E460E59-0492-4DF1-A1D7-A15CD80B07CE}" type="slidenum">
              <a:rPr lang="en-NZ" smtClean="0"/>
              <a:t>‹#›</a:t>
            </a:fld>
            <a:endParaRPr lang="en-NZ"/>
          </a:p>
        </p:txBody>
      </p:sp>
    </p:spTree>
    <p:extLst>
      <p:ext uri="{BB962C8B-B14F-4D97-AF65-F5344CB8AC3E}">
        <p14:creationId xmlns:p14="http://schemas.microsoft.com/office/powerpoint/2010/main" val="2136797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A8147C-72F6-987F-6A8D-49725D960CF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EEED52A5-2621-33C3-1FBC-2772DCFF7C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BD82114-0AC8-BA30-1304-9E65AC341427}"/>
              </a:ext>
            </a:extLst>
          </p:cNvPr>
          <p:cNvSpPr>
            <a:spLocks noGrp="1"/>
          </p:cNvSpPr>
          <p:nvPr>
            <p:ph type="dt" sz="half" idx="10"/>
          </p:nvPr>
        </p:nvSpPr>
        <p:spPr/>
        <p:txBody>
          <a:bodyPr/>
          <a:lstStyle/>
          <a:p>
            <a:fld id="{EB6B5EDD-66F2-4C39-ADF4-5B8C77C9848F}" type="datetimeFigureOut">
              <a:rPr lang="en-NZ" smtClean="0"/>
              <a:t>25/06/2024</a:t>
            </a:fld>
            <a:endParaRPr lang="en-NZ"/>
          </a:p>
        </p:txBody>
      </p:sp>
      <p:sp>
        <p:nvSpPr>
          <p:cNvPr id="5" name="Footer Placeholder 4">
            <a:extLst>
              <a:ext uri="{FF2B5EF4-FFF2-40B4-BE49-F238E27FC236}">
                <a16:creationId xmlns:a16="http://schemas.microsoft.com/office/drawing/2014/main" id="{4918D089-1D74-67B3-0C12-62F2D73F242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DB87CF2-E882-C30C-43F4-A232F6C40CB7}"/>
              </a:ext>
            </a:extLst>
          </p:cNvPr>
          <p:cNvSpPr>
            <a:spLocks noGrp="1"/>
          </p:cNvSpPr>
          <p:nvPr>
            <p:ph type="sldNum" sz="quarter" idx="12"/>
          </p:nvPr>
        </p:nvSpPr>
        <p:spPr/>
        <p:txBody>
          <a:bodyPr/>
          <a:lstStyle/>
          <a:p>
            <a:fld id="{1E460E59-0492-4DF1-A1D7-A15CD80B07CE}" type="slidenum">
              <a:rPr lang="en-NZ" smtClean="0"/>
              <a:t>‹#›</a:t>
            </a:fld>
            <a:endParaRPr lang="en-NZ"/>
          </a:p>
        </p:txBody>
      </p:sp>
    </p:spTree>
    <p:extLst>
      <p:ext uri="{BB962C8B-B14F-4D97-AF65-F5344CB8AC3E}">
        <p14:creationId xmlns:p14="http://schemas.microsoft.com/office/powerpoint/2010/main" val="93866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C0053-D9E5-CCA7-0F39-0D4217C99CD7}"/>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D050290D-38DA-289E-F719-2B079933F6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37E43E4-F393-1855-4A87-4BF8C56EC306}"/>
              </a:ext>
            </a:extLst>
          </p:cNvPr>
          <p:cNvSpPr>
            <a:spLocks noGrp="1"/>
          </p:cNvSpPr>
          <p:nvPr>
            <p:ph type="dt" sz="half" idx="10"/>
          </p:nvPr>
        </p:nvSpPr>
        <p:spPr/>
        <p:txBody>
          <a:bodyPr/>
          <a:lstStyle/>
          <a:p>
            <a:fld id="{EB6B5EDD-66F2-4C39-ADF4-5B8C77C9848F}" type="datetimeFigureOut">
              <a:rPr lang="en-NZ" smtClean="0"/>
              <a:t>25/06/2024</a:t>
            </a:fld>
            <a:endParaRPr lang="en-NZ"/>
          </a:p>
        </p:txBody>
      </p:sp>
      <p:sp>
        <p:nvSpPr>
          <p:cNvPr id="5" name="Footer Placeholder 4">
            <a:extLst>
              <a:ext uri="{FF2B5EF4-FFF2-40B4-BE49-F238E27FC236}">
                <a16:creationId xmlns:a16="http://schemas.microsoft.com/office/drawing/2014/main" id="{078C2751-F2D5-E14C-4A8B-DFE3D222A189}"/>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E44AE096-AA66-D4F6-A26E-3C46A64453A4}"/>
              </a:ext>
            </a:extLst>
          </p:cNvPr>
          <p:cNvSpPr>
            <a:spLocks noGrp="1"/>
          </p:cNvSpPr>
          <p:nvPr>
            <p:ph type="sldNum" sz="quarter" idx="12"/>
          </p:nvPr>
        </p:nvSpPr>
        <p:spPr/>
        <p:txBody>
          <a:bodyPr/>
          <a:lstStyle/>
          <a:p>
            <a:fld id="{1E460E59-0492-4DF1-A1D7-A15CD80B07CE}" type="slidenum">
              <a:rPr lang="en-NZ" smtClean="0"/>
              <a:t>‹#›</a:t>
            </a:fld>
            <a:endParaRPr lang="en-NZ"/>
          </a:p>
        </p:txBody>
      </p:sp>
    </p:spTree>
    <p:extLst>
      <p:ext uri="{BB962C8B-B14F-4D97-AF65-F5344CB8AC3E}">
        <p14:creationId xmlns:p14="http://schemas.microsoft.com/office/powerpoint/2010/main" val="35010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B8712-8FC9-CF6A-1EF3-2FDF437191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F43253A9-C426-C755-A935-C1C7F5DF293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0E5D8A-3DE1-58E0-193A-6854CB0C50E5}"/>
              </a:ext>
            </a:extLst>
          </p:cNvPr>
          <p:cNvSpPr>
            <a:spLocks noGrp="1"/>
          </p:cNvSpPr>
          <p:nvPr>
            <p:ph type="dt" sz="half" idx="10"/>
          </p:nvPr>
        </p:nvSpPr>
        <p:spPr/>
        <p:txBody>
          <a:bodyPr/>
          <a:lstStyle/>
          <a:p>
            <a:fld id="{EB6B5EDD-66F2-4C39-ADF4-5B8C77C9848F}" type="datetimeFigureOut">
              <a:rPr lang="en-NZ" smtClean="0"/>
              <a:t>25/06/2024</a:t>
            </a:fld>
            <a:endParaRPr lang="en-NZ"/>
          </a:p>
        </p:txBody>
      </p:sp>
      <p:sp>
        <p:nvSpPr>
          <p:cNvPr id="5" name="Footer Placeholder 4">
            <a:extLst>
              <a:ext uri="{FF2B5EF4-FFF2-40B4-BE49-F238E27FC236}">
                <a16:creationId xmlns:a16="http://schemas.microsoft.com/office/drawing/2014/main" id="{F348002C-9344-6D71-8FB1-91E886CDBAAB}"/>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5D9189C9-851A-0BE7-F878-E0B8B646C778}"/>
              </a:ext>
            </a:extLst>
          </p:cNvPr>
          <p:cNvSpPr>
            <a:spLocks noGrp="1"/>
          </p:cNvSpPr>
          <p:nvPr>
            <p:ph type="sldNum" sz="quarter" idx="12"/>
          </p:nvPr>
        </p:nvSpPr>
        <p:spPr/>
        <p:txBody>
          <a:bodyPr/>
          <a:lstStyle/>
          <a:p>
            <a:fld id="{1E460E59-0492-4DF1-A1D7-A15CD80B07CE}" type="slidenum">
              <a:rPr lang="en-NZ" smtClean="0"/>
              <a:t>‹#›</a:t>
            </a:fld>
            <a:endParaRPr lang="en-NZ"/>
          </a:p>
        </p:txBody>
      </p:sp>
    </p:spTree>
    <p:extLst>
      <p:ext uri="{BB962C8B-B14F-4D97-AF65-F5344CB8AC3E}">
        <p14:creationId xmlns:p14="http://schemas.microsoft.com/office/powerpoint/2010/main" val="3257804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6B287-7AC3-47DA-1A79-8C9448807C0D}"/>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C2213288-0B69-6338-9143-C9AD4C0A3A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F228957A-BE4B-B8E8-8100-29B6FE3A3B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5C8FF304-36A9-0A4D-C53A-FEE6574D056B}"/>
              </a:ext>
            </a:extLst>
          </p:cNvPr>
          <p:cNvSpPr>
            <a:spLocks noGrp="1"/>
          </p:cNvSpPr>
          <p:nvPr>
            <p:ph type="dt" sz="half" idx="10"/>
          </p:nvPr>
        </p:nvSpPr>
        <p:spPr/>
        <p:txBody>
          <a:bodyPr/>
          <a:lstStyle/>
          <a:p>
            <a:fld id="{EB6B5EDD-66F2-4C39-ADF4-5B8C77C9848F}" type="datetimeFigureOut">
              <a:rPr lang="en-NZ" smtClean="0"/>
              <a:t>25/06/2024</a:t>
            </a:fld>
            <a:endParaRPr lang="en-NZ"/>
          </a:p>
        </p:txBody>
      </p:sp>
      <p:sp>
        <p:nvSpPr>
          <p:cNvPr id="6" name="Footer Placeholder 5">
            <a:extLst>
              <a:ext uri="{FF2B5EF4-FFF2-40B4-BE49-F238E27FC236}">
                <a16:creationId xmlns:a16="http://schemas.microsoft.com/office/drawing/2014/main" id="{EE05E368-E125-84BE-2D89-B2A8A8420F47}"/>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FBD0B46F-61F8-5CA3-A687-67B1FED6886A}"/>
              </a:ext>
            </a:extLst>
          </p:cNvPr>
          <p:cNvSpPr>
            <a:spLocks noGrp="1"/>
          </p:cNvSpPr>
          <p:nvPr>
            <p:ph type="sldNum" sz="quarter" idx="12"/>
          </p:nvPr>
        </p:nvSpPr>
        <p:spPr/>
        <p:txBody>
          <a:bodyPr/>
          <a:lstStyle/>
          <a:p>
            <a:fld id="{1E460E59-0492-4DF1-A1D7-A15CD80B07CE}" type="slidenum">
              <a:rPr lang="en-NZ" smtClean="0"/>
              <a:t>‹#›</a:t>
            </a:fld>
            <a:endParaRPr lang="en-NZ"/>
          </a:p>
        </p:txBody>
      </p:sp>
    </p:spTree>
    <p:extLst>
      <p:ext uri="{BB962C8B-B14F-4D97-AF65-F5344CB8AC3E}">
        <p14:creationId xmlns:p14="http://schemas.microsoft.com/office/powerpoint/2010/main" val="2641576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6FB90-7486-DFFA-9730-72DB91D76665}"/>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896F52C9-8F16-B083-F7D4-F76BD99DF0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86E8A5-BDAC-171D-D273-06BFADAE17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2ACFFB8E-DE75-0D08-CCF1-BA4BEF6586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86AC31-B49F-26C7-3C61-2C14ABED68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95B08010-4AE7-1FFD-76CC-AB22B9D583C0}"/>
              </a:ext>
            </a:extLst>
          </p:cNvPr>
          <p:cNvSpPr>
            <a:spLocks noGrp="1"/>
          </p:cNvSpPr>
          <p:nvPr>
            <p:ph type="dt" sz="half" idx="10"/>
          </p:nvPr>
        </p:nvSpPr>
        <p:spPr/>
        <p:txBody>
          <a:bodyPr/>
          <a:lstStyle/>
          <a:p>
            <a:fld id="{EB6B5EDD-66F2-4C39-ADF4-5B8C77C9848F}" type="datetimeFigureOut">
              <a:rPr lang="en-NZ" smtClean="0"/>
              <a:t>25/06/2024</a:t>
            </a:fld>
            <a:endParaRPr lang="en-NZ"/>
          </a:p>
        </p:txBody>
      </p:sp>
      <p:sp>
        <p:nvSpPr>
          <p:cNvPr id="8" name="Footer Placeholder 7">
            <a:extLst>
              <a:ext uri="{FF2B5EF4-FFF2-40B4-BE49-F238E27FC236}">
                <a16:creationId xmlns:a16="http://schemas.microsoft.com/office/drawing/2014/main" id="{130E1FE5-DB06-F600-C415-ECD6A25CD29A}"/>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F485F476-A9F6-4248-FA1A-D562758F30C3}"/>
              </a:ext>
            </a:extLst>
          </p:cNvPr>
          <p:cNvSpPr>
            <a:spLocks noGrp="1"/>
          </p:cNvSpPr>
          <p:nvPr>
            <p:ph type="sldNum" sz="quarter" idx="12"/>
          </p:nvPr>
        </p:nvSpPr>
        <p:spPr/>
        <p:txBody>
          <a:bodyPr/>
          <a:lstStyle/>
          <a:p>
            <a:fld id="{1E460E59-0492-4DF1-A1D7-A15CD80B07CE}" type="slidenum">
              <a:rPr lang="en-NZ" smtClean="0"/>
              <a:t>‹#›</a:t>
            </a:fld>
            <a:endParaRPr lang="en-NZ"/>
          </a:p>
        </p:txBody>
      </p:sp>
    </p:spTree>
    <p:extLst>
      <p:ext uri="{BB962C8B-B14F-4D97-AF65-F5344CB8AC3E}">
        <p14:creationId xmlns:p14="http://schemas.microsoft.com/office/powerpoint/2010/main" val="201396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39F01-3EA6-8E7C-804F-39831C12488F}"/>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AC001EA0-4821-5497-9669-25DBEF87448C}"/>
              </a:ext>
            </a:extLst>
          </p:cNvPr>
          <p:cNvSpPr>
            <a:spLocks noGrp="1"/>
          </p:cNvSpPr>
          <p:nvPr>
            <p:ph type="dt" sz="half" idx="10"/>
          </p:nvPr>
        </p:nvSpPr>
        <p:spPr/>
        <p:txBody>
          <a:bodyPr/>
          <a:lstStyle/>
          <a:p>
            <a:fld id="{EB6B5EDD-66F2-4C39-ADF4-5B8C77C9848F}" type="datetimeFigureOut">
              <a:rPr lang="en-NZ" smtClean="0"/>
              <a:t>25/06/2024</a:t>
            </a:fld>
            <a:endParaRPr lang="en-NZ"/>
          </a:p>
        </p:txBody>
      </p:sp>
      <p:sp>
        <p:nvSpPr>
          <p:cNvPr id="4" name="Footer Placeholder 3">
            <a:extLst>
              <a:ext uri="{FF2B5EF4-FFF2-40B4-BE49-F238E27FC236}">
                <a16:creationId xmlns:a16="http://schemas.microsoft.com/office/drawing/2014/main" id="{773C2970-7A58-B571-937A-BA9C7005411E}"/>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72DF043A-B3E5-3A3B-025E-F7ED8D47CE26}"/>
              </a:ext>
            </a:extLst>
          </p:cNvPr>
          <p:cNvSpPr>
            <a:spLocks noGrp="1"/>
          </p:cNvSpPr>
          <p:nvPr>
            <p:ph type="sldNum" sz="quarter" idx="12"/>
          </p:nvPr>
        </p:nvSpPr>
        <p:spPr/>
        <p:txBody>
          <a:bodyPr/>
          <a:lstStyle/>
          <a:p>
            <a:fld id="{1E460E59-0492-4DF1-A1D7-A15CD80B07CE}" type="slidenum">
              <a:rPr lang="en-NZ" smtClean="0"/>
              <a:t>‹#›</a:t>
            </a:fld>
            <a:endParaRPr lang="en-NZ"/>
          </a:p>
        </p:txBody>
      </p:sp>
    </p:spTree>
    <p:extLst>
      <p:ext uri="{BB962C8B-B14F-4D97-AF65-F5344CB8AC3E}">
        <p14:creationId xmlns:p14="http://schemas.microsoft.com/office/powerpoint/2010/main" val="451084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6D80C8-8270-0684-02FD-9C4A305C134D}"/>
              </a:ext>
            </a:extLst>
          </p:cNvPr>
          <p:cNvSpPr>
            <a:spLocks noGrp="1"/>
          </p:cNvSpPr>
          <p:nvPr>
            <p:ph type="dt" sz="half" idx="10"/>
          </p:nvPr>
        </p:nvSpPr>
        <p:spPr/>
        <p:txBody>
          <a:bodyPr/>
          <a:lstStyle/>
          <a:p>
            <a:fld id="{EB6B5EDD-66F2-4C39-ADF4-5B8C77C9848F}" type="datetimeFigureOut">
              <a:rPr lang="en-NZ" smtClean="0"/>
              <a:t>25/06/2024</a:t>
            </a:fld>
            <a:endParaRPr lang="en-NZ"/>
          </a:p>
        </p:txBody>
      </p:sp>
      <p:sp>
        <p:nvSpPr>
          <p:cNvPr id="3" name="Footer Placeholder 2">
            <a:extLst>
              <a:ext uri="{FF2B5EF4-FFF2-40B4-BE49-F238E27FC236}">
                <a16:creationId xmlns:a16="http://schemas.microsoft.com/office/drawing/2014/main" id="{367896AD-6B75-76E3-7AE5-B5ACEF286A67}"/>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C00D20A5-799E-6CB7-7D89-EA20D2ED56B6}"/>
              </a:ext>
            </a:extLst>
          </p:cNvPr>
          <p:cNvSpPr>
            <a:spLocks noGrp="1"/>
          </p:cNvSpPr>
          <p:nvPr>
            <p:ph type="sldNum" sz="quarter" idx="12"/>
          </p:nvPr>
        </p:nvSpPr>
        <p:spPr/>
        <p:txBody>
          <a:bodyPr/>
          <a:lstStyle/>
          <a:p>
            <a:fld id="{1E460E59-0492-4DF1-A1D7-A15CD80B07CE}" type="slidenum">
              <a:rPr lang="en-NZ" smtClean="0"/>
              <a:t>‹#›</a:t>
            </a:fld>
            <a:endParaRPr lang="en-NZ"/>
          </a:p>
        </p:txBody>
      </p:sp>
    </p:spTree>
    <p:extLst>
      <p:ext uri="{BB962C8B-B14F-4D97-AF65-F5344CB8AC3E}">
        <p14:creationId xmlns:p14="http://schemas.microsoft.com/office/powerpoint/2010/main" val="4106538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E3A46-99F9-7573-07E2-45F58C1919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77C9FAE6-DF7A-48FB-C534-E83C1CBCCB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7DED9AFF-36BE-9CA5-E262-D0C9508984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E3BACB-930B-7096-8610-F5EA83CEF243}"/>
              </a:ext>
            </a:extLst>
          </p:cNvPr>
          <p:cNvSpPr>
            <a:spLocks noGrp="1"/>
          </p:cNvSpPr>
          <p:nvPr>
            <p:ph type="dt" sz="half" idx="10"/>
          </p:nvPr>
        </p:nvSpPr>
        <p:spPr/>
        <p:txBody>
          <a:bodyPr/>
          <a:lstStyle/>
          <a:p>
            <a:fld id="{EB6B5EDD-66F2-4C39-ADF4-5B8C77C9848F}" type="datetimeFigureOut">
              <a:rPr lang="en-NZ" smtClean="0"/>
              <a:t>25/06/2024</a:t>
            </a:fld>
            <a:endParaRPr lang="en-NZ"/>
          </a:p>
        </p:txBody>
      </p:sp>
      <p:sp>
        <p:nvSpPr>
          <p:cNvPr id="6" name="Footer Placeholder 5">
            <a:extLst>
              <a:ext uri="{FF2B5EF4-FFF2-40B4-BE49-F238E27FC236}">
                <a16:creationId xmlns:a16="http://schemas.microsoft.com/office/drawing/2014/main" id="{489CFF86-2393-8146-9641-B65040B85685}"/>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125FF9F3-9D63-188A-A848-96C6DA1739D3}"/>
              </a:ext>
            </a:extLst>
          </p:cNvPr>
          <p:cNvSpPr>
            <a:spLocks noGrp="1"/>
          </p:cNvSpPr>
          <p:nvPr>
            <p:ph type="sldNum" sz="quarter" idx="12"/>
          </p:nvPr>
        </p:nvSpPr>
        <p:spPr/>
        <p:txBody>
          <a:bodyPr/>
          <a:lstStyle/>
          <a:p>
            <a:fld id="{1E460E59-0492-4DF1-A1D7-A15CD80B07CE}" type="slidenum">
              <a:rPr lang="en-NZ" smtClean="0"/>
              <a:t>‹#›</a:t>
            </a:fld>
            <a:endParaRPr lang="en-NZ"/>
          </a:p>
        </p:txBody>
      </p:sp>
    </p:spTree>
    <p:extLst>
      <p:ext uri="{BB962C8B-B14F-4D97-AF65-F5344CB8AC3E}">
        <p14:creationId xmlns:p14="http://schemas.microsoft.com/office/powerpoint/2010/main" val="1313178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463F5-28CF-8F73-1194-400F4738EC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C1F8B15B-B42E-0EE1-00A3-27C109DF46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4CEA8DFA-C40D-8E25-403C-1870121BCE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B6E0A0-06CC-DE8B-7EE2-04942053340B}"/>
              </a:ext>
            </a:extLst>
          </p:cNvPr>
          <p:cNvSpPr>
            <a:spLocks noGrp="1"/>
          </p:cNvSpPr>
          <p:nvPr>
            <p:ph type="dt" sz="half" idx="10"/>
          </p:nvPr>
        </p:nvSpPr>
        <p:spPr/>
        <p:txBody>
          <a:bodyPr/>
          <a:lstStyle/>
          <a:p>
            <a:fld id="{EB6B5EDD-66F2-4C39-ADF4-5B8C77C9848F}" type="datetimeFigureOut">
              <a:rPr lang="en-NZ" smtClean="0"/>
              <a:t>25/06/2024</a:t>
            </a:fld>
            <a:endParaRPr lang="en-NZ"/>
          </a:p>
        </p:txBody>
      </p:sp>
      <p:sp>
        <p:nvSpPr>
          <p:cNvPr id="6" name="Footer Placeholder 5">
            <a:extLst>
              <a:ext uri="{FF2B5EF4-FFF2-40B4-BE49-F238E27FC236}">
                <a16:creationId xmlns:a16="http://schemas.microsoft.com/office/drawing/2014/main" id="{E8666D01-E77E-F92B-D55E-864EBB204481}"/>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0B24D0B5-5727-F3E3-A157-8C08067B2522}"/>
              </a:ext>
            </a:extLst>
          </p:cNvPr>
          <p:cNvSpPr>
            <a:spLocks noGrp="1"/>
          </p:cNvSpPr>
          <p:nvPr>
            <p:ph type="sldNum" sz="quarter" idx="12"/>
          </p:nvPr>
        </p:nvSpPr>
        <p:spPr/>
        <p:txBody>
          <a:bodyPr/>
          <a:lstStyle/>
          <a:p>
            <a:fld id="{1E460E59-0492-4DF1-A1D7-A15CD80B07CE}" type="slidenum">
              <a:rPr lang="en-NZ" smtClean="0"/>
              <a:t>‹#›</a:t>
            </a:fld>
            <a:endParaRPr lang="en-NZ"/>
          </a:p>
        </p:txBody>
      </p:sp>
    </p:spTree>
    <p:extLst>
      <p:ext uri="{BB962C8B-B14F-4D97-AF65-F5344CB8AC3E}">
        <p14:creationId xmlns:p14="http://schemas.microsoft.com/office/powerpoint/2010/main" val="931575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254BFE-B660-CD7F-83BD-A4F49D45E9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5EFDCD1A-E0E8-98DA-2226-AB2A9F71A3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D6E73976-0863-2C4F-7AAF-E8B3AE4384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B6B5EDD-66F2-4C39-ADF4-5B8C77C9848F}" type="datetimeFigureOut">
              <a:rPr lang="en-NZ" smtClean="0"/>
              <a:t>25/06/2024</a:t>
            </a:fld>
            <a:endParaRPr lang="en-NZ"/>
          </a:p>
        </p:txBody>
      </p:sp>
      <p:sp>
        <p:nvSpPr>
          <p:cNvPr id="5" name="Footer Placeholder 4">
            <a:extLst>
              <a:ext uri="{FF2B5EF4-FFF2-40B4-BE49-F238E27FC236}">
                <a16:creationId xmlns:a16="http://schemas.microsoft.com/office/drawing/2014/main" id="{7CAD2932-83C2-168B-29BF-FD851FCC43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NZ"/>
          </a:p>
        </p:txBody>
      </p:sp>
      <p:sp>
        <p:nvSpPr>
          <p:cNvPr id="6" name="Slide Number Placeholder 5">
            <a:extLst>
              <a:ext uri="{FF2B5EF4-FFF2-40B4-BE49-F238E27FC236}">
                <a16:creationId xmlns:a16="http://schemas.microsoft.com/office/drawing/2014/main" id="{07BB4186-18B5-6F13-B519-50177A1D30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E460E59-0492-4DF1-A1D7-A15CD80B07CE}" type="slidenum">
              <a:rPr lang="en-NZ" smtClean="0"/>
              <a:t>‹#›</a:t>
            </a:fld>
            <a:endParaRPr lang="en-NZ"/>
          </a:p>
        </p:txBody>
      </p:sp>
    </p:spTree>
    <p:extLst>
      <p:ext uri="{BB962C8B-B14F-4D97-AF65-F5344CB8AC3E}">
        <p14:creationId xmlns:p14="http://schemas.microsoft.com/office/powerpoint/2010/main" val="653557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jpe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0.png"/><Relationship Id="rId5" Type="http://schemas.microsoft.com/office/2007/relationships/hdphoto" Target="../media/hdphoto8.wdp"/><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63.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jpeg"/></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jpe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6.png"/><Relationship Id="rId21" Type="http://schemas.microsoft.com/office/2007/relationships/hdphoto" Target="../media/hdphoto7.wdp"/><Relationship Id="rId7" Type="http://schemas.openxmlformats.org/officeDocument/2006/relationships/image" Target="../media/image19.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6.xml"/><Relationship Id="rId16" Type="http://schemas.openxmlformats.org/officeDocument/2006/relationships/image" Target="../media/image26.png"/><Relationship Id="rId20" Type="http://schemas.openxmlformats.org/officeDocument/2006/relationships/image" Target="../media/image29.png"/><Relationship Id="rId1" Type="http://schemas.openxmlformats.org/officeDocument/2006/relationships/slideLayout" Target="../slideLayouts/slideLayout2.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8.png"/><Relationship Id="rId15" Type="http://schemas.openxmlformats.org/officeDocument/2006/relationships/image" Target="../media/image25.png"/><Relationship Id="rId10" Type="http://schemas.openxmlformats.org/officeDocument/2006/relationships/image" Target="../media/image21.png"/><Relationship Id="rId19" Type="http://schemas.microsoft.com/office/2007/relationships/hdphoto" Target="../media/hdphoto6.wdp"/><Relationship Id="rId4" Type="http://schemas.openxmlformats.org/officeDocument/2006/relationships/image" Target="../media/image17.jpeg"/><Relationship Id="rId9" Type="http://schemas.microsoft.com/office/2007/relationships/hdphoto" Target="../media/hdphoto4.wdp"/><Relationship Id="rId1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jpe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4FC62-7000-53EE-3813-CF3A49A92F4C}"/>
              </a:ext>
            </a:extLst>
          </p:cNvPr>
          <p:cNvSpPr>
            <a:spLocks noGrp="1"/>
          </p:cNvSpPr>
          <p:nvPr>
            <p:ph type="title"/>
          </p:nvPr>
        </p:nvSpPr>
        <p:spPr/>
        <p:txBody>
          <a:bodyPr/>
          <a:lstStyle/>
          <a:p>
            <a:endParaRPr lang="en-NZ" dirty="0"/>
          </a:p>
        </p:txBody>
      </p:sp>
      <p:pic>
        <p:nvPicPr>
          <p:cNvPr id="6" name="Content Placeholder 5" descr="A close up of a planet&#10;&#10;Description automatically generated">
            <a:extLst>
              <a:ext uri="{FF2B5EF4-FFF2-40B4-BE49-F238E27FC236}">
                <a16:creationId xmlns:a16="http://schemas.microsoft.com/office/drawing/2014/main" id="{69BB18C3-AA96-74BE-86F7-7E7DBEE46D1D}"/>
              </a:ext>
            </a:extLst>
          </p:cNvPr>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a:off x="2061681" y="807212"/>
            <a:ext cx="8068638" cy="4543264"/>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7B629B65-6789-1DEF-B464-690BC5CFD213}"/>
              </a:ext>
            </a:extLst>
          </p:cNvPr>
          <p:cNvSpPr txBox="1"/>
          <p:nvPr/>
        </p:nvSpPr>
        <p:spPr>
          <a:xfrm>
            <a:off x="7581014" y="6147692"/>
            <a:ext cx="4492828" cy="461665"/>
          </a:xfrm>
          <a:prstGeom prst="rect">
            <a:avLst/>
          </a:prstGeom>
          <a:noFill/>
        </p:spPr>
        <p:txBody>
          <a:bodyPr wrap="square" rtlCol="0">
            <a:spAutoFit/>
          </a:bodyPr>
          <a:lstStyle/>
          <a:p>
            <a:r>
              <a:rPr lang="en-NZ" sz="2400" dirty="0">
                <a:solidFill>
                  <a:schemeClr val="bg1"/>
                </a:solidFill>
              </a:rPr>
              <a:t>Alana Fitzgerald, Timaru Airport</a:t>
            </a:r>
          </a:p>
        </p:txBody>
      </p:sp>
      <p:pic>
        <p:nvPicPr>
          <p:cNvPr id="3" name="Picture 2" descr="A logo with white text&#10;&#10;Description automatically generated">
            <a:extLst>
              <a:ext uri="{FF2B5EF4-FFF2-40B4-BE49-F238E27FC236}">
                <a16:creationId xmlns:a16="http://schemas.microsoft.com/office/drawing/2014/main" id="{0DD8F379-D26C-DDD0-F357-B633DF1240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13297" y="1791403"/>
            <a:ext cx="6683099" cy="3275194"/>
          </a:xfrm>
          <a:prstGeom prst="ellipse">
            <a:avLst/>
          </a:prstGeom>
          <a:ln w="190500" cap="rnd">
            <a:noFill/>
            <a:prstDash val="solid"/>
          </a:ln>
          <a:effectLst>
            <a:outerShdw blurRad="127000" algn="bl" rotWithShape="0">
              <a:srgbClr val="000000"/>
            </a:outerShdw>
          </a:effectLst>
        </p:spPr>
      </p:pic>
    </p:spTree>
    <p:extLst>
      <p:ext uri="{BB962C8B-B14F-4D97-AF65-F5344CB8AC3E}">
        <p14:creationId xmlns:p14="http://schemas.microsoft.com/office/powerpoint/2010/main" val="425113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CF682-3596-7E8F-BABF-C3479AB71565}"/>
              </a:ext>
            </a:extLst>
          </p:cNvPr>
          <p:cNvSpPr>
            <a:spLocks noGrp="1"/>
          </p:cNvSpPr>
          <p:nvPr>
            <p:ph type="title"/>
          </p:nvPr>
        </p:nvSpPr>
        <p:spPr/>
        <p:txBody>
          <a:bodyPr/>
          <a:lstStyle/>
          <a:p>
            <a:r>
              <a:rPr lang="en-NZ" b="1"/>
              <a:t>21</a:t>
            </a:r>
            <a:r>
              <a:rPr lang="en-NZ" b="1" baseline="30000"/>
              <a:t>st</a:t>
            </a:r>
            <a:r>
              <a:rPr lang="en-NZ" b="1"/>
              <a:t> century space race</a:t>
            </a:r>
            <a:br>
              <a:rPr lang="en-NZ"/>
            </a:br>
            <a:r>
              <a:rPr lang="en-NZ"/>
              <a:t>International cooperation </a:t>
            </a:r>
            <a:r>
              <a:rPr lang="en-NZ" i="1"/>
              <a:t>and</a:t>
            </a:r>
            <a:r>
              <a:rPr lang="en-NZ"/>
              <a:t> competition</a:t>
            </a:r>
            <a:endParaRPr lang="en-NZ" dirty="0"/>
          </a:p>
        </p:txBody>
      </p:sp>
      <p:sp>
        <p:nvSpPr>
          <p:cNvPr id="3" name="Content Placeholder 2">
            <a:extLst>
              <a:ext uri="{FF2B5EF4-FFF2-40B4-BE49-F238E27FC236}">
                <a16:creationId xmlns:a16="http://schemas.microsoft.com/office/drawing/2014/main" id="{AF633658-AA2B-5F59-A29E-55F5C1DBC84B}"/>
              </a:ext>
            </a:extLst>
          </p:cNvPr>
          <p:cNvSpPr>
            <a:spLocks noGrp="1"/>
          </p:cNvSpPr>
          <p:nvPr>
            <p:ph idx="1"/>
          </p:nvPr>
        </p:nvSpPr>
        <p:spPr>
          <a:xfrm>
            <a:off x="6360481" y="3201800"/>
            <a:ext cx="5936606" cy="445901"/>
          </a:xfrm>
        </p:spPr>
        <p:txBody>
          <a:bodyPr>
            <a:normAutofit fontScale="92500" lnSpcReduction="10000"/>
          </a:bodyPr>
          <a:lstStyle/>
          <a:p>
            <a:pPr marL="0" indent="0">
              <a:buNone/>
            </a:pPr>
            <a:r>
              <a:rPr lang="en-NZ" b="1" i="1"/>
              <a:t>International Lunar Research Station</a:t>
            </a:r>
            <a:endParaRPr lang="en-NZ" b="1" i="1" dirty="0"/>
          </a:p>
        </p:txBody>
      </p:sp>
      <p:pic>
        <p:nvPicPr>
          <p:cNvPr id="1028" name="Picture 4">
            <a:extLst>
              <a:ext uri="{FF2B5EF4-FFF2-40B4-BE49-F238E27FC236}">
                <a16:creationId xmlns:a16="http://schemas.microsoft.com/office/drawing/2014/main" id="{ED4A4FE1-989D-AF28-6241-8417CAF2191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9222" y="3125600"/>
            <a:ext cx="5946662" cy="30702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F877031-B3A5-1967-96AF-EC802059810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26578" y="3707215"/>
            <a:ext cx="5969422" cy="27546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D07D2978-A07C-318F-3E04-18900955487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6192318" y="3721591"/>
            <a:ext cx="5946663" cy="27410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descr="A flag with stars and stripes&#10;&#10;Description automatically generated">
            <a:extLst>
              <a:ext uri="{FF2B5EF4-FFF2-40B4-BE49-F238E27FC236}">
                <a16:creationId xmlns:a16="http://schemas.microsoft.com/office/drawing/2014/main" id="{515B27AF-FB89-8107-D722-96486EC53CE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417291" y="1931024"/>
            <a:ext cx="1951509" cy="1029437"/>
          </a:xfrm>
          <a:prstGeom prst="rect">
            <a:avLst/>
          </a:prstGeom>
        </p:spPr>
      </p:pic>
      <p:pic>
        <p:nvPicPr>
          <p:cNvPr id="9" name="Picture 8" descr="A flag with a star on it&#10;&#10;Description automatically generated">
            <a:extLst>
              <a:ext uri="{FF2B5EF4-FFF2-40B4-BE49-F238E27FC236}">
                <a16:creationId xmlns:a16="http://schemas.microsoft.com/office/drawing/2014/main" id="{71996C88-7223-95DA-1D05-291C1D970D9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246591" y="1818135"/>
            <a:ext cx="1766904" cy="1175794"/>
          </a:xfrm>
          <a:prstGeom prst="rect">
            <a:avLst/>
          </a:prstGeom>
        </p:spPr>
      </p:pic>
      <p:pic>
        <p:nvPicPr>
          <p:cNvPr id="4" name="Picture 3" descr="A black background with a black square&#10;&#10;Description automatically generated with medium confidence">
            <a:extLst>
              <a:ext uri="{FF2B5EF4-FFF2-40B4-BE49-F238E27FC236}">
                <a16:creationId xmlns:a16="http://schemas.microsoft.com/office/drawing/2014/main" id="{77C73512-C08B-A53B-D211-85B66BC375F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79391" y="2147094"/>
            <a:ext cx="3567200" cy="445900"/>
          </a:xfrm>
          <a:prstGeom prst="rect">
            <a:avLst/>
          </a:prstGeom>
        </p:spPr>
      </p:pic>
    </p:spTree>
    <p:extLst>
      <p:ext uri="{BB962C8B-B14F-4D97-AF65-F5344CB8AC3E}">
        <p14:creationId xmlns:p14="http://schemas.microsoft.com/office/powerpoint/2010/main" val="49480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41E5A-6FA4-D33B-5027-33844725C102}"/>
              </a:ext>
            </a:extLst>
          </p:cNvPr>
          <p:cNvSpPr>
            <a:spLocks noGrp="1"/>
          </p:cNvSpPr>
          <p:nvPr>
            <p:ph type="title"/>
          </p:nvPr>
        </p:nvSpPr>
        <p:spPr/>
        <p:txBody>
          <a:bodyPr/>
          <a:lstStyle/>
          <a:p>
            <a:r>
              <a:rPr lang="en-NZ" i="1" dirty="0"/>
              <a:t>Artemis</a:t>
            </a:r>
            <a:r>
              <a:rPr lang="en-NZ" dirty="0"/>
              <a:t> survives a change of administration</a:t>
            </a:r>
          </a:p>
        </p:txBody>
      </p:sp>
      <p:pic>
        <p:nvPicPr>
          <p:cNvPr id="19" name="Picture 18">
            <a:extLst>
              <a:ext uri="{FF2B5EF4-FFF2-40B4-BE49-F238E27FC236}">
                <a16:creationId xmlns:a16="http://schemas.microsoft.com/office/drawing/2014/main" id="{60C7AA98-29EA-9E8C-1629-8EEB5A08C339}"/>
              </a:ext>
            </a:extLst>
          </p:cNvPr>
          <p:cNvPicPr>
            <a:picLocks noChangeAspect="1"/>
          </p:cNvPicPr>
          <p:nvPr/>
        </p:nvPicPr>
        <p:blipFill>
          <a:blip r:embed="rId3"/>
          <a:stretch>
            <a:fillRect/>
          </a:stretch>
        </p:blipFill>
        <p:spPr>
          <a:xfrm>
            <a:off x="1093412" y="2011630"/>
            <a:ext cx="10005176" cy="3646220"/>
          </a:xfrm>
          <a:prstGeom prst="rect">
            <a:avLst/>
          </a:prstGeom>
          <a:ln>
            <a:noFill/>
          </a:ln>
          <a:effectLst>
            <a:outerShdw blurRad="292100" dist="139700" dir="2700000" algn="tl" rotWithShape="0">
              <a:srgbClr val="333333">
                <a:alpha val="65000"/>
              </a:srgbClr>
            </a:outerShdw>
          </a:effectLst>
        </p:spPr>
      </p:pic>
      <p:cxnSp>
        <p:nvCxnSpPr>
          <p:cNvPr id="21" name="Straight Connector 20">
            <a:extLst>
              <a:ext uri="{FF2B5EF4-FFF2-40B4-BE49-F238E27FC236}">
                <a16:creationId xmlns:a16="http://schemas.microsoft.com/office/drawing/2014/main" id="{6D5728EA-6084-0006-76FA-D35B8ED573E2}"/>
              </a:ext>
            </a:extLst>
          </p:cNvPr>
          <p:cNvCxnSpPr/>
          <p:nvPr/>
        </p:nvCxnSpPr>
        <p:spPr>
          <a:xfrm>
            <a:off x="4533900" y="4362450"/>
            <a:ext cx="48387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016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Content Placeholder 5">
            <a:extLst>
              <a:ext uri="{FF2B5EF4-FFF2-40B4-BE49-F238E27FC236}">
                <a16:creationId xmlns:a16="http://schemas.microsoft.com/office/drawing/2014/main" id="{C1C4177D-C920-F0A4-77D3-63CFE8D5129E}"/>
              </a:ext>
            </a:extLst>
          </p:cNvPr>
          <p:cNvSpPr>
            <a:spLocks noGrp="1"/>
          </p:cNvSpPr>
          <p:nvPr>
            <p:ph idx="1"/>
          </p:nvPr>
        </p:nvSpPr>
        <p:spPr/>
        <p:txBody>
          <a:bodyPr/>
          <a:lstStyle/>
          <a:p>
            <a:endParaRPr lang="en-NZ"/>
          </a:p>
        </p:txBody>
      </p:sp>
      <p:pic>
        <p:nvPicPr>
          <p:cNvPr id="10" name="Picture 9">
            <a:extLst>
              <a:ext uri="{FF2B5EF4-FFF2-40B4-BE49-F238E27FC236}">
                <a16:creationId xmlns:a16="http://schemas.microsoft.com/office/drawing/2014/main" id="{62B806E0-EC2C-AF09-E770-8AFE096EA89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2" y="0"/>
            <a:ext cx="12188951" cy="6858000"/>
          </a:xfrm>
          <a:prstGeom prst="rect">
            <a:avLst/>
          </a:prstGeom>
          <a:noFill/>
          <a:ln>
            <a:noFill/>
          </a:ln>
        </p:spPr>
      </p:pic>
      <p:sp>
        <p:nvSpPr>
          <p:cNvPr id="4" name="Title 3">
            <a:extLst>
              <a:ext uri="{FF2B5EF4-FFF2-40B4-BE49-F238E27FC236}">
                <a16:creationId xmlns:a16="http://schemas.microsoft.com/office/drawing/2014/main" id="{14B0E347-BDA0-5F00-1952-4DA9441CDF4F}"/>
              </a:ext>
            </a:extLst>
          </p:cNvPr>
          <p:cNvSpPr>
            <a:spLocks noGrp="1"/>
          </p:cNvSpPr>
          <p:nvPr>
            <p:ph type="title"/>
          </p:nvPr>
        </p:nvSpPr>
        <p:spPr/>
        <p:txBody>
          <a:bodyPr/>
          <a:lstStyle/>
          <a:p>
            <a:endParaRPr lang="en-NZ"/>
          </a:p>
        </p:txBody>
      </p:sp>
      <p:sp>
        <p:nvSpPr>
          <p:cNvPr id="2" name="Oval 1">
            <a:extLst>
              <a:ext uri="{FF2B5EF4-FFF2-40B4-BE49-F238E27FC236}">
                <a16:creationId xmlns:a16="http://schemas.microsoft.com/office/drawing/2014/main" id="{C835E5A9-3BEF-E337-93A6-7E5346AAB2D8}"/>
              </a:ext>
            </a:extLst>
          </p:cNvPr>
          <p:cNvSpPr/>
          <p:nvPr/>
        </p:nvSpPr>
        <p:spPr>
          <a:xfrm>
            <a:off x="1409700" y="2616200"/>
            <a:ext cx="939800" cy="914400"/>
          </a:xfrm>
          <a:prstGeom prst="ellipse">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TextBox 2">
            <a:extLst>
              <a:ext uri="{FF2B5EF4-FFF2-40B4-BE49-F238E27FC236}">
                <a16:creationId xmlns:a16="http://schemas.microsoft.com/office/drawing/2014/main" id="{571C127F-FEAC-2F78-7144-66AD8F49B055}"/>
              </a:ext>
            </a:extLst>
          </p:cNvPr>
          <p:cNvSpPr txBox="1"/>
          <p:nvPr/>
        </p:nvSpPr>
        <p:spPr>
          <a:xfrm>
            <a:off x="1168400" y="2055813"/>
            <a:ext cx="1612900" cy="461665"/>
          </a:xfrm>
          <a:prstGeom prst="rect">
            <a:avLst/>
          </a:prstGeom>
          <a:noFill/>
        </p:spPr>
        <p:txBody>
          <a:bodyPr wrap="square" rtlCol="0">
            <a:spAutoFit/>
          </a:bodyPr>
          <a:lstStyle/>
          <a:p>
            <a:r>
              <a:rPr lang="en-NZ" sz="2400" b="1" dirty="0">
                <a:solidFill>
                  <a:srgbClr val="002060"/>
                </a:solidFill>
              </a:rPr>
              <a:t>Scientist!</a:t>
            </a:r>
          </a:p>
        </p:txBody>
      </p:sp>
    </p:spTree>
    <p:extLst>
      <p:ext uri="{BB962C8B-B14F-4D97-AF65-F5344CB8AC3E}">
        <p14:creationId xmlns:p14="http://schemas.microsoft.com/office/powerpoint/2010/main" val="100128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BFE7B-6E78-DCDD-8169-7849A106CF02}"/>
              </a:ext>
            </a:extLst>
          </p:cNvPr>
          <p:cNvSpPr>
            <a:spLocks noGrp="1"/>
          </p:cNvSpPr>
          <p:nvPr>
            <p:ph type="title"/>
          </p:nvPr>
        </p:nvSpPr>
        <p:spPr/>
        <p:txBody>
          <a:bodyPr/>
          <a:lstStyle/>
          <a:p>
            <a:pPr algn="ctr"/>
            <a:r>
              <a:rPr lang="en-NZ" dirty="0"/>
              <a:t>Recap:</a:t>
            </a:r>
            <a:r>
              <a:rPr lang="en-NZ" b="1" dirty="0"/>
              <a:t> Reasons to go</a:t>
            </a:r>
          </a:p>
        </p:txBody>
      </p:sp>
      <p:sp>
        <p:nvSpPr>
          <p:cNvPr id="3" name="Content Placeholder 2">
            <a:extLst>
              <a:ext uri="{FF2B5EF4-FFF2-40B4-BE49-F238E27FC236}">
                <a16:creationId xmlns:a16="http://schemas.microsoft.com/office/drawing/2014/main" id="{3635E4C2-EF62-B060-0C14-96F469AC798B}"/>
              </a:ext>
            </a:extLst>
          </p:cNvPr>
          <p:cNvSpPr>
            <a:spLocks noGrp="1"/>
          </p:cNvSpPr>
          <p:nvPr>
            <p:ph idx="1"/>
          </p:nvPr>
        </p:nvSpPr>
        <p:spPr>
          <a:xfrm>
            <a:off x="838200" y="3797805"/>
            <a:ext cx="3733800" cy="1808911"/>
          </a:xfrm>
        </p:spPr>
        <p:txBody>
          <a:bodyPr>
            <a:normAutofit/>
          </a:bodyPr>
          <a:lstStyle/>
          <a:p>
            <a:r>
              <a:rPr lang="en-NZ" dirty="0"/>
              <a:t>Nationalism</a:t>
            </a:r>
          </a:p>
          <a:p>
            <a:pPr lvl="1"/>
            <a:r>
              <a:rPr lang="en-NZ" b="1" dirty="0"/>
              <a:t>Beat the Russians</a:t>
            </a:r>
          </a:p>
          <a:p>
            <a:endParaRPr lang="en-NZ" dirty="0"/>
          </a:p>
          <a:p>
            <a:endParaRPr lang="en-NZ" dirty="0"/>
          </a:p>
        </p:txBody>
      </p:sp>
      <p:pic>
        <p:nvPicPr>
          <p:cNvPr id="5" name="Picture 4" descr="How does Artemis compare to Apollo? Space experts weigh in | Astronomy.com">
            <a:extLst>
              <a:ext uri="{FF2B5EF4-FFF2-40B4-BE49-F238E27FC236}">
                <a16:creationId xmlns:a16="http://schemas.microsoft.com/office/drawing/2014/main" id="{C4FEA466-93C4-D27F-8D01-A9FF86D114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648339" y="1595491"/>
            <a:ext cx="1828265" cy="2124369"/>
          </a:xfrm>
          <a:prstGeom prst="rect">
            <a:avLst/>
          </a:prstGeom>
          <a:noFill/>
          <a:ln>
            <a:noFill/>
          </a:ln>
        </p:spPr>
      </p:pic>
      <p:sp>
        <p:nvSpPr>
          <p:cNvPr id="7" name="Content Placeholder 2">
            <a:extLst>
              <a:ext uri="{FF2B5EF4-FFF2-40B4-BE49-F238E27FC236}">
                <a16:creationId xmlns:a16="http://schemas.microsoft.com/office/drawing/2014/main" id="{39F08DFA-167F-748E-6AE6-2C9FB036E757}"/>
              </a:ext>
            </a:extLst>
          </p:cNvPr>
          <p:cNvSpPr txBox="1">
            <a:spLocks/>
          </p:cNvSpPr>
          <p:nvPr/>
        </p:nvSpPr>
        <p:spPr>
          <a:xfrm>
            <a:off x="6096000" y="3908175"/>
            <a:ext cx="5638800" cy="271170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3100" dirty="0"/>
              <a:t>Nationalism</a:t>
            </a:r>
          </a:p>
          <a:p>
            <a:pPr lvl="1"/>
            <a:r>
              <a:rPr lang="en-NZ" sz="2600" dirty="0"/>
              <a:t>Beat China</a:t>
            </a:r>
          </a:p>
          <a:p>
            <a:pPr lvl="1"/>
            <a:r>
              <a:rPr lang="en-NZ" sz="2600" dirty="0"/>
              <a:t>Put first woman and person of colour on the Moon</a:t>
            </a:r>
          </a:p>
          <a:p>
            <a:pPr lvl="1"/>
            <a:r>
              <a:rPr lang="en-NZ" sz="2600" dirty="0"/>
              <a:t>Go with international partners</a:t>
            </a:r>
            <a:endParaRPr lang="en-NZ" sz="2600" b="1" dirty="0"/>
          </a:p>
          <a:p>
            <a:r>
              <a:rPr lang="en-NZ" sz="3100" dirty="0"/>
              <a:t>Scientific research</a:t>
            </a:r>
          </a:p>
          <a:p>
            <a:r>
              <a:rPr lang="en-NZ" sz="3100" dirty="0"/>
              <a:t>Create a long-term presence… </a:t>
            </a:r>
            <a:r>
              <a:rPr lang="en-NZ" sz="3100" b="1" dirty="0"/>
              <a:t>and use as a stepping stone to Mars</a:t>
            </a:r>
          </a:p>
          <a:p>
            <a:endParaRPr lang="en-NZ" dirty="0"/>
          </a:p>
          <a:p>
            <a:endParaRPr lang="en-NZ" dirty="0"/>
          </a:p>
        </p:txBody>
      </p:sp>
      <p:pic>
        <p:nvPicPr>
          <p:cNvPr id="8" name="Content Placeholder 9" descr="A logo with a letter a and a sphere&#10;&#10;Description automatically generated">
            <a:extLst>
              <a:ext uri="{FF2B5EF4-FFF2-40B4-BE49-F238E27FC236}">
                <a16:creationId xmlns:a16="http://schemas.microsoft.com/office/drawing/2014/main" id="{4B29A940-B6A5-043D-EBC5-306571AB3D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85762" y="1906541"/>
            <a:ext cx="1859276" cy="1675410"/>
          </a:xfrm>
          <a:prstGeom prst="rect">
            <a:avLst/>
          </a:prstGeom>
          <a:ln>
            <a:noFill/>
          </a:ln>
          <a:effectLst/>
        </p:spPr>
      </p:pic>
    </p:spTree>
    <p:extLst>
      <p:ext uri="{BB962C8B-B14F-4D97-AF65-F5344CB8AC3E}">
        <p14:creationId xmlns:p14="http://schemas.microsoft.com/office/powerpoint/2010/main" val="364705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500"/>
                                        <p:tgtEl>
                                          <p:spTgt spid="7">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fade">
                                      <p:cBhvr>
                                        <p:cTn id="16" dur="500"/>
                                        <p:tgtEl>
                                          <p:spTgt spid="7">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500"/>
                                        <p:tgtEl>
                                          <p:spTgt spid="7">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animEffect transition="in" filter="fade">
                                      <p:cBhvr>
                                        <p:cTn id="24" dur="500"/>
                                        <p:tgtEl>
                                          <p:spTgt spid="7">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animEffect transition="in" filter="fade">
                                      <p:cBhvr>
                                        <p:cTn id="29"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103E19-5BF8-EE91-64E8-BA7106BCAF1C}"/>
              </a:ext>
            </a:extLst>
          </p:cNvPr>
          <p:cNvSpPr>
            <a:spLocks noGrp="1"/>
          </p:cNvSpPr>
          <p:nvPr>
            <p:ph type="title"/>
          </p:nvPr>
        </p:nvSpPr>
        <p:spPr>
          <a:xfrm>
            <a:off x="1001684" y="170412"/>
            <a:ext cx="10178934" cy="1328730"/>
          </a:xfrm>
        </p:spPr>
        <p:txBody>
          <a:bodyPr vert="horz" lIns="91440" tIns="45720" rIns="91440" bIns="45720" rtlCol="0" anchor="b">
            <a:normAutofit/>
          </a:bodyPr>
          <a:lstStyle/>
          <a:p>
            <a:pPr algn="ctr"/>
            <a:r>
              <a:rPr lang="en-US" sz="5200" kern="1200" dirty="0">
                <a:solidFill>
                  <a:schemeClr val="bg1"/>
                </a:solidFill>
                <a:latin typeface="+mj-lt"/>
                <a:ea typeface="+mj-ea"/>
                <a:cs typeface="+mj-cs"/>
              </a:rPr>
              <a:t>A very </a:t>
            </a:r>
            <a:r>
              <a:rPr lang="en-US" sz="5200" i="1" kern="1200" dirty="0">
                <a:solidFill>
                  <a:schemeClr val="bg1"/>
                </a:solidFill>
                <a:latin typeface="+mj-lt"/>
                <a:ea typeface="+mj-ea"/>
                <a:cs typeface="+mj-cs"/>
              </a:rPr>
              <a:t>cool</a:t>
            </a:r>
            <a:r>
              <a:rPr lang="en-US" sz="5200" kern="1200" dirty="0">
                <a:solidFill>
                  <a:schemeClr val="bg1"/>
                </a:solidFill>
                <a:latin typeface="+mj-lt"/>
                <a:ea typeface="+mj-ea"/>
                <a:cs typeface="+mj-cs"/>
              </a:rPr>
              <a:t> discovery</a:t>
            </a:r>
          </a:p>
        </p:txBody>
      </p:sp>
      <p:pic>
        <p:nvPicPr>
          <p:cNvPr id="11" name="Picture 10" descr="A satellite floating over the moon&#10;&#10;Description automatically generated">
            <a:extLst>
              <a:ext uri="{FF2B5EF4-FFF2-40B4-BE49-F238E27FC236}">
                <a16:creationId xmlns:a16="http://schemas.microsoft.com/office/drawing/2014/main" id="{1BEEC68D-D9BF-F59A-FB46-860C2AA1A0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44763" y="2233392"/>
            <a:ext cx="5803323" cy="3890357"/>
          </a:xfrm>
          <a:prstGeom prst="rect">
            <a:avLst/>
          </a:prstGeom>
        </p:spPr>
      </p:pic>
      <p:pic>
        <p:nvPicPr>
          <p:cNvPr id="7" name="Content Placeholder 6" descr="Close-up of the surface of the moon&#10;&#10;Description automatically generated">
            <a:extLst>
              <a:ext uri="{FF2B5EF4-FFF2-40B4-BE49-F238E27FC236}">
                <a16:creationId xmlns:a16="http://schemas.microsoft.com/office/drawing/2014/main" id="{ADF56A26-230B-0A36-D445-37B606F63180}"/>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r="-2"/>
          <a:stretch/>
        </p:blipFill>
        <p:spPr>
          <a:xfrm>
            <a:off x="220720" y="2233392"/>
            <a:ext cx="5803323" cy="3890357"/>
          </a:xfrm>
          <a:prstGeom prst="rect">
            <a:avLst/>
          </a:prstGeom>
        </p:spPr>
      </p:pic>
    </p:spTree>
    <p:extLst>
      <p:ext uri="{BB962C8B-B14F-4D97-AF65-F5344CB8AC3E}">
        <p14:creationId xmlns:p14="http://schemas.microsoft.com/office/powerpoint/2010/main" val="247298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creen shot of a video game&#10;&#10;Description automatically generated">
            <a:extLst>
              <a:ext uri="{FF2B5EF4-FFF2-40B4-BE49-F238E27FC236}">
                <a16:creationId xmlns:a16="http://schemas.microsoft.com/office/drawing/2014/main" id="{9B15F4E4-8D59-0C20-8884-0A4548C32020}"/>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3319063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Rockets line-up">
            <a:extLst>
              <a:ext uri="{FF2B5EF4-FFF2-40B4-BE49-F238E27FC236}">
                <a16:creationId xmlns:a16="http://schemas.microsoft.com/office/drawing/2014/main" id="{B1CC8E76-F973-93F4-3DF1-9A8A770A87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535026" y="147067"/>
            <a:ext cx="4895173" cy="6563866"/>
          </a:xfrm>
          <a:prstGeom prst="rect">
            <a:avLst/>
          </a:prstGeom>
          <a:noFill/>
        </p:spPr>
      </p:pic>
      <p:sp useBgFill="1">
        <p:nvSpPr>
          <p:cNvPr id="14" name="Rectangle 13">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1B0BD8-0B9E-A82D-9B4C-9F3B3FADBB6B}"/>
              </a:ext>
            </a:extLst>
          </p:cNvPr>
          <p:cNvSpPr>
            <a:spLocks noGrp="1"/>
          </p:cNvSpPr>
          <p:nvPr>
            <p:ph type="title"/>
          </p:nvPr>
        </p:nvSpPr>
        <p:spPr>
          <a:xfrm>
            <a:off x="1168201" y="588021"/>
            <a:ext cx="4778387" cy="5703988"/>
          </a:xfrm>
        </p:spPr>
        <p:txBody>
          <a:bodyPr anchor="ctr">
            <a:normAutofit/>
          </a:bodyPr>
          <a:lstStyle/>
          <a:p>
            <a:r>
              <a:rPr lang="en-NZ" sz="1800" b="1" dirty="0">
                <a:solidFill>
                  <a:schemeClr val="bg1"/>
                </a:solidFill>
              </a:rPr>
              <a:t>REQUIREMENT #2 </a:t>
            </a:r>
            <a:br>
              <a:rPr lang="en-NZ" b="1" dirty="0">
                <a:solidFill>
                  <a:schemeClr val="bg1"/>
                </a:solidFill>
              </a:rPr>
            </a:br>
            <a:r>
              <a:rPr lang="en-NZ" b="1" dirty="0">
                <a:solidFill>
                  <a:schemeClr val="bg1"/>
                </a:solidFill>
              </a:rPr>
              <a:t>A way to get there</a:t>
            </a:r>
            <a:br>
              <a:rPr lang="en-NZ" dirty="0">
                <a:solidFill>
                  <a:schemeClr val="bg1"/>
                </a:solidFill>
              </a:rPr>
            </a:br>
            <a:r>
              <a:rPr lang="en-NZ" dirty="0">
                <a:solidFill>
                  <a:schemeClr val="bg1"/>
                </a:solidFill>
              </a:rPr>
              <a:t>Rocket + capsule</a:t>
            </a:r>
          </a:p>
        </p:txBody>
      </p:sp>
      <p:sp>
        <p:nvSpPr>
          <p:cNvPr id="7" name="Rectangle 6">
            <a:extLst>
              <a:ext uri="{FF2B5EF4-FFF2-40B4-BE49-F238E27FC236}">
                <a16:creationId xmlns:a16="http://schemas.microsoft.com/office/drawing/2014/main" id="{8B63345B-B6BA-1DF3-88D9-09418BE3C457}"/>
              </a:ext>
            </a:extLst>
          </p:cNvPr>
          <p:cNvSpPr>
            <a:spLocks noChangeArrowheads="1"/>
          </p:cNvSpPr>
          <p:nvPr/>
        </p:nvSpPr>
        <p:spPr bwMode="auto">
          <a:xfrm>
            <a:off x="6352673" y="68103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a:p>
        </p:txBody>
      </p:sp>
    </p:spTree>
    <p:extLst>
      <p:ext uri="{BB962C8B-B14F-4D97-AF65-F5344CB8AC3E}">
        <p14:creationId xmlns:p14="http://schemas.microsoft.com/office/powerpoint/2010/main" val="938592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E5036-BD46-3754-F755-E759821357F5}"/>
              </a:ext>
            </a:extLst>
          </p:cNvPr>
          <p:cNvSpPr>
            <a:spLocks noGrp="1"/>
          </p:cNvSpPr>
          <p:nvPr>
            <p:ph type="title"/>
          </p:nvPr>
        </p:nvSpPr>
        <p:spPr/>
        <p:txBody>
          <a:bodyPr/>
          <a:lstStyle/>
          <a:p>
            <a:r>
              <a:rPr lang="en-NZ" b="1" dirty="0">
                <a:solidFill>
                  <a:schemeClr val="bg1"/>
                </a:solidFill>
              </a:rPr>
              <a:t>Artemis I</a:t>
            </a:r>
            <a:r>
              <a:rPr lang="en-NZ" dirty="0">
                <a:solidFill>
                  <a:schemeClr val="bg1"/>
                </a:solidFill>
              </a:rPr>
              <a:t> November 2022</a:t>
            </a:r>
          </a:p>
        </p:txBody>
      </p:sp>
      <p:sp>
        <p:nvSpPr>
          <p:cNvPr id="3" name="Content Placeholder 2">
            <a:extLst>
              <a:ext uri="{FF2B5EF4-FFF2-40B4-BE49-F238E27FC236}">
                <a16:creationId xmlns:a16="http://schemas.microsoft.com/office/drawing/2014/main" id="{9B8DD902-FCD6-A76E-7AC8-972E319A3724}"/>
              </a:ext>
            </a:extLst>
          </p:cNvPr>
          <p:cNvSpPr>
            <a:spLocks noGrp="1"/>
          </p:cNvSpPr>
          <p:nvPr>
            <p:ph idx="1"/>
          </p:nvPr>
        </p:nvSpPr>
        <p:spPr/>
        <p:txBody>
          <a:bodyPr/>
          <a:lstStyle/>
          <a:p>
            <a:endParaRPr lang="en-NZ"/>
          </a:p>
        </p:txBody>
      </p:sp>
    </p:spTree>
    <p:extLst>
      <p:ext uri="{BB962C8B-B14F-4D97-AF65-F5344CB8AC3E}">
        <p14:creationId xmlns:p14="http://schemas.microsoft.com/office/powerpoint/2010/main" val="462016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space capsules on the moon&#10;&#10;Description automatically generated">
            <a:extLst>
              <a:ext uri="{FF2B5EF4-FFF2-40B4-BE49-F238E27FC236}">
                <a16:creationId xmlns:a16="http://schemas.microsoft.com/office/drawing/2014/main" id="{B6FE65E5-B021-98AF-4319-09842BC1BBE5}"/>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bwMode="auto">
          <a:xfrm>
            <a:off x="20" y="1282"/>
            <a:ext cx="12191980" cy="6856718"/>
          </a:xfrm>
          <a:prstGeom prst="rect">
            <a:avLst/>
          </a:prstGeom>
          <a:noFill/>
        </p:spPr>
      </p:pic>
      <p:sp>
        <p:nvSpPr>
          <p:cNvPr id="2" name="Title 1">
            <a:extLst>
              <a:ext uri="{FF2B5EF4-FFF2-40B4-BE49-F238E27FC236}">
                <a16:creationId xmlns:a16="http://schemas.microsoft.com/office/drawing/2014/main" id="{7FAFD681-4675-C3B8-ADD9-EBF91ABEF466}"/>
              </a:ext>
            </a:extLst>
          </p:cNvPr>
          <p:cNvSpPr txBox="1">
            <a:spLocks/>
          </p:cNvSpPr>
          <p:nvPr/>
        </p:nvSpPr>
        <p:spPr>
          <a:xfrm>
            <a:off x="22412" y="76201"/>
            <a:ext cx="4240306" cy="723900"/>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sz="2100" b="1" dirty="0">
                <a:solidFill>
                  <a:schemeClr val="bg1"/>
                </a:solidFill>
              </a:rPr>
              <a:t>COMMAND AND SERVICE MODULE</a:t>
            </a:r>
            <a:endParaRPr lang="en-NZ" sz="2100" dirty="0">
              <a:solidFill>
                <a:schemeClr val="bg1"/>
              </a:solidFill>
            </a:endParaRPr>
          </a:p>
        </p:txBody>
      </p:sp>
      <p:pic>
        <p:nvPicPr>
          <p:cNvPr id="5" name="Content Placeholder 9" descr="A logo with a letter a and a sphere&#10;&#10;Description automatically generated">
            <a:extLst>
              <a:ext uri="{FF2B5EF4-FFF2-40B4-BE49-F238E27FC236}">
                <a16:creationId xmlns:a16="http://schemas.microsoft.com/office/drawing/2014/main" id="{BEC4773E-7980-B438-1B2A-5A41E1D5BF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83338" y="4961446"/>
            <a:ext cx="1859276" cy="1675410"/>
          </a:xfrm>
          <a:prstGeom prst="rect">
            <a:avLst/>
          </a:prstGeom>
          <a:ln>
            <a:noFill/>
          </a:ln>
          <a:effectLst/>
        </p:spPr>
      </p:pic>
      <p:pic>
        <p:nvPicPr>
          <p:cNvPr id="7" name="Picture 6" descr="A logo with planets and stars&#10;&#10;Description automatically generated">
            <a:extLst>
              <a:ext uri="{FF2B5EF4-FFF2-40B4-BE49-F238E27FC236}">
                <a16:creationId xmlns:a16="http://schemas.microsoft.com/office/drawing/2014/main" id="{D146355D-B6DF-5ED3-DE16-33800AC59A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4508" y="4890727"/>
            <a:ext cx="1740308" cy="1746129"/>
          </a:xfrm>
          <a:prstGeom prst="rect">
            <a:avLst/>
          </a:prstGeom>
        </p:spPr>
      </p:pic>
      <p:sp>
        <p:nvSpPr>
          <p:cNvPr id="6" name="Arrow: Up 5">
            <a:extLst>
              <a:ext uri="{FF2B5EF4-FFF2-40B4-BE49-F238E27FC236}">
                <a16:creationId xmlns:a16="http://schemas.microsoft.com/office/drawing/2014/main" id="{A428BB87-99EE-BA41-AE91-E31D8554D8FC}"/>
              </a:ext>
            </a:extLst>
          </p:cNvPr>
          <p:cNvSpPr/>
          <p:nvPr/>
        </p:nvSpPr>
        <p:spPr>
          <a:xfrm>
            <a:off x="11653319" y="843566"/>
            <a:ext cx="174401" cy="166083"/>
          </a:xfrm>
          <a:prstGeom prst="upArrow">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Arrow: Up 7">
            <a:extLst>
              <a:ext uri="{FF2B5EF4-FFF2-40B4-BE49-F238E27FC236}">
                <a16:creationId xmlns:a16="http://schemas.microsoft.com/office/drawing/2014/main" id="{9CA2FCD1-1FD8-6A0B-741B-3AF222AB6899}"/>
              </a:ext>
            </a:extLst>
          </p:cNvPr>
          <p:cNvSpPr/>
          <p:nvPr/>
        </p:nvSpPr>
        <p:spPr>
          <a:xfrm>
            <a:off x="11653318" y="1105436"/>
            <a:ext cx="174401" cy="166083"/>
          </a:xfrm>
          <a:prstGeom prst="upArrow">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Arrow: Up 9">
            <a:extLst>
              <a:ext uri="{FF2B5EF4-FFF2-40B4-BE49-F238E27FC236}">
                <a16:creationId xmlns:a16="http://schemas.microsoft.com/office/drawing/2014/main" id="{B2ED13B6-C71B-3AD5-CC44-B0E2F34AC803}"/>
              </a:ext>
            </a:extLst>
          </p:cNvPr>
          <p:cNvSpPr/>
          <p:nvPr/>
        </p:nvSpPr>
        <p:spPr>
          <a:xfrm>
            <a:off x="11653318" y="1328672"/>
            <a:ext cx="174401" cy="166083"/>
          </a:xfrm>
          <a:prstGeom prst="upArrow">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Arrow: Up 10">
            <a:extLst>
              <a:ext uri="{FF2B5EF4-FFF2-40B4-BE49-F238E27FC236}">
                <a16:creationId xmlns:a16="http://schemas.microsoft.com/office/drawing/2014/main" id="{90D9C98E-4E8A-338A-3555-E2F391AA56F6}"/>
              </a:ext>
            </a:extLst>
          </p:cNvPr>
          <p:cNvSpPr/>
          <p:nvPr/>
        </p:nvSpPr>
        <p:spPr>
          <a:xfrm rot="10800000">
            <a:off x="11653317" y="1603421"/>
            <a:ext cx="174401" cy="166083"/>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Arrow: Up 11">
            <a:extLst>
              <a:ext uri="{FF2B5EF4-FFF2-40B4-BE49-F238E27FC236}">
                <a16:creationId xmlns:a16="http://schemas.microsoft.com/office/drawing/2014/main" id="{1A862287-EB19-A2B8-CCE2-D96EB9338C26}"/>
              </a:ext>
            </a:extLst>
          </p:cNvPr>
          <p:cNvSpPr/>
          <p:nvPr/>
        </p:nvSpPr>
        <p:spPr>
          <a:xfrm rot="10800000">
            <a:off x="11651171" y="1858851"/>
            <a:ext cx="174401" cy="166083"/>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Arrow: Up 12">
            <a:extLst>
              <a:ext uri="{FF2B5EF4-FFF2-40B4-BE49-F238E27FC236}">
                <a16:creationId xmlns:a16="http://schemas.microsoft.com/office/drawing/2014/main" id="{347D312B-CFE7-E06C-5C05-4D8F2F4099ED}"/>
              </a:ext>
            </a:extLst>
          </p:cNvPr>
          <p:cNvSpPr/>
          <p:nvPr/>
        </p:nvSpPr>
        <p:spPr>
          <a:xfrm rot="10800000">
            <a:off x="11660971" y="2127967"/>
            <a:ext cx="174401" cy="166083"/>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648710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7C1FED2-005A-1A03-E07D-356AF4D861BE}"/>
              </a:ext>
            </a:extLst>
          </p:cNvPr>
          <p:cNvSpPr txBox="1">
            <a:spLocks/>
          </p:cNvSpPr>
          <p:nvPr/>
        </p:nvSpPr>
        <p:spPr>
          <a:xfrm>
            <a:off x="6517728" y="1170425"/>
            <a:ext cx="6245772" cy="83409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sz="4000" b="1" dirty="0">
                <a:solidFill>
                  <a:schemeClr val="bg1"/>
                </a:solidFill>
              </a:rPr>
              <a:t>Artemis I</a:t>
            </a:r>
            <a:r>
              <a:rPr lang="en-NZ" sz="4000" dirty="0">
                <a:solidFill>
                  <a:schemeClr val="bg1"/>
                </a:solidFill>
              </a:rPr>
              <a:t> December 2022</a:t>
            </a:r>
          </a:p>
        </p:txBody>
      </p:sp>
      <p:pic>
        <p:nvPicPr>
          <p:cNvPr id="5" name="Content Placeholder 4" descr="A group of parachutes in the sky&#10;&#10;Description automatically generated">
            <a:extLst>
              <a:ext uri="{FF2B5EF4-FFF2-40B4-BE49-F238E27FC236}">
                <a16:creationId xmlns:a16="http://schemas.microsoft.com/office/drawing/2014/main" id="{71BAE703-D101-383E-6695-C14711CB22A4}"/>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8541456" y="2653990"/>
            <a:ext cx="3234232" cy="34694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00393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B01DA07-F9EB-249C-E358-F45EF81F076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12192000" cy="7100215"/>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9" descr="A logo with a letter a and a sphere&#10;&#10;Description automatically generated">
            <a:extLst>
              <a:ext uri="{FF2B5EF4-FFF2-40B4-BE49-F238E27FC236}">
                <a16:creationId xmlns:a16="http://schemas.microsoft.com/office/drawing/2014/main" id="{C4E77763-72F3-AFBF-9151-218F191FA2D2}"/>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a:off x="7971774" y="1527558"/>
            <a:ext cx="4220226" cy="3802883"/>
          </a:xfrm>
          <a:prstGeom prst="rect">
            <a:avLst/>
          </a:prstGeom>
          <a:ln>
            <a:noFill/>
          </a:ln>
          <a:effectLst/>
        </p:spPr>
      </p:pic>
      <p:sp>
        <p:nvSpPr>
          <p:cNvPr id="6" name="Title 1">
            <a:extLst>
              <a:ext uri="{FF2B5EF4-FFF2-40B4-BE49-F238E27FC236}">
                <a16:creationId xmlns:a16="http://schemas.microsoft.com/office/drawing/2014/main" id="{3C6DF15B-2555-D7CC-5598-7108B00671BC}"/>
              </a:ext>
            </a:extLst>
          </p:cNvPr>
          <p:cNvSpPr txBox="1">
            <a:spLocks/>
          </p:cNvSpPr>
          <p:nvPr/>
        </p:nvSpPr>
        <p:spPr>
          <a:xfrm>
            <a:off x="257175" y="738222"/>
            <a:ext cx="5385342" cy="45922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sz="5400" dirty="0">
                <a:solidFill>
                  <a:srgbClr val="FFFFFF"/>
                </a:solidFill>
                <a:latin typeface="Yu Mincho Demibold" panose="02020600000000000000" pitchFamily="18" charset="-128"/>
                <a:ea typeface="Yu Mincho Demibold" panose="02020600000000000000" pitchFamily="18" charset="-128"/>
              </a:rPr>
              <a:t>A Song of Ice and Solar Flares</a:t>
            </a:r>
            <a:br>
              <a:rPr lang="en-NZ" sz="5100" dirty="0">
                <a:solidFill>
                  <a:srgbClr val="FFFFFF"/>
                </a:solidFill>
                <a:latin typeface="Centaur" panose="02030504050205020304" pitchFamily="18" charset="0"/>
              </a:rPr>
            </a:br>
            <a:r>
              <a:rPr lang="en-NZ" sz="3600" dirty="0">
                <a:solidFill>
                  <a:srgbClr val="FFFFFF"/>
                </a:solidFill>
              </a:rPr>
              <a:t>Returning humans to the Moon this decade</a:t>
            </a:r>
            <a:endParaRPr lang="en-NZ" sz="5100" dirty="0">
              <a:solidFill>
                <a:srgbClr val="FFFFFF"/>
              </a:solidFill>
            </a:endParaRPr>
          </a:p>
        </p:txBody>
      </p:sp>
      <p:sp>
        <p:nvSpPr>
          <p:cNvPr id="7" name="Subtitle 2">
            <a:extLst>
              <a:ext uri="{FF2B5EF4-FFF2-40B4-BE49-F238E27FC236}">
                <a16:creationId xmlns:a16="http://schemas.microsoft.com/office/drawing/2014/main" id="{2B1F5322-10A8-23B7-E8E4-8FEF858C7B8F}"/>
              </a:ext>
            </a:extLst>
          </p:cNvPr>
          <p:cNvSpPr txBox="1">
            <a:spLocks/>
          </p:cNvSpPr>
          <p:nvPr/>
        </p:nvSpPr>
        <p:spPr>
          <a:xfrm>
            <a:off x="257175" y="4781243"/>
            <a:ext cx="9144000" cy="17533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sz="3200" dirty="0">
                <a:solidFill>
                  <a:srgbClr val="FFFFFF"/>
                </a:solidFill>
              </a:rPr>
              <a:t>Daniel Wrench</a:t>
            </a:r>
          </a:p>
          <a:p>
            <a:pPr marL="0" indent="0">
              <a:buNone/>
            </a:pPr>
            <a:r>
              <a:rPr lang="en-NZ" sz="2400" dirty="0">
                <a:solidFill>
                  <a:srgbClr val="FFFFFF"/>
                </a:solidFill>
              </a:rPr>
              <a:t>U3A Timaru</a:t>
            </a:r>
          </a:p>
          <a:p>
            <a:pPr marL="0" indent="0">
              <a:buNone/>
            </a:pPr>
            <a:r>
              <a:rPr lang="en-NZ" sz="2400" dirty="0">
                <a:solidFill>
                  <a:srgbClr val="FFFFFF"/>
                </a:solidFill>
              </a:rPr>
              <a:t>June 2024</a:t>
            </a:r>
          </a:p>
        </p:txBody>
      </p:sp>
    </p:spTree>
    <p:extLst>
      <p:ext uri="{BB962C8B-B14F-4D97-AF65-F5344CB8AC3E}">
        <p14:creationId xmlns:p14="http://schemas.microsoft.com/office/powerpoint/2010/main" val="341668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iterate type="lt">
                                    <p:tmPct val="10000"/>
                                  </p:iterate>
                                  <p:childTnLst>
                                    <p:set>
                                      <p:cBhvr>
                                        <p:cTn id="13" dur="1" fill="hold">
                                          <p:stCondLst>
                                            <p:cond delay="0"/>
                                          </p:stCondLst>
                                        </p:cTn>
                                        <p:tgtEl>
                                          <p:spTgt spid="6"/>
                                        </p:tgtEl>
                                        <p:attrNameLst>
                                          <p:attrName>style.visibility</p:attrName>
                                        </p:attrNameLst>
                                      </p:cBhvr>
                                      <p:to>
                                        <p:strVal val="visible"/>
                                      </p:to>
                                    </p:set>
                                    <p:animEffect transition="in" filter="fade">
                                      <p:cBhvr>
                                        <p:cTn id="14" dur="400"/>
                                        <p:tgtEl>
                                          <p:spTgt spid="6"/>
                                        </p:tgtEl>
                                      </p:cBhvr>
                                    </p:animEffect>
                                  </p:childTnLst>
                                </p:cTn>
                              </p:par>
                            </p:childTnLst>
                          </p:cTn>
                        </p:par>
                        <p:par>
                          <p:cTn id="15" fill="hold">
                            <p:stCondLst>
                              <p:cond delay="2680"/>
                            </p:stCondLst>
                            <p:childTnLst>
                              <p:par>
                                <p:cTn id="16" presetID="10" presetClass="entr" presetSubtype="0" fill="hold" grpId="0" nodeType="afterEffect">
                                  <p:stCondLst>
                                    <p:cond delay="0"/>
                                  </p:stCondLst>
                                  <p:iterate type="lt">
                                    <p:tmPct val="10000"/>
                                  </p:iterate>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250"/>
                                        <p:tgtEl>
                                          <p:spTgt spid="7">
                                            <p:txEl>
                                              <p:pRg st="0" end="0"/>
                                            </p:txEl>
                                          </p:spTgt>
                                        </p:tgtEl>
                                      </p:cBhvr>
                                    </p:animEffect>
                                  </p:childTnLst>
                                </p:cTn>
                              </p:par>
                              <p:par>
                                <p:cTn id="19" presetID="10" presetClass="entr" presetSubtype="0" fill="hold" grpId="0" nodeType="withEffect">
                                  <p:stCondLst>
                                    <p:cond delay="0"/>
                                  </p:stCondLst>
                                  <p:iterate type="lt">
                                    <p:tmPct val="10000"/>
                                  </p:iterate>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250"/>
                                        <p:tgtEl>
                                          <p:spTgt spid="7">
                                            <p:txEl>
                                              <p:pRg st="1" end="1"/>
                                            </p:txEl>
                                          </p:spTgt>
                                        </p:tgtEl>
                                      </p:cBhvr>
                                    </p:animEffect>
                                  </p:childTnLst>
                                </p:cTn>
                              </p:par>
                              <p:par>
                                <p:cTn id="22" presetID="10" presetClass="entr" presetSubtype="0" fill="hold" grpId="0" nodeType="withEffect">
                                  <p:stCondLst>
                                    <p:cond delay="0"/>
                                  </p:stCondLst>
                                  <p:iterate type="lt">
                                    <p:tmPct val="10000"/>
                                  </p:iterate>
                                  <p:childTnLst>
                                    <p:set>
                                      <p:cBhvr>
                                        <p:cTn id="23" dur="1" fill="hold">
                                          <p:stCondLst>
                                            <p:cond delay="0"/>
                                          </p:stCondLst>
                                        </p:cTn>
                                        <p:tgtEl>
                                          <p:spTgt spid="7">
                                            <p:txEl>
                                              <p:pRg st="2" end="2"/>
                                            </p:txEl>
                                          </p:spTgt>
                                        </p:tgtEl>
                                        <p:attrNameLst>
                                          <p:attrName>style.visibility</p:attrName>
                                        </p:attrNameLst>
                                      </p:cBhvr>
                                      <p:to>
                                        <p:strVal val="visible"/>
                                      </p:to>
                                    </p:set>
                                    <p:animEffect transition="in" filter="fade">
                                      <p:cBhvr>
                                        <p:cTn id="24" dur="25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uiExpand="1"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4F631-B85A-8438-090E-000736864548}"/>
              </a:ext>
            </a:extLst>
          </p:cNvPr>
          <p:cNvSpPr>
            <a:spLocks noGrp="1"/>
          </p:cNvSpPr>
          <p:nvPr>
            <p:ph type="title"/>
          </p:nvPr>
        </p:nvSpPr>
        <p:spPr/>
        <p:txBody>
          <a:bodyPr/>
          <a:lstStyle/>
          <a:p>
            <a:pPr algn="ctr"/>
            <a:r>
              <a:rPr lang="en-NZ" b="1" dirty="0">
                <a:solidFill>
                  <a:schemeClr val="bg1"/>
                </a:solidFill>
              </a:rPr>
              <a:t>Artemis II</a:t>
            </a:r>
            <a:r>
              <a:rPr lang="en-NZ" dirty="0">
                <a:solidFill>
                  <a:schemeClr val="bg1"/>
                </a:solidFill>
              </a:rPr>
              <a:t> September 2025</a:t>
            </a:r>
          </a:p>
        </p:txBody>
      </p:sp>
      <p:pic>
        <p:nvPicPr>
          <p:cNvPr id="13" name="Content Placeholder 12" descr="A group of men in orange suits&#10;&#10;Description automatically generated">
            <a:extLst>
              <a:ext uri="{FF2B5EF4-FFF2-40B4-BE49-F238E27FC236}">
                <a16:creationId xmlns:a16="http://schemas.microsoft.com/office/drawing/2014/main" id="{4470B2A3-DB74-D30C-B3E1-3D48562CD192}"/>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751103" y="1325245"/>
            <a:ext cx="4206766" cy="5258458"/>
          </a:xfrm>
        </p:spPr>
      </p:pic>
      <p:pic>
        <p:nvPicPr>
          <p:cNvPr id="15" name="Picture 14" descr="A satellite on the surface of the moon&#10;&#10;Description automatically generated">
            <a:extLst>
              <a:ext uri="{FF2B5EF4-FFF2-40B4-BE49-F238E27FC236}">
                <a16:creationId xmlns:a16="http://schemas.microsoft.com/office/drawing/2014/main" id="{FD9A001B-19D2-D05A-3069-E9C02FD45A5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09059" y="1325245"/>
            <a:ext cx="4971186" cy="5263243"/>
          </a:xfrm>
          <a:prstGeom prst="rect">
            <a:avLst/>
          </a:prstGeom>
        </p:spPr>
      </p:pic>
    </p:spTree>
    <p:extLst>
      <p:ext uri="{BB962C8B-B14F-4D97-AF65-F5344CB8AC3E}">
        <p14:creationId xmlns:p14="http://schemas.microsoft.com/office/powerpoint/2010/main" val="2560589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Content Placeholder 11" descr="A rocket with a blue tip and a black background&#10;&#10;Description automatically generated with medium confidence">
            <a:extLst>
              <a:ext uri="{FF2B5EF4-FFF2-40B4-BE49-F238E27FC236}">
                <a16:creationId xmlns:a16="http://schemas.microsoft.com/office/drawing/2014/main" id="{DC60EBE5-F817-8A57-EDAC-9045C1D6B203}"/>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3152723" y="1843088"/>
            <a:ext cx="5886554" cy="4304984"/>
          </a:xfrm>
        </p:spPr>
      </p:pic>
      <p:sp>
        <p:nvSpPr>
          <p:cNvPr id="13" name="Title 1">
            <a:extLst>
              <a:ext uri="{FF2B5EF4-FFF2-40B4-BE49-F238E27FC236}">
                <a16:creationId xmlns:a16="http://schemas.microsoft.com/office/drawing/2014/main" id="{BD73674D-7340-6F4D-4976-48C0ADA75BB3}"/>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NZ" sz="4800" b="1" dirty="0">
                <a:solidFill>
                  <a:schemeClr val="bg1"/>
                </a:solidFill>
              </a:rPr>
              <a:t>A way to get there: </a:t>
            </a:r>
            <a:r>
              <a:rPr lang="en-NZ" sz="4800" dirty="0">
                <a:solidFill>
                  <a:schemeClr val="bg1"/>
                </a:solidFill>
              </a:rPr>
              <a:t>Lander</a:t>
            </a:r>
          </a:p>
        </p:txBody>
      </p:sp>
    </p:spTree>
    <p:extLst>
      <p:ext uri="{BB962C8B-B14F-4D97-AF65-F5344CB8AC3E}">
        <p14:creationId xmlns:p14="http://schemas.microsoft.com/office/powerpoint/2010/main" val="713667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06FAD-6A65-411A-D3FD-D9DC40E76C99}"/>
              </a:ext>
            </a:extLst>
          </p:cNvPr>
          <p:cNvSpPr>
            <a:spLocks noGrp="1"/>
          </p:cNvSpPr>
          <p:nvPr>
            <p:ph type="title"/>
          </p:nvPr>
        </p:nvSpPr>
        <p:spPr/>
        <p:txBody>
          <a:bodyPr/>
          <a:lstStyle/>
          <a:p>
            <a:endParaRPr lang="en-NZ" dirty="0"/>
          </a:p>
        </p:txBody>
      </p:sp>
      <p:sp>
        <p:nvSpPr>
          <p:cNvPr id="3" name="Content Placeholder 2">
            <a:extLst>
              <a:ext uri="{FF2B5EF4-FFF2-40B4-BE49-F238E27FC236}">
                <a16:creationId xmlns:a16="http://schemas.microsoft.com/office/drawing/2014/main" id="{B2EE2A8A-79EE-6177-41D0-A101F0B7285B}"/>
              </a:ext>
            </a:extLst>
          </p:cNvPr>
          <p:cNvSpPr>
            <a:spLocks noGrp="1"/>
          </p:cNvSpPr>
          <p:nvPr>
            <p:ph idx="1"/>
          </p:nvPr>
        </p:nvSpPr>
        <p:spPr/>
        <p:txBody>
          <a:bodyPr/>
          <a:lstStyle/>
          <a:p>
            <a:endParaRPr lang="en-NZ" dirty="0"/>
          </a:p>
        </p:txBody>
      </p:sp>
      <p:pic>
        <p:nvPicPr>
          <p:cNvPr id="4" name="Content Placeholder 11" descr="A rocket with a blue tip and a black background&#10;&#10;Description automatically generated with medium confidence">
            <a:extLst>
              <a:ext uri="{FF2B5EF4-FFF2-40B4-BE49-F238E27FC236}">
                <a16:creationId xmlns:a16="http://schemas.microsoft.com/office/drawing/2014/main" id="{03E766D8-4193-1B8C-9F57-1479EEB3AE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23261" y="52751"/>
            <a:ext cx="6374739" cy="6671899"/>
          </a:xfrm>
          <a:prstGeom prst="rect">
            <a:avLst/>
          </a:prstGeom>
        </p:spPr>
      </p:pic>
      <p:pic>
        <p:nvPicPr>
          <p:cNvPr id="11" name="Content Placeholder 11" descr="A rocket with a blue tip and a black background&#10;&#10;Description automatically generated with medium confidence">
            <a:extLst>
              <a:ext uri="{FF2B5EF4-FFF2-40B4-BE49-F238E27FC236}">
                <a16:creationId xmlns:a16="http://schemas.microsoft.com/office/drawing/2014/main" id="{DAEDCE98-EC0C-D6F9-4FE6-6257AA3507F1}"/>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6858" b="84983" l="56623" r="72351">
                        <a14:foregroundMark x1="66805" y1="23264" x2="64238" y2="79861"/>
                        <a14:foregroundMark x1="60762" y1="74045" x2="69288" y2="85069"/>
                        <a14:foregroundMark x1="69288" y1="85069" x2="60182" y2="76910"/>
                        <a14:foregroundMark x1="60182" y1="76910" x2="60099" y2="75434"/>
                        <a14:foregroundMark x1="58030" y1="40104" x2="60596" y2="40104"/>
                        <a14:foregroundMark x1="69288" y1="40191" x2="71523" y2="40191"/>
                        <a14:foregroundMark x1="71854" y1="39931" x2="71854" y2="39931"/>
                        <a14:foregroundMark x1="57533" y1="39931" x2="57533" y2="39931"/>
                        <a14:foregroundMark x1="56788" y1="81771" x2="56788" y2="81771"/>
                        <a14:foregroundMark x1="60927" y1="85069" x2="60927" y2="85069"/>
                        <a14:foregroundMark x1="65149" y1="10069" x2="65149" y2="10069"/>
                        <a14:foregroundMark x1="63576" y1="12934" x2="63576" y2="12934"/>
                        <a14:foregroundMark x1="64735" y1="9896" x2="66970" y2="15538"/>
                        <a14:foregroundMark x1="67715" y1="14063" x2="67219" y2="14236"/>
                        <a14:foregroundMark x1="66142" y1="9201" x2="61175" y2="14757"/>
                        <a14:foregroundMark x1="64983" y1="6858" x2="64983" y2="6858"/>
                        <a14:foregroundMark x1="72351" y1="79861" x2="72351" y2="79861"/>
                      </a14:backgroundRemoval>
                    </a14:imgEffect>
                  </a14:imgLayer>
                </a14:imgProps>
              </a:ext>
              <a:ext uri="{28A0092B-C50C-407E-A947-70E740481C1C}">
                <a14:useLocalDpi xmlns:a14="http://schemas.microsoft.com/office/drawing/2010/main"/>
              </a:ext>
            </a:extLst>
          </a:blip>
          <a:srcRect l="56327" r="26703" b="14159"/>
          <a:stretch/>
        </p:blipFill>
        <p:spPr>
          <a:xfrm>
            <a:off x="7073806" y="52751"/>
            <a:ext cx="1220371" cy="5887039"/>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D0EA9477-C7B7-9117-A268-4BE555EE246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200000">
            <a:off x="6248184" y="3428341"/>
            <a:ext cx="2825896" cy="353237"/>
          </a:xfrm>
          <a:prstGeom prst="rect">
            <a:avLst/>
          </a:prstGeom>
        </p:spPr>
      </p:pic>
    </p:spTree>
    <p:extLst>
      <p:ext uri="{BB962C8B-B14F-4D97-AF65-F5344CB8AC3E}">
        <p14:creationId xmlns:p14="http://schemas.microsoft.com/office/powerpoint/2010/main" val="3909084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B0BD8-0B9E-A82D-9B4C-9F3B3FADBB6B}"/>
              </a:ext>
            </a:extLst>
          </p:cNvPr>
          <p:cNvSpPr>
            <a:spLocks noGrp="1"/>
          </p:cNvSpPr>
          <p:nvPr>
            <p:ph type="title"/>
          </p:nvPr>
        </p:nvSpPr>
        <p:spPr/>
        <p:txBody>
          <a:bodyPr/>
          <a:lstStyle/>
          <a:p>
            <a:endParaRPr lang="en-NZ" dirty="0"/>
          </a:p>
        </p:txBody>
      </p:sp>
      <p:pic>
        <p:nvPicPr>
          <p:cNvPr id="4" name="Picture 3" descr="Rockets line-up">
            <a:extLst>
              <a:ext uri="{FF2B5EF4-FFF2-40B4-BE49-F238E27FC236}">
                <a16:creationId xmlns:a16="http://schemas.microsoft.com/office/drawing/2014/main" id="{B1CC8E76-F973-93F4-3DF1-9A8A770A87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362"/>
          <a:stretch/>
        </p:blipFill>
        <p:spPr bwMode="auto">
          <a:xfrm>
            <a:off x="2923674" y="206510"/>
            <a:ext cx="5935497" cy="6444979"/>
          </a:xfrm>
          <a:prstGeom prst="rect">
            <a:avLst/>
          </a:prstGeom>
          <a:noFill/>
          <a:ln>
            <a:noFill/>
          </a:ln>
        </p:spPr>
      </p:pic>
      <p:sp>
        <p:nvSpPr>
          <p:cNvPr id="7" name="Rectangle 6">
            <a:extLst>
              <a:ext uri="{FF2B5EF4-FFF2-40B4-BE49-F238E27FC236}">
                <a16:creationId xmlns:a16="http://schemas.microsoft.com/office/drawing/2014/main" id="{8B63345B-B6BA-1DF3-88D9-09418BE3C457}"/>
              </a:ext>
            </a:extLst>
          </p:cNvPr>
          <p:cNvSpPr>
            <a:spLocks noChangeArrowheads="1"/>
          </p:cNvSpPr>
          <p:nvPr/>
        </p:nvSpPr>
        <p:spPr bwMode="auto">
          <a:xfrm>
            <a:off x="6352673" y="68103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a:p>
        </p:txBody>
      </p:sp>
      <p:pic>
        <p:nvPicPr>
          <p:cNvPr id="2050" name="Picture 2">
            <a:extLst>
              <a:ext uri="{FF2B5EF4-FFF2-40B4-BE49-F238E27FC236}">
                <a16:creationId xmlns:a16="http://schemas.microsoft.com/office/drawing/2014/main" id="{9B1B910D-DFAB-6653-52B9-C2AB8E39EE3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432587" y="5133716"/>
            <a:ext cx="625843" cy="782529"/>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11" descr="A rocket with a blue tip and a black background&#10;&#10;Description automatically generated with medium confidence">
            <a:extLst>
              <a:ext uri="{FF2B5EF4-FFF2-40B4-BE49-F238E27FC236}">
                <a16:creationId xmlns:a16="http://schemas.microsoft.com/office/drawing/2014/main" id="{3A768533-EC61-6E40-BB20-3C951612C3FE}"/>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7988" b="98989" l="1951" r="94634">
                        <a14:foregroundMark x1="61951" y1="27098" x2="46829" y2="93023"/>
                        <a14:foregroundMark x1="26341" y1="86249" x2="76585" y2="99090"/>
                        <a14:foregroundMark x1="76585" y1="99090" x2="22927" y2="89585"/>
                        <a14:foregroundMark x1="22927" y1="89585" x2="22439" y2="87867"/>
                        <a14:foregroundMark x1="10244" y1="46714" x2="25366" y2="46714"/>
                        <a14:foregroundMark x1="76585" y1="46815" x2="89756" y2="46815"/>
                        <a14:foregroundMark x1="91707" y1="46512" x2="91707" y2="46512"/>
                        <a14:foregroundMark x1="7317" y1="46512" x2="7317" y2="46512"/>
                        <a14:foregroundMark x1="2927" y1="95248" x2="2927" y2="95248"/>
                        <a14:foregroundMark x1="27317" y1="99090" x2="27317" y2="99090"/>
                        <a14:foregroundMark x1="52195" y1="11729" x2="52195" y2="11729"/>
                        <a14:foregroundMark x1="42927" y1="15066" x2="42927" y2="15066"/>
                        <a14:foregroundMark x1="49756" y1="11527" x2="62927" y2="18099"/>
                        <a14:foregroundMark x1="67317" y1="16380" x2="64390" y2="16582"/>
                        <a14:foregroundMark x1="58049" y1="10718" x2="28780" y2="17189"/>
                        <a14:foregroundMark x1="51220" y1="7988" x2="51220" y2="7988"/>
                        <a14:foregroundMark x1="94634" y1="93023" x2="94634" y2="93023"/>
                      </a14:backgroundRemoval>
                    </a14:imgEffect>
                  </a14:imgLayer>
                </a14:imgProps>
              </a:ext>
              <a:ext uri="{28A0092B-C50C-407E-A947-70E740481C1C}">
                <a14:useLocalDpi xmlns:a14="http://schemas.microsoft.com/office/drawing/2010/main"/>
              </a:ext>
            </a:extLst>
          </a:blip>
          <a:srcRect/>
          <a:stretch/>
        </p:blipFill>
        <p:spPr>
          <a:xfrm>
            <a:off x="8032189" y="868765"/>
            <a:ext cx="469768" cy="2266148"/>
          </a:xfrm>
          <a:prstGeom prst="rect">
            <a:avLst/>
          </a:prstGeom>
        </p:spPr>
      </p:pic>
    </p:spTree>
    <p:extLst>
      <p:ext uri="{BB962C8B-B14F-4D97-AF65-F5344CB8AC3E}">
        <p14:creationId xmlns:p14="http://schemas.microsoft.com/office/powerpoint/2010/main" val="485389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2" descr="A rocket launching in the sky&#10;&#10;Description automatically generated">
            <a:extLst>
              <a:ext uri="{FF2B5EF4-FFF2-40B4-BE49-F238E27FC236}">
                <a16:creationId xmlns:a16="http://schemas.microsoft.com/office/drawing/2014/main" id="{3A56CB41-31F2-93B1-62D7-A34FC56F14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 name="Title 1">
            <a:extLst>
              <a:ext uri="{FF2B5EF4-FFF2-40B4-BE49-F238E27FC236}">
                <a16:creationId xmlns:a16="http://schemas.microsoft.com/office/drawing/2014/main" id="{2A8DC452-B5A6-B7F2-2B30-476237AE9246}"/>
              </a:ext>
            </a:extLst>
          </p:cNvPr>
          <p:cNvSpPr>
            <a:spLocks noGrp="1"/>
          </p:cNvSpPr>
          <p:nvPr>
            <p:ph type="title"/>
          </p:nvPr>
        </p:nvSpPr>
        <p:spPr>
          <a:xfrm>
            <a:off x="838200" y="122791"/>
            <a:ext cx="10515600" cy="1325563"/>
          </a:xfrm>
        </p:spPr>
        <p:txBody>
          <a:bodyPr>
            <a:normAutofit/>
          </a:bodyPr>
          <a:lstStyle/>
          <a:p>
            <a:pPr algn="ctr"/>
            <a:r>
              <a:rPr lang="en-NZ" sz="4800" dirty="0">
                <a:solidFill>
                  <a:schemeClr val="bg1"/>
                </a:solidFill>
              </a:rPr>
              <a:t>Fourth test flight of Starship</a:t>
            </a:r>
          </a:p>
        </p:txBody>
      </p:sp>
      <p:pic>
        <p:nvPicPr>
          <p:cNvPr id="6" name="Picture 5" descr="A close up of a plane's wing&#10;&#10;Description automatically generated">
            <a:extLst>
              <a:ext uri="{FF2B5EF4-FFF2-40B4-BE49-F238E27FC236}">
                <a16:creationId xmlns:a16="http://schemas.microsoft.com/office/drawing/2014/main" id="{6627776C-C001-4135-DFF4-82255D5389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47955" y="2122435"/>
            <a:ext cx="2522740" cy="3363654"/>
          </a:xfrm>
          <a:prstGeom prst="rect">
            <a:avLst/>
          </a:prstGeom>
          <a:ln>
            <a:noFill/>
          </a:ln>
          <a:effectLst>
            <a:outerShdw blurRad="292100" dist="139700" dir="2700000" algn="tl" rotWithShape="0">
              <a:srgbClr val="333333">
                <a:alpha val="65000"/>
              </a:srgbClr>
            </a:outerShdw>
          </a:effectLst>
        </p:spPr>
      </p:pic>
      <p:pic>
        <p:nvPicPr>
          <p:cNvPr id="8" name="Picture 7" descr="A rocket launching from space&#10;&#10;Description automatically generated">
            <a:extLst>
              <a:ext uri="{FF2B5EF4-FFF2-40B4-BE49-F238E27FC236}">
                <a16:creationId xmlns:a16="http://schemas.microsoft.com/office/drawing/2014/main" id="{8B81E3D8-B5F0-2BF9-12A6-B2509DBDB13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9621" y="2471350"/>
            <a:ext cx="3867665" cy="28498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6595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04633A0-5DA7-FF16-32FC-5C17C7CE97A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itle 1">
            <a:extLst>
              <a:ext uri="{FF2B5EF4-FFF2-40B4-BE49-F238E27FC236}">
                <a16:creationId xmlns:a16="http://schemas.microsoft.com/office/drawing/2014/main" id="{1894F631-B85A-8438-090E-000736864548}"/>
              </a:ext>
            </a:extLst>
          </p:cNvPr>
          <p:cNvSpPr>
            <a:spLocks noGrp="1"/>
          </p:cNvSpPr>
          <p:nvPr>
            <p:ph type="title"/>
          </p:nvPr>
        </p:nvSpPr>
        <p:spPr>
          <a:xfrm>
            <a:off x="323850" y="0"/>
            <a:ext cx="10515600" cy="1325563"/>
          </a:xfrm>
        </p:spPr>
        <p:txBody>
          <a:bodyPr/>
          <a:lstStyle/>
          <a:p>
            <a:r>
              <a:rPr lang="en-NZ" b="1" dirty="0">
                <a:solidFill>
                  <a:schemeClr val="bg1"/>
                </a:solidFill>
              </a:rPr>
              <a:t>Artemis III</a:t>
            </a:r>
            <a:r>
              <a:rPr lang="en-NZ" dirty="0">
                <a:solidFill>
                  <a:schemeClr val="bg1"/>
                </a:solidFill>
              </a:rPr>
              <a:t> </a:t>
            </a:r>
            <a:r>
              <a:rPr lang="en-NZ" strike="sngStrike" dirty="0">
                <a:solidFill>
                  <a:schemeClr val="bg1"/>
                </a:solidFill>
              </a:rPr>
              <a:t>2024</a:t>
            </a:r>
            <a:r>
              <a:rPr lang="en-NZ" dirty="0">
                <a:solidFill>
                  <a:schemeClr val="bg1"/>
                </a:solidFill>
              </a:rPr>
              <a:t> 2026?</a:t>
            </a:r>
          </a:p>
        </p:txBody>
      </p:sp>
      <p:sp>
        <p:nvSpPr>
          <p:cNvPr id="3" name="Content Placeholder 2">
            <a:extLst>
              <a:ext uri="{FF2B5EF4-FFF2-40B4-BE49-F238E27FC236}">
                <a16:creationId xmlns:a16="http://schemas.microsoft.com/office/drawing/2014/main" id="{47A12A50-FED8-7336-D2B8-68D2385B2833}"/>
              </a:ext>
            </a:extLst>
          </p:cNvPr>
          <p:cNvSpPr>
            <a:spLocks noGrp="1"/>
          </p:cNvSpPr>
          <p:nvPr>
            <p:ph idx="1"/>
          </p:nvPr>
        </p:nvSpPr>
        <p:spPr/>
        <p:txBody>
          <a:bodyPr/>
          <a:lstStyle/>
          <a:p>
            <a:endParaRPr lang="en-NZ"/>
          </a:p>
        </p:txBody>
      </p:sp>
    </p:spTree>
    <p:extLst>
      <p:ext uri="{BB962C8B-B14F-4D97-AF65-F5344CB8AC3E}">
        <p14:creationId xmlns:p14="http://schemas.microsoft.com/office/powerpoint/2010/main" val="2660748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pace vehicle on the moon&#10;&#10;Description automatically generated">
            <a:extLst>
              <a:ext uri="{FF2B5EF4-FFF2-40B4-BE49-F238E27FC236}">
                <a16:creationId xmlns:a16="http://schemas.microsoft.com/office/drawing/2014/main" id="{2E2EFA8E-1A18-C4D4-0204-0345EC8C8845}"/>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pic>
        <p:nvPicPr>
          <p:cNvPr id="9" name="Picture 8">
            <a:extLst>
              <a:ext uri="{FF2B5EF4-FFF2-40B4-BE49-F238E27FC236}">
                <a16:creationId xmlns:a16="http://schemas.microsoft.com/office/drawing/2014/main" id="{F5283FEB-5A08-1144-593B-CCFEF7DC5C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66149" y="4193595"/>
            <a:ext cx="2438400" cy="2316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9398F2DD-78E7-16FC-881A-D2913BDA2057}"/>
              </a:ext>
            </a:extLst>
          </p:cNvPr>
          <p:cNvSpPr txBox="1"/>
          <p:nvPr/>
        </p:nvSpPr>
        <p:spPr>
          <a:xfrm>
            <a:off x="449065" y="1036097"/>
            <a:ext cx="3255484" cy="923330"/>
          </a:xfrm>
          <a:prstGeom prst="rect">
            <a:avLst/>
          </a:prstGeom>
          <a:noFill/>
        </p:spPr>
        <p:txBody>
          <a:bodyPr wrap="square" rtlCol="0">
            <a:spAutoFit/>
          </a:bodyPr>
          <a:lstStyle/>
          <a:p>
            <a:pPr marL="285750" indent="-285750">
              <a:buFont typeface="Arial" panose="020B0604020202020204" pitchFamily="34" charset="0"/>
              <a:buChar char="•"/>
            </a:pPr>
            <a:r>
              <a:rPr lang="en-NZ" dirty="0">
                <a:solidFill>
                  <a:schemeClr val="bg1"/>
                </a:solidFill>
              </a:rPr>
              <a:t>6 landings</a:t>
            </a:r>
          </a:p>
          <a:p>
            <a:pPr marL="285750" indent="-285750">
              <a:buFont typeface="Arial" panose="020B0604020202020204" pitchFamily="34" charset="0"/>
              <a:buChar char="•"/>
            </a:pPr>
            <a:r>
              <a:rPr lang="en-NZ" dirty="0">
                <a:solidFill>
                  <a:schemeClr val="bg1"/>
                </a:solidFill>
              </a:rPr>
              <a:t>12 moonwalkers</a:t>
            </a:r>
          </a:p>
          <a:p>
            <a:pPr marL="285750" indent="-285750">
              <a:buFont typeface="Arial" panose="020B0604020202020204" pitchFamily="34" charset="0"/>
              <a:buChar char="•"/>
            </a:pPr>
            <a:r>
              <a:rPr lang="en-NZ" dirty="0">
                <a:solidFill>
                  <a:schemeClr val="bg1"/>
                </a:solidFill>
              </a:rPr>
              <a:t>80 hours of moonwalking</a:t>
            </a:r>
          </a:p>
        </p:txBody>
      </p:sp>
      <p:pic>
        <p:nvPicPr>
          <p:cNvPr id="6" name="Picture 5" descr="A astronaut digging a hole on the moon&#10;&#10;Description automatically generated">
            <a:extLst>
              <a:ext uri="{FF2B5EF4-FFF2-40B4-BE49-F238E27FC236}">
                <a16:creationId xmlns:a16="http://schemas.microsoft.com/office/drawing/2014/main" id="{B40DCD46-31E3-6094-DE46-3A279B2A1D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68951" y="3505095"/>
            <a:ext cx="3118867" cy="30024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A large rock on a scale&#10;&#10;Description automatically generated">
            <a:extLst>
              <a:ext uri="{FF2B5EF4-FFF2-40B4-BE49-F238E27FC236}">
                <a16:creationId xmlns:a16="http://schemas.microsoft.com/office/drawing/2014/main" id="{EB775329-C456-323F-9F1D-BFB519C061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47052" y="4193595"/>
            <a:ext cx="2979396" cy="2316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ADA909DF-8465-0EE6-DCF6-7002CD58B399}"/>
              </a:ext>
            </a:extLst>
          </p:cNvPr>
          <p:cNvSpPr>
            <a:spLocks noGrp="1"/>
          </p:cNvSpPr>
          <p:nvPr>
            <p:ph type="title"/>
          </p:nvPr>
        </p:nvSpPr>
        <p:spPr>
          <a:xfrm>
            <a:off x="323850" y="0"/>
            <a:ext cx="10515600" cy="1325563"/>
          </a:xfrm>
        </p:spPr>
        <p:txBody>
          <a:bodyPr/>
          <a:lstStyle/>
          <a:p>
            <a:r>
              <a:rPr lang="en-NZ" b="1" dirty="0">
                <a:solidFill>
                  <a:schemeClr val="bg1"/>
                </a:solidFill>
              </a:rPr>
              <a:t>Apollo XI-XVII </a:t>
            </a:r>
            <a:r>
              <a:rPr lang="en-NZ" dirty="0">
                <a:solidFill>
                  <a:schemeClr val="bg1"/>
                </a:solidFill>
              </a:rPr>
              <a:t>1969-72</a:t>
            </a:r>
          </a:p>
        </p:txBody>
      </p:sp>
      <p:sp>
        <p:nvSpPr>
          <p:cNvPr id="7" name="TextBox 6">
            <a:extLst>
              <a:ext uri="{FF2B5EF4-FFF2-40B4-BE49-F238E27FC236}">
                <a16:creationId xmlns:a16="http://schemas.microsoft.com/office/drawing/2014/main" id="{07BFCDA1-86D2-3075-1F22-B4811DF1EECC}"/>
              </a:ext>
            </a:extLst>
          </p:cNvPr>
          <p:cNvSpPr txBox="1"/>
          <p:nvPr/>
        </p:nvSpPr>
        <p:spPr>
          <a:xfrm>
            <a:off x="3550892" y="1036097"/>
            <a:ext cx="3453749" cy="923330"/>
          </a:xfrm>
          <a:prstGeom prst="rect">
            <a:avLst/>
          </a:prstGeom>
          <a:noFill/>
        </p:spPr>
        <p:txBody>
          <a:bodyPr wrap="square">
            <a:spAutoFit/>
          </a:bodyPr>
          <a:lstStyle/>
          <a:p>
            <a:pPr marL="285750" indent="-285750">
              <a:buFont typeface="Arial" panose="020B0604020202020204" pitchFamily="34" charset="0"/>
              <a:buChar char="•"/>
            </a:pPr>
            <a:r>
              <a:rPr lang="en-NZ" sz="1800" dirty="0">
                <a:solidFill>
                  <a:schemeClr val="bg1"/>
                </a:solidFill>
              </a:rPr>
              <a:t>90km traversed</a:t>
            </a:r>
          </a:p>
          <a:p>
            <a:pPr marL="285750" indent="-285750">
              <a:buFont typeface="Arial" panose="020B0604020202020204" pitchFamily="34" charset="0"/>
              <a:buChar char="•"/>
            </a:pPr>
            <a:r>
              <a:rPr lang="en-NZ" sz="1800" dirty="0">
                <a:solidFill>
                  <a:schemeClr val="bg1"/>
                </a:solidFill>
              </a:rPr>
              <a:t>400kg of rocks collected</a:t>
            </a:r>
          </a:p>
          <a:p>
            <a:pPr marL="285750" indent="-285750">
              <a:buFont typeface="Arial" panose="020B0604020202020204" pitchFamily="34" charset="0"/>
              <a:buChar char="•"/>
            </a:pPr>
            <a:r>
              <a:rPr lang="en-NZ" dirty="0">
                <a:solidFill>
                  <a:schemeClr val="bg1"/>
                </a:solidFill>
              </a:rPr>
              <a:t>2</a:t>
            </a:r>
            <a:r>
              <a:rPr lang="en-NZ" sz="1800" dirty="0">
                <a:solidFill>
                  <a:schemeClr val="bg1"/>
                </a:solidFill>
              </a:rPr>
              <a:t> golf balls hit</a:t>
            </a:r>
          </a:p>
        </p:txBody>
      </p:sp>
    </p:spTree>
    <p:extLst>
      <p:ext uri="{BB962C8B-B14F-4D97-AF65-F5344CB8AC3E}">
        <p14:creationId xmlns:p14="http://schemas.microsoft.com/office/powerpoint/2010/main" val="3917153348"/>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rocket on a surface with a moon and two lights&#10;&#10;Description automatically generated with medium confidence">
            <a:extLst>
              <a:ext uri="{FF2B5EF4-FFF2-40B4-BE49-F238E27FC236}">
                <a16:creationId xmlns:a16="http://schemas.microsoft.com/office/drawing/2014/main" id="{D7093426-F633-5EE5-B56E-C81ADB054F34}"/>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pic>
        <p:nvPicPr>
          <p:cNvPr id="2" name="Content Placeholder 9" descr="A logo with a letter a and a sphere&#10;&#10;Description automatically generated">
            <a:extLst>
              <a:ext uri="{FF2B5EF4-FFF2-40B4-BE49-F238E27FC236}">
                <a16:creationId xmlns:a16="http://schemas.microsoft.com/office/drawing/2014/main" id="{3C6ED4C6-324C-DC3D-E6FD-27C869240564}"/>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782943" y="296850"/>
            <a:ext cx="1700072" cy="1531950"/>
          </a:xfrm>
          <a:prstGeom prst="rect">
            <a:avLst/>
          </a:prstGeom>
          <a:ln>
            <a:noFill/>
          </a:ln>
          <a:effectLst/>
        </p:spPr>
      </p:pic>
      <p:sp>
        <p:nvSpPr>
          <p:cNvPr id="3" name="TextBox 2">
            <a:extLst>
              <a:ext uri="{FF2B5EF4-FFF2-40B4-BE49-F238E27FC236}">
                <a16:creationId xmlns:a16="http://schemas.microsoft.com/office/drawing/2014/main" id="{D6608B4F-D43A-F2BF-7383-9EB2084D9D5D}"/>
              </a:ext>
            </a:extLst>
          </p:cNvPr>
          <p:cNvSpPr txBox="1"/>
          <p:nvPr/>
        </p:nvSpPr>
        <p:spPr>
          <a:xfrm>
            <a:off x="1141816" y="1879247"/>
            <a:ext cx="1212611" cy="461665"/>
          </a:xfrm>
          <a:prstGeom prst="rect">
            <a:avLst/>
          </a:prstGeom>
          <a:noFill/>
        </p:spPr>
        <p:txBody>
          <a:bodyPr wrap="square" rtlCol="0">
            <a:spAutoFit/>
          </a:bodyPr>
          <a:lstStyle/>
          <a:p>
            <a:r>
              <a:rPr lang="en-NZ" sz="2400" dirty="0">
                <a:solidFill>
                  <a:schemeClr val="bg1"/>
                </a:solidFill>
              </a:rPr>
              <a:t>2030s?</a:t>
            </a:r>
          </a:p>
        </p:txBody>
      </p:sp>
    </p:spTree>
    <p:extLst>
      <p:ext uri="{BB962C8B-B14F-4D97-AF65-F5344CB8AC3E}">
        <p14:creationId xmlns:p14="http://schemas.microsoft.com/office/powerpoint/2010/main" val="1893598262"/>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walking on the moon&#10;&#10;Description automatically generated">
            <a:extLst>
              <a:ext uri="{FF2B5EF4-FFF2-40B4-BE49-F238E27FC236}">
                <a16:creationId xmlns:a16="http://schemas.microsoft.com/office/drawing/2014/main" id="{8D566049-147F-FFB5-3784-4728E0E721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09"/>
            <a:ext cx="12192000" cy="6856781"/>
          </a:xfrm>
          <a:prstGeom prst="rect">
            <a:avLst/>
          </a:prstGeom>
        </p:spPr>
      </p:pic>
      <p:sp>
        <p:nvSpPr>
          <p:cNvPr id="2" name="Title 1">
            <a:extLst>
              <a:ext uri="{FF2B5EF4-FFF2-40B4-BE49-F238E27FC236}">
                <a16:creationId xmlns:a16="http://schemas.microsoft.com/office/drawing/2014/main" id="{FA2A6519-ED75-FB23-0C29-2515FC52C07C}"/>
              </a:ext>
            </a:extLst>
          </p:cNvPr>
          <p:cNvSpPr>
            <a:spLocks noGrp="1"/>
          </p:cNvSpPr>
          <p:nvPr>
            <p:ph type="title"/>
          </p:nvPr>
        </p:nvSpPr>
        <p:spPr>
          <a:xfrm>
            <a:off x="838200" y="89420"/>
            <a:ext cx="10515600" cy="1325563"/>
          </a:xfrm>
        </p:spPr>
        <p:txBody>
          <a:bodyPr/>
          <a:lstStyle/>
          <a:p>
            <a:r>
              <a:rPr lang="en-NZ" b="1" dirty="0">
                <a:solidFill>
                  <a:schemeClr val="bg1"/>
                </a:solidFill>
              </a:rPr>
              <a:t>A means to stay safe </a:t>
            </a:r>
            <a:r>
              <a:rPr lang="en-NZ" dirty="0">
                <a:solidFill>
                  <a:schemeClr val="bg1"/>
                </a:solidFill>
              </a:rPr>
              <a:t>from lunar hazards</a:t>
            </a:r>
          </a:p>
        </p:txBody>
      </p:sp>
      <p:sp>
        <p:nvSpPr>
          <p:cNvPr id="3" name="Content Placeholder 2">
            <a:extLst>
              <a:ext uri="{FF2B5EF4-FFF2-40B4-BE49-F238E27FC236}">
                <a16:creationId xmlns:a16="http://schemas.microsoft.com/office/drawing/2014/main" id="{C5F55A89-C2B4-D38A-E180-56F64DA1FC91}"/>
              </a:ext>
            </a:extLst>
          </p:cNvPr>
          <p:cNvSpPr>
            <a:spLocks noGrp="1"/>
          </p:cNvSpPr>
          <p:nvPr>
            <p:ph idx="1"/>
          </p:nvPr>
        </p:nvSpPr>
        <p:spPr>
          <a:xfrm>
            <a:off x="937083" y="1326593"/>
            <a:ext cx="10515600" cy="4351338"/>
          </a:xfrm>
        </p:spPr>
        <p:txBody>
          <a:bodyPr/>
          <a:lstStyle/>
          <a:p>
            <a:r>
              <a:rPr lang="en-NZ" dirty="0">
                <a:solidFill>
                  <a:schemeClr val="bg1"/>
                </a:solidFill>
              </a:rPr>
              <a:t>Dust</a:t>
            </a:r>
          </a:p>
          <a:p>
            <a:r>
              <a:rPr lang="en-NZ" dirty="0">
                <a:solidFill>
                  <a:schemeClr val="bg1"/>
                </a:solidFill>
              </a:rPr>
              <a:t>1/6</a:t>
            </a:r>
            <a:r>
              <a:rPr lang="en-NZ" baseline="30000" dirty="0">
                <a:solidFill>
                  <a:schemeClr val="bg1"/>
                </a:solidFill>
              </a:rPr>
              <a:t>th</a:t>
            </a:r>
            <a:r>
              <a:rPr lang="en-NZ" dirty="0">
                <a:solidFill>
                  <a:schemeClr val="bg1"/>
                </a:solidFill>
              </a:rPr>
              <a:t>  gravity</a:t>
            </a:r>
          </a:p>
          <a:p>
            <a:r>
              <a:rPr lang="en-NZ" dirty="0">
                <a:solidFill>
                  <a:schemeClr val="bg1"/>
                </a:solidFill>
              </a:rPr>
              <a:t>Temperature swings</a:t>
            </a:r>
          </a:p>
          <a:p>
            <a:r>
              <a:rPr lang="en-NZ" b="1" dirty="0">
                <a:solidFill>
                  <a:schemeClr val="bg1"/>
                </a:solidFill>
              </a:rPr>
              <a:t>Space weather</a:t>
            </a:r>
          </a:p>
        </p:txBody>
      </p:sp>
      <p:pic>
        <p:nvPicPr>
          <p:cNvPr id="5" name="Picture 4" descr="A close up of a rock&#10;&#10;Description automatically generated">
            <a:extLst>
              <a:ext uri="{FF2B5EF4-FFF2-40B4-BE49-F238E27FC236}">
                <a16:creationId xmlns:a16="http://schemas.microsoft.com/office/drawing/2014/main" id="{51F61628-81BB-263F-44E9-27806991AF1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54062" y="1505088"/>
            <a:ext cx="4800855" cy="1496526"/>
          </a:xfrm>
          <a:prstGeom prst="rect">
            <a:avLst/>
          </a:prstGeom>
        </p:spPr>
      </p:pic>
      <p:pic>
        <p:nvPicPr>
          <p:cNvPr id="7" name="Picture 6" descr="A astronaut on the moon&#10;&#10;Description automatically generated">
            <a:extLst>
              <a:ext uri="{FF2B5EF4-FFF2-40B4-BE49-F238E27FC236}">
                <a16:creationId xmlns:a16="http://schemas.microsoft.com/office/drawing/2014/main" id="{4EB51D49-9E3C-984D-F30C-D5FE621042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01904" y="3568841"/>
            <a:ext cx="3792790" cy="2840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4" name="Group 3">
            <a:extLst>
              <a:ext uri="{FF2B5EF4-FFF2-40B4-BE49-F238E27FC236}">
                <a16:creationId xmlns:a16="http://schemas.microsoft.com/office/drawing/2014/main" id="{56F32D33-F9B4-5836-A65D-EBDCABE1E276}"/>
              </a:ext>
            </a:extLst>
          </p:cNvPr>
          <p:cNvGrpSpPr/>
          <p:nvPr/>
        </p:nvGrpSpPr>
        <p:grpSpPr>
          <a:xfrm>
            <a:off x="3959770" y="3617908"/>
            <a:ext cx="3233161" cy="2766422"/>
            <a:chOff x="3508762" y="3709475"/>
            <a:chExt cx="3233161" cy="2766422"/>
          </a:xfrm>
        </p:grpSpPr>
        <p:grpSp>
          <p:nvGrpSpPr>
            <p:cNvPr id="8" name="Group 7">
              <a:extLst>
                <a:ext uri="{FF2B5EF4-FFF2-40B4-BE49-F238E27FC236}">
                  <a16:creationId xmlns:a16="http://schemas.microsoft.com/office/drawing/2014/main" id="{853193E5-F4FE-3A90-193F-F24D55E5F21B}"/>
                </a:ext>
              </a:extLst>
            </p:cNvPr>
            <p:cNvGrpSpPr/>
            <p:nvPr/>
          </p:nvGrpSpPr>
          <p:grpSpPr>
            <a:xfrm>
              <a:off x="3508762" y="3709475"/>
              <a:ext cx="2865305" cy="2766422"/>
              <a:chOff x="3508762" y="3709475"/>
              <a:chExt cx="2865305" cy="2766422"/>
            </a:xfrm>
          </p:grpSpPr>
          <p:pic>
            <p:nvPicPr>
              <p:cNvPr id="9" name="Picture 8" descr="A set of thermometers&#10;&#10;Description automatically generated">
                <a:extLst>
                  <a:ext uri="{FF2B5EF4-FFF2-40B4-BE49-F238E27FC236}">
                    <a16:creationId xmlns:a16="http://schemas.microsoft.com/office/drawing/2014/main" id="{D575DEE4-AE1A-C9F6-97D9-6FAADD21E0B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607645" y="3709475"/>
                <a:ext cx="2766422" cy="2766422"/>
              </a:xfrm>
              <a:prstGeom prst="rect">
                <a:avLst/>
              </a:prstGeom>
              <a:solidFill>
                <a:srgbClr val="FFFFFF">
                  <a:shade val="85000"/>
                </a:srgbClr>
              </a:solidFill>
              <a:ln w="1270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01723903-CD43-0279-418D-5221DABAE8A6}"/>
                  </a:ext>
                </a:extLst>
              </p:cNvPr>
              <p:cNvSpPr txBox="1"/>
              <p:nvPr/>
            </p:nvSpPr>
            <p:spPr>
              <a:xfrm>
                <a:off x="3508762" y="4908020"/>
                <a:ext cx="1028700" cy="369332"/>
              </a:xfrm>
              <a:prstGeom prst="rect">
                <a:avLst/>
              </a:prstGeom>
              <a:noFill/>
              <a:ln>
                <a:noFill/>
              </a:ln>
            </p:spPr>
            <p:txBody>
              <a:bodyPr wrap="square" rtlCol="0">
                <a:spAutoFit/>
              </a:bodyPr>
              <a:lstStyle/>
              <a:p>
                <a:r>
                  <a:rPr lang="en-NZ" dirty="0"/>
                  <a:t>220°C</a:t>
                </a:r>
              </a:p>
            </p:txBody>
          </p:sp>
        </p:grpSp>
        <p:sp>
          <p:nvSpPr>
            <p:cNvPr id="12" name="TextBox 11">
              <a:extLst>
                <a:ext uri="{FF2B5EF4-FFF2-40B4-BE49-F238E27FC236}">
                  <a16:creationId xmlns:a16="http://schemas.microsoft.com/office/drawing/2014/main" id="{4F0D6454-51A9-79F8-19CC-41434ADA4693}"/>
                </a:ext>
              </a:extLst>
            </p:cNvPr>
            <p:cNvSpPr txBox="1"/>
            <p:nvPr/>
          </p:nvSpPr>
          <p:spPr>
            <a:xfrm>
              <a:off x="5608830" y="5482949"/>
              <a:ext cx="1133093" cy="369332"/>
            </a:xfrm>
            <a:prstGeom prst="rect">
              <a:avLst/>
            </a:prstGeom>
            <a:noFill/>
            <a:ln>
              <a:noFill/>
            </a:ln>
          </p:spPr>
          <p:txBody>
            <a:bodyPr wrap="square" rtlCol="0">
              <a:spAutoFit/>
            </a:bodyPr>
            <a:lstStyle/>
            <a:p>
              <a:r>
                <a:rPr lang="en-NZ" dirty="0"/>
                <a:t>-170°C</a:t>
              </a:r>
            </a:p>
          </p:txBody>
        </p:sp>
      </p:grpSp>
    </p:spTree>
    <p:extLst>
      <p:ext uri="{BB962C8B-B14F-4D97-AF65-F5344CB8AC3E}">
        <p14:creationId xmlns:p14="http://schemas.microsoft.com/office/powerpoint/2010/main" val="321208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sun in space with bright light&#10;&#10;Description automatically generated with medium confidence">
            <a:extLst>
              <a:ext uri="{FF2B5EF4-FFF2-40B4-BE49-F238E27FC236}">
                <a16:creationId xmlns:a16="http://schemas.microsoft.com/office/drawing/2014/main" id="{F6B945EC-9419-9295-6605-0C60963FDA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19309" y="0"/>
            <a:ext cx="9669642" cy="6857990"/>
          </a:xfrm>
          <a:prstGeom prst="rect">
            <a:avLst/>
          </a:prstGeom>
        </p:spPr>
      </p:pic>
      <p:sp>
        <p:nvSpPr>
          <p:cNvPr id="5" name="Title 1">
            <a:extLst>
              <a:ext uri="{FF2B5EF4-FFF2-40B4-BE49-F238E27FC236}">
                <a16:creationId xmlns:a16="http://schemas.microsoft.com/office/drawing/2014/main" id="{C9D146D2-079A-DCA4-C9C7-4365B2F3D52E}"/>
              </a:ext>
            </a:extLst>
          </p:cNvPr>
          <p:cNvSpPr txBox="1">
            <a:spLocks/>
          </p:cNvSpPr>
          <p:nvPr/>
        </p:nvSpPr>
        <p:spPr>
          <a:xfrm>
            <a:off x="838200" y="365125"/>
            <a:ext cx="3822189" cy="11400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sz="4000" dirty="0">
                <a:solidFill>
                  <a:schemeClr val="bg1"/>
                </a:solidFill>
              </a:rPr>
              <a:t>Space weather</a:t>
            </a:r>
          </a:p>
        </p:txBody>
      </p:sp>
      <p:sp>
        <p:nvSpPr>
          <p:cNvPr id="6" name="Content Placeholder 2">
            <a:extLst>
              <a:ext uri="{FF2B5EF4-FFF2-40B4-BE49-F238E27FC236}">
                <a16:creationId xmlns:a16="http://schemas.microsoft.com/office/drawing/2014/main" id="{2D533F53-2CA6-B064-D3DA-48165841C6BF}"/>
              </a:ext>
            </a:extLst>
          </p:cNvPr>
          <p:cNvSpPr>
            <a:spLocks noGrp="1"/>
          </p:cNvSpPr>
          <p:nvPr>
            <p:ph idx="1"/>
          </p:nvPr>
        </p:nvSpPr>
        <p:spPr>
          <a:xfrm>
            <a:off x="995285" y="3717305"/>
            <a:ext cx="4535720" cy="2912250"/>
          </a:xfrm>
          <a:noFill/>
          <a:ln>
            <a:noFill/>
          </a:ln>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NZ" sz="2400" b="1" dirty="0">
                <a:solidFill>
                  <a:schemeClr val="bg1"/>
                </a:solidFill>
              </a:rPr>
              <a:t>Coronal mass ejections (CMEs)</a:t>
            </a:r>
          </a:p>
          <a:p>
            <a:r>
              <a:rPr lang="en-NZ" sz="2000" dirty="0">
                <a:solidFill>
                  <a:schemeClr val="bg1"/>
                </a:solidFill>
              </a:rPr>
              <a:t>Bursts of solar material (plasma)</a:t>
            </a:r>
          </a:p>
          <a:p>
            <a:r>
              <a:rPr lang="en-NZ" sz="2000" dirty="0">
                <a:solidFill>
                  <a:schemeClr val="bg1"/>
                </a:solidFill>
              </a:rPr>
              <a:t>Distort Earth’s magnetosphere, causing </a:t>
            </a:r>
            <a:r>
              <a:rPr lang="en-NZ" sz="2000" b="1" dirty="0">
                <a:solidFill>
                  <a:schemeClr val="bg1"/>
                </a:solidFill>
              </a:rPr>
              <a:t>geomagnetic storms</a:t>
            </a:r>
          </a:p>
          <a:p>
            <a:r>
              <a:rPr lang="en-NZ" sz="2000" dirty="0">
                <a:solidFill>
                  <a:schemeClr val="bg1"/>
                </a:solidFill>
              </a:rPr>
              <a:t>Can damage satellites, electricity grids, gas pipelines, astronauts</a:t>
            </a:r>
          </a:p>
          <a:p>
            <a:r>
              <a:rPr lang="en-NZ" sz="2000" dirty="0">
                <a:solidFill>
                  <a:schemeClr val="bg1"/>
                </a:solidFill>
              </a:rPr>
              <a:t>1-2 days travel time</a:t>
            </a:r>
          </a:p>
        </p:txBody>
      </p:sp>
      <p:sp>
        <p:nvSpPr>
          <p:cNvPr id="7" name="Content Placeholder 2">
            <a:extLst>
              <a:ext uri="{FF2B5EF4-FFF2-40B4-BE49-F238E27FC236}">
                <a16:creationId xmlns:a16="http://schemas.microsoft.com/office/drawing/2014/main" id="{785F6618-0047-1BBA-6DC5-D48329F23614}"/>
              </a:ext>
            </a:extLst>
          </p:cNvPr>
          <p:cNvSpPr txBox="1">
            <a:spLocks/>
          </p:cNvSpPr>
          <p:nvPr/>
        </p:nvSpPr>
        <p:spPr>
          <a:xfrm>
            <a:off x="995285" y="1683792"/>
            <a:ext cx="4736443" cy="2059426"/>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2400" b="1" dirty="0">
                <a:solidFill>
                  <a:schemeClr val="bg1"/>
                </a:solidFill>
              </a:rPr>
              <a:t>Solar flares</a:t>
            </a:r>
          </a:p>
          <a:p>
            <a:r>
              <a:rPr lang="en-NZ" sz="2000" dirty="0">
                <a:solidFill>
                  <a:schemeClr val="bg1"/>
                </a:solidFill>
              </a:rPr>
              <a:t>Bursts of electromagnetic radiation</a:t>
            </a:r>
          </a:p>
          <a:p>
            <a:r>
              <a:rPr lang="en-NZ" sz="2000" dirty="0">
                <a:solidFill>
                  <a:schemeClr val="bg1"/>
                </a:solidFill>
              </a:rPr>
              <a:t>Can cause radio blackouts</a:t>
            </a:r>
          </a:p>
          <a:p>
            <a:r>
              <a:rPr lang="en-NZ" sz="2000" dirty="0">
                <a:solidFill>
                  <a:schemeClr val="bg1"/>
                </a:solidFill>
              </a:rPr>
              <a:t>8min travel time</a:t>
            </a:r>
          </a:p>
          <a:p>
            <a:pPr lvl="1"/>
            <a:endParaRPr lang="en-NZ" sz="1700" dirty="0">
              <a:solidFill>
                <a:schemeClr val="bg1"/>
              </a:solidFill>
            </a:endParaRPr>
          </a:p>
        </p:txBody>
      </p:sp>
      <p:cxnSp>
        <p:nvCxnSpPr>
          <p:cNvPr id="3" name="Straight Connector 2">
            <a:extLst>
              <a:ext uri="{FF2B5EF4-FFF2-40B4-BE49-F238E27FC236}">
                <a16:creationId xmlns:a16="http://schemas.microsoft.com/office/drawing/2014/main" id="{CB6CCA09-FE32-FD43-D21A-2E7EA1B060E5}"/>
              </a:ext>
            </a:extLst>
          </p:cNvPr>
          <p:cNvCxnSpPr/>
          <p:nvPr/>
        </p:nvCxnSpPr>
        <p:spPr>
          <a:xfrm>
            <a:off x="2899317" y="1895707"/>
            <a:ext cx="319668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B7145DB-1721-8374-2F9B-A2E610ED83CB}"/>
              </a:ext>
            </a:extLst>
          </p:cNvPr>
          <p:cNvCxnSpPr>
            <a:cxnSpLocks/>
          </p:cNvCxnSpPr>
          <p:nvPr/>
        </p:nvCxnSpPr>
        <p:spPr>
          <a:xfrm>
            <a:off x="5531005" y="3921512"/>
            <a:ext cx="196261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637968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How does Artemis compare to Apollo? Space experts weigh in | Astronomy.com">
            <a:extLst>
              <a:ext uri="{FF2B5EF4-FFF2-40B4-BE49-F238E27FC236}">
                <a16:creationId xmlns:a16="http://schemas.microsoft.com/office/drawing/2014/main" id="{FAC5C790-E7DB-9B19-75A3-397304E1F75B}"/>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bwMode="auto">
          <a:xfrm>
            <a:off x="9162831" y="393794"/>
            <a:ext cx="1437059" cy="1563953"/>
          </a:xfrm>
          <a:prstGeom prst="rect">
            <a:avLst/>
          </a:prstGeom>
          <a:noFill/>
          <a:ln>
            <a:noFill/>
          </a:ln>
        </p:spPr>
      </p:pic>
      <p:pic>
        <p:nvPicPr>
          <p:cNvPr id="12" name="Picture 11" descr="How does Artemis compare to Apollo? Space experts weigh in | Astronomy.com">
            <a:extLst>
              <a:ext uri="{FF2B5EF4-FFF2-40B4-BE49-F238E27FC236}">
                <a16:creationId xmlns:a16="http://schemas.microsoft.com/office/drawing/2014/main" id="{DF8153FD-AF08-1CAD-152B-2B905D49D9C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9154741" y="386979"/>
            <a:ext cx="1437059" cy="1667703"/>
          </a:xfrm>
          <a:prstGeom prst="rect">
            <a:avLst/>
          </a:prstGeom>
          <a:noFill/>
          <a:ln>
            <a:noFill/>
          </a:ln>
        </p:spPr>
      </p:pic>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ocket launch">
            <a:extLst>
              <a:ext uri="{FF2B5EF4-FFF2-40B4-BE49-F238E27FC236}">
                <a16:creationId xmlns:a16="http://schemas.microsoft.com/office/drawing/2014/main" id="{E59E5E8A-BF65-1131-D78E-9B23D870331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2"/>
          <a:stretch/>
        </p:blipFill>
        <p:spPr>
          <a:xfrm>
            <a:off x="-456772"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99D060-A1DC-460A-7DEC-D538726508BD}"/>
              </a:ext>
            </a:extLst>
          </p:cNvPr>
          <p:cNvSpPr>
            <a:spLocks noGrp="1"/>
          </p:cNvSpPr>
          <p:nvPr>
            <p:ph type="title"/>
          </p:nvPr>
        </p:nvSpPr>
        <p:spPr>
          <a:xfrm>
            <a:off x="5281879" y="441181"/>
            <a:ext cx="3794705" cy="1559301"/>
          </a:xfrm>
        </p:spPr>
        <p:txBody>
          <a:bodyPr>
            <a:noAutofit/>
          </a:bodyPr>
          <a:lstStyle/>
          <a:p>
            <a:r>
              <a:rPr lang="en-NZ" sz="3200" dirty="0"/>
              <a:t>Getting people to the Moon (and beyond) requires 3 things</a:t>
            </a:r>
          </a:p>
        </p:txBody>
      </p:sp>
      <p:sp>
        <p:nvSpPr>
          <p:cNvPr id="3" name="Content Placeholder 2">
            <a:extLst>
              <a:ext uri="{FF2B5EF4-FFF2-40B4-BE49-F238E27FC236}">
                <a16:creationId xmlns:a16="http://schemas.microsoft.com/office/drawing/2014/main" id="{367AA07C-892B-804D-3189-3454F4136C2E}"/>
              </a:ext>
            </a:extLst>
          </p:cNvPr>
          <p:cNvSpPr>
            <a:spLocks noGrp="1"/>
          </p:cNvSpPr>
          <p:nvPr>
            <p:ph idx="1"/>
          </p:nvPr>
        </p:nvSpPr>
        <p:spPr>
          <a:xfrm>
            <a:off x="5687785" y="2564204"/>
            <a:ext cx="5807528" cy="3920737"/>
          </a:xfrm>
        </p:spPr>
        <p:txBody>
          <a:bodyPr anchor="ctr">
            <a:normAutofit/>
          </a:bodyPr>
          <a:lstStyle/>
          <a:p>
            <a:pPr marL="457200" indent="-457200">
              <a:buAutoNum type="arabicPeriod"/>
            </a:pPr>
            <a:r>
              <a:rPr lang="en-NZ" dirty="0"/>
              <a:t>A reason to go</a:t>
            </a:r>
          </a:p>
          <a:p>
            <a:pPr lvl="1"/>
            <a:r>
              <a:rPr lang="en-NZ" sz="2000" dirty="0"/>
              <a:t>Nationalism</a:t>
            </a:r>
          </a:p>
          <a:p>
            <a:pPr lvl="1"/>
            <a:r>
              <a:rPr lang="en-NZ" sz="2000" dirty="0"/>
              <a:t>Economic benefit</a:t>
            </a:r>
          </a:p>
          <a:p>
            <a:pPr lvl="1"/>
            <a:r>
              <a:rPr lang="en-NZ" sz="2000" dirty="0"/>
              <a:t>Scientific discovery</a:t>
            </a:r>
          </a:p>
          <a:p>
            <a:pPr lvl="1"/>
            <a:r>
              <a:rPr lang="en-NZ" sz="2000" dirty="0"/>
              <a:t>Stepping stone?</a:t>
            </a:r>
          </a:p>
          <a:p>
            <a:pPr marL="457200" indent="-457200">
              <a:buAutoNum type="arabicPeriod"/>
            </a:pPr>
            <a:r>
              <a:rPr lang="en-NZ" dirty="0"/>
              <a:t>A way to get there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NZ" sz="2000" b="0" i="0" u="none" strike="noStrike" kern="1200" cap="none" spc="0" normalizeH="0" baseline="0" noProof="0" dirty="0">
                <a:ln>
                  <a:noFill/>
                </a:ln>
                <a:solidFill>
                  <a:prstClr val="black"/>
                </a:solidFill>
                <a:effectLst/>
                <a:uLnTx/>
                <a:uFillTx/>
                <a:latin typeface="Aptos" panose="02110004020202020204"/>
              </a:rPr>
              <a:t>Rocket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NZ" sz="2000" dirty="0">
                <a:solidFill>
                  <a:prstClr val="black"/>
                </a:solidFill>
                <a:latin typeface="Aptos" panose="02110004020202020204"/>
              </a:rPr>
              <a:t>Capsule</a:t>
            </a:r>
            <a:endParaRPr kumimoji="0" lang="en-NZ" sz="2000" b="0" i="0" u="none" strike="noStrike" kern="1200" cap="none" spc="0" normalizeH="0" baseline="0" noProof="0" dirty="0">
              <a:ln>
                <a:noFill/>
              </a:ln>
              <a:solidFill>
                <a:prstClr val="black"/>
              </a:solidFill>
              <a:effectLst/>
              <a:uLnTx/>
              <a:uFillTx/>
              <a:latin typeface="Aptos" panose="02110004020202020204"/>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NZ" sz="2000" b="0" i="0" u="none" strike="noStrike" kern="1200" cap="none" spc="0" normalizeH="0" baseline="0" noProof="0" dirty="0">
                <a:ln>
                  <a:noFill/>
                </a:ln>
                <a:solidFill>
                  <a:prstClr val="black"/>
                </a:solidFill>
                <a:effectLst/>
                <a:uLnTx/>
                <a:uFillTx/>
                <a:latin typeface="Aptos" panose="02110004020202020204"/>
              </a:rPr>
              <a:t>Lander</a:t>
            </a:r>
            <a:endParaRPr lang="en-NZ" sz="2800" dirty="0"/>
          </a:p>
          <a:p>
            <a:pPr marL="457200" indent="-457200">
              <a:buAutoNum type="arabicPeriod"/>
            </a:pPr>
            <a:r>
              <a:rPr lang="en-NZ" dirty="0"/>
              <a:t>A means to stay safe</a:t>
            </a:r>
            <a:endParaRPr lang="en-NZ" sz="2400" dirty="0"/>
          </a:p>
        </p:txBody>
      </p:sp>
      <p:sp>
        <p:nvSpPr>
          <p:cNvPr id="7" name="TextBox 6">
            <a:extLst>
              <a:ext uri="{FF2B5EF4-FFF2-40B4-BE49-F238E27FC236}">
                <a16:creationId xmlns:a16="http://schemas.microsoft.com/office/drawing/2014/main" id="{87CA79D2-55CC-8F35-C286-338A9895A835}"/>
              </a:ext>
            </a:extLst>
          </p:cNvPr>
          <p:cNvSpPr txBox="1"/>
          <p:nvPr/>
        </p:nvSpPr>
        <p:spPr>
          <a:xfrm>
            <a:off x="11007557" y="1957747"/>
            <a:ext cx="1357919" cy="338554"/>
          </a:xfrm>
          <a:prstGeom prst="rect">
            <a:avLst/>
          </a:prstGeom>
          <a:noFill/>
        </p:spPr>
        <p:txBody>
          <a:bodyPr wrap="square" rtlCol="0">
            <a:spAutoFit/>
          </a:bodyPr>
          <a:lstStyle/>
          <a:p>
            <a:r>
              <a:rPr lang="en-NZ" sz="1600" dirty="0"/>
              <a:t>2022-</a:t>
            </a:r>
          </a:p>
        </p:txBody>
      </p:sp>
      <p:pic>
        <p:nvPicPr>
          <p:cNvPr id="15" name="Content Placeholder 9" descr="A logo with a letter a and a sphere&#10;&#10;Description automatically generated">
            <a:extLst>
              <a:ext uri="{FF2B5EF4-FFF2-40B4-BE49-F238E27FC236}">
                <a16:creationId xmlns:a16="http://schemas.microsoft.com/office/drawing/2014/main" id="{8594A471-A9E8-3EEF-CD04-5B17D0F16242}"/>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tretch>
            <a:fillRect/>
          </a:stretch>
        </p:blipFill>
        <p:spPr>
          <a:xfrm>
            <a:off x="10524890" y="522608"/>
            <a:ext cx="1600200" cy="1441954"/>
          </a:xfrm>
          <a:prstGeom prst="rect">
            <a:avLst/>
          </a:prstGeom>
          <a:ln>
            <a:noFill/>
          </a:ln>
          <a:effectLst/>
        </p:spPr>
      </p:pic>
      <p:sp>
        <p:nvSpPr>
          <p:cNvPr id="10" name="Rectangle 9">
            <a:extLst>
              <a:ext uri="{FF2B5EF4-FFF2-40B4-BE49-F238E27FC236}">
                <a16:creationId xmlns:a16="http://schemas.microsoft.com/office/drawing/2014/main" id="{366220DC-44E6-178C-5F42-581E0C4198A7}"/>
              </a:ext>
            </a:extLst>
          </p:cNvPr>
          <p:cNvSpPr/>
          <p:nvPr/>
        </p:nvSpPr>
        <p:spPr>
          <a:xfrm>
            <a:off x="10531239" y="1621375"/>
            <a:ext cx="88901" cy="798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 name="Picture 3" descr="How does Artemis compare to Apollo? Space experts weigh in | Astronomy.com">
            <a:extLst>
              <a:ext uri="{FF2B5EF4-FFF2-40B4-BE49-F238E27FC236}">
                <a16:creationId xmlns:a16="http://schemas.microsoft.com/office/drawing/2014/main" id="{8840509E-E7A6-E127-098C-54A0AB414EF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bwMode="auto">
          <a:xfrm>
            <a:off x="9185221" y="425079"/>
            <a:ext cx="1445150" cy="1667703"/>
          </a:xfrm>
          <a:prstGeom prst="rect">
            <a:avLst/>
          </a:prstGeom>
          <a:noFill/>
          <a:ln>
            <a:noFill/>
          </a:ln>
        </p:spPr>
      </p:pic>
      <p:pic>
        <p:nvPicPr>
          <p:cNvPr id="13" name="Picture 12" descr="How does Artemis compare to Apollo? Space experts weigh in | Astronomy.com">
            <a:extLst>
              <a:ext uri="{FF2B5EF4-FFF2-40B4-BE49-F238E27FC236}">
                <a16:creationId xmlns:a16="http://schemas.microsoft.com/office/drawing/2014/main" id="{64BDC769-4B61-E420-4C5A-6DD6E8FF1949}"/>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bwMode="auto">
          <a:xfrm>
            <a:off x="9192841" y="417459"/>
            <a:ext cx="1437059" cy="1667703"/>
          </a:xfrm>
          <a:prstGeom prst="rect">
            <a:avLst/>
          </a:prstGeom>
          <a:noFill/>
          <a:ln>
            <a:noFill/>
          </a:ln>
        </p:spPr>
      </p:pic>
      <p:sp>
        <p:nvSpPr>
          <p:cNvPr id="6" name="TextBox 5">
            <a:extLst>
              <a:ext uri="{FF2B5EF4-FFF2-40B4-BE49-F238E27FC236}">
                <a16:creationId xmlns:a16="http://schemas.microsoft.com/office/drawing/2014/main" id="{51479B34-F403-020E-8D4C-E95A5D0E8A96}"/>
              </a:ext>
            </a:extLst>
          </p:cNvPr>
          <p:cNvSpPr txBox="1"/>
          <p:nvPr/>
        </p:nvSpPr>
        <p:spPr>
          <a:xfrm>
            <a:off x="9328217" y="1942812"/>
            <a:ext cx="1357919" cy="338554"/>
          </a:xfrm>
          <a:prstGeom prst="rect">
            <a:avLst/>
          </a:prstGeom>
          <a:noFill/>
        </p:spPr>
        <p:txBody>
          <a:bodyPr wrap="square" rtlCol="0">
            <a:spAutoFit/>
          </a:bodyPr>
          <a:lstStyle/>
          <a:p>
            <a:r>
              <a:rPr lang="en-NZ" sz="1600" dirty="0"/>
              <a:t>1961-1972</a:t>
            </a:r>
            <a:endParaRPr lang="en-NZ" dirty="0"/>
          </a:p>
        </p:txBody>
      </p:sp>
    </p:spTree>
    <p:extLst>
      <p:ext uri="{BB962C8B-B14F-4D97-AF65-F5344CB8AC3E}">
        <p14:creationId xmlns:p14="http://schemas.microsoft.com/office/powerpoint/2010/main" val="1934914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9FF2A-B944-F75B-CFF4-DC40F2D017F7}"/>
              </a:ext>
            </a:extLst>
          </p:cNvPr>
          <p:cNvSpPr>
            <a:spLocks noGrp="1"/>
          </p:cNvSpPr>
          <p:nvPr>
            <p:ph type="title"/>
          </p:nvPr>
        </p:nvSpPr>
        <p:spPr>
          <a:xfrm>
            <a:off x="294190" y="211476"/>
            <a:ext cx="10515600" cy="1325563"/>
          </a:xfrm>
        </p:spPr>
        <p:txBody>
          <a:bodyPr/>
          <a:lstStyle/>
          <a:p>
            <a:r>
              <a:rPr lang="en-NZ" dirty="0">
                <a:solidFill>
                  <a:schemeClr val="bg1"/>
                </a:solidFill>
              </a:rPr>
              <a:t>Radiation sources and effects</a:t>
            </a:r>
          </a:p>
        </p:txBody>
      </p:sp>
      <p:sp>
        <p:nvSpPr>
          <p:cNvPr id="5" name="Content Placeholder 4">
            <a:extLst>
              <a:ext uri="{FF2B5EF4-FFF2-40B4-BE49-F238E27FC236}">
                <a16:creationId xmlns:a16="http://schemas.microsoft.com/office/drawing/2014/main" id="{6E2E4070-B582-9D3A-254F-ABC966E6FDD4}"/>
              </a:ext>
            </a:extLst>
          </p:cNvPr>
          <p:cNvSpPr>
            <a:spLocks noGrp="1"/>
          </p:cNvSpPr>
          <p:nvPr>
            <p:ph idx="1"/>
          </p:nvPr>
        </p:nvSpPr>
        <p:spPr/>
        <p:txBody>
          <a:bodyPr/>
          <a:lstStyle/>
          <a:p>
            <a:endParaRPr lang="en-NZ" dirty="0"/>
          </a:p>
        </p:txBody>
      </p:sp>
      <p:pic>
        <p:nvPicPr>
          <p:cNvPr id="7" name="Picture 6">
            <a:extLst>
              <a:ext uri="{FF2B5EF4-FFF2-40B4-BE49-F238E27FC236}">
                <a16:creationId xmlns:a16="http://schemas.microsoft.com/office/drawing/2014/main" id="{B38B82D6-9ED3-DF7D-A82E-A72EEDB30CF3}"/>
              </a:ext>
            </a:extLst>
          </p:cNvPr>
          <p:cNvPicPr>
            <a:picLocks noChangeAspect="1"/>
          </p:cNvPicPr>
          <p:nvPr/>
        </p:nvPicPr>
        <p:blipFill>
          <a:blip r:embed="rId3"/>
          <a:stretch>
            <a:fillRect/>
          </a:stretch>
        </p:blipFill>
        <p:spPr>
          <a:xfrm>
            <a:off x="337334" y="1581249"/>
            <a:ext cx="6569544" cy="46672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2">
            <a:extLst>
              <a:ext uri="{FF2B5EF4-FFF2-40B4-BE49-F238E27FC236}">
                <a16:creationId xmlns:a16="http://schemas.microsoft.com/office/drawing/2014/main" id="{701506A5-712D-D93A-B9D8-688F1B7183A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80627" y="827523"/>
            <a:ext cx="4613590" cy="56653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48438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096A0-F263-8D95-C79E-1A4DDCE622D5}"/>
              </a:ext>
            </a:extLst>
          </p:cNvPr>
          <p:cNvSpPr>
            <a:spLocks noGrp="1"/>
          </p:cNvSpPr>
          <p:nvPr>
            <p:ph type="title"/>
          </p:nvPr>
        </p:nvSpPr>
        <p:spPr>
          <a:xfrm>
            <a:off x="838200" y="365125"/>
            <a:ext cx="11010900" cy="1325563"/>
          </a:xfrm>
        </p:spPr>
        <p:txBody>
          <a:bodyPr/>
          <a:lstStyle/>
          <a:p>
            <a:pPr algn="ctr"/>
            <a:r>
              <a:rPr lang="en-NZ" dirty="0">
                <a:solidFill>
                  <a:schemeClr val="bg1"/>
                </a:solidFill>
              </a:rPr>
              <a:t>11-year solar cycle</a:t>
            </a:r>
          </a:p>
        </p:txBody>
      </p:sp>
      <p:sp>
        <p:nvSpPr>
          <p:cNvPr id="3" name="Content Placeholder 2">
            <a:extLst>
              <a:ext uri="{FF2B5EF4-FFF2-40B4-BE49-F238E27FC236}">
                <a16:creationId xmlns:a16="http://schemas.microsoft.com/office/drawing/2014/main" id="{DE33A276-CD94-9985-716A-E9406B06966B}"/>
              </a:ext>
            </a:extLst>
          </p:cNvPr>
          <p:cNvSpPr>
            <a:spLocks noGrp="1"/>
          </p:cNvSpPr>
          <p:nvPr>
            <p:ph idx="1"/>
          </p:nvPr>
        </p:nvSpPr>
        <p:spPr/>
        <p:txBody>
          <a:bodyPr/>
          <a:lstStyle/>
          <a:p>
            <a:endParaRPr lang="en-NZ"/>
          </a:p>
        </p:txBody>
      </p:sp>
      <p:pic>
        <p:nvPicPr>
          <p:cNvPr id="5" name="Picture 4">
            <a:extLst>
              <a:ext uri="{FF2B5EF4-FFF2-40B4-BE49-F238E27FC236}">
                <a16:creationId xmlns:a16="http://schemas.microsoft.com/office/drawing/2014/main" id="{3FD12550-D3EB-A79B-90FE-9A962F1E2198}"/>
              </a:ext>
            </a:extLst>
          </p:cNvPr>
          <p:cNvPicPr>
            <a:picLocks noChangeAspect="1"/>
          </p:cNvPicPr>
          <p:nvPr/>
        </p:nvPicPr>
        <p:blipFill>
          <a:blip r:embed="rId3"/>
          <a:stretch>
            <a:fillRect/>
          </a:stretch>
        </p:blipFill>
        <p:spPr>
          <a:xfrm>
            <a:off x="474598" y="2003772"/>
            <a:ext cx="11242804" cy="3995043"/>
          </a:xfrm>
          <a:prstGeom prst="rect">
            <a:avLst/>
          </a:prstGeom>
        </p:spPr>
      </p:pic>
    </p:spTree>
    <p:extLst>
      <p:ext uri="{BB962C8B-B14F-4D97-AF65-F5344CB8AC3E}">
        <p14:creationId xmlns:p14="http://schemas.microsoft.com/office/powerpoint/2010/main" val="220796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rocket on a surface with a moon and two lights&#10;&#10;Description automatically generated with medium confidence">
            <a:extLst>
              <a:ext uri="{FF2B5EF4-FFF2-40B4-BE49-F238E27FC236}">
                <a16:creationId xmlns:a16="http://schemas.microsoft.com/office/drawing/2014/main" id="{D7093426-F633-5EE5-B56E-C81ADB054F34}"/>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pic>
        <p:nvPicPr>
          <p:cNvPr id="7" name="Picture 6" descr="A map of new zealand with different states&#10;&#10;Description automatically generated">
            <a:extLst>
              <a:ext uri="{FF2B5EF4-FFF2-40B4-BE49-F238E27FC236}">
                <a16:creationId xmlns:a16="http://schemas.microsoft.com/office/drawing/2014/main" id="{1FDC16E1-CAE6-9E35-311E-2968117876BA}"/>
              </a:ext>
            </a:extLst>
          </p:cNvPr>
          <p:cNvPicPr>
            <a:picLocks noChangeAspect="1"/>
          </p:cNvPicPr>
          <p:nvPr/>
        </p:nvPicPr>
        <p:blipFill>
          <a:blip r:embed="rId4" cstate="screen">
            <a:alphaModFix amt="70000"/>
            <a:extLst>
              <a:ext uri="{28A0092B-C50C-407E-A947-70E740481C1C}">
                <a14:useLocalDpi xmlns:a14="http://schemas.microsoft.com/office/drawing/2010/main"/>
              </a:ext>
            </a:extLst>
          </a:blip>
          <a:stretch>
            <a:fillRect/>
          </a:stretch>
        </p:blipFill>
        <p:spPr>
          <a:xfrm>
            <a:off x="3243263" y="3155738"/>
            <a:ext cx="433387" cy="546524"/>
          </a:xfrm>
          <a:prstGeom prst="rect">
            <a:avLst/>
          </a:prstGeom>
        </p:spPr>
      </p:pic>
      <p:sp>
        <p:nvSpPr>
          <p:cNvPr id="4" name="Title 3">
            <a:extLst>
              <a:ext uri="{FF2B5EF4-FFF2-40B4-BE49-F238E27FC236}">
                <a16:creationId xmlns:a16="http://schemas.microsoft.com/office/drawing/2014/main" id="{B6D9DBE7-4AC6-63AD-00EE-535E42778583}"/>
              </a:ext>
            </a:extLst>
          </p:cNvPr>
          <p:cNvSpPr>
            <a:spLocks noGrp="1"/>
          </p:cNvSpPr>
          <p:nvPr>
            <p:ph type="title"/>
          </p:nvPr>
        </p:nvSpPr>
        <p:spPr/>
        <p:txBody>
          <a:bodyPr/>
          <a:lstStyle/>
          <a:p>
            <a:endParaRPr lang="en-NZ"/>
          </a:p>
        </p:txBody>
      </p:sp>
    </p:spTree>
    <p:extLst>
      <p:ext uri="{BB962C8B-B14F-4D97-AF65-F5344CB8AC3E}">
        <p14:creationId xmlns:p14="http://schemas.microsoft.com/office/powerpoint/2010/main" val="42345213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atellite above the earth&#10;&#10;Description automatically generated">
            <a:extLst>
              <a:ext uri="{FF2B5EF4-FFF2-40B4-BE49-F238E27FC236}">
                <a16:creationId xmlns:a16="http://schemas.microsoft.com/office/drawing/2014/main" id="{D767B41C-5792-4656-6835-69A6D599EEAE}"/>
              </a:ext>
            </a:extLst>
          </p:cNvPr>
          <p:cNvPicPr>
            <a:picLocks noGrp="1" noChangeAspect="1"/>
          </p:cNvPicPr>
          <p:nvPr>
            <p:ph idx="1"/>
          </p:nvPr>
        </p:nvPicPr>
        <p:blipFill rotWithShape="1">
          <a:blip r:embed="rId3" cstate="screen">
            <a:alphaModFix amt="85000"/>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6" name="Title 1">
            <a:extLst>
              <a:ext uri="{FF2B5EF4-FFF2-40B4-BE49-F238E27FC236}">
                <a16:creationId xmlns:a16="http://schemas.microsoft.com/office/drawing/2014/main" id="{AA2DD5EF-2CBA-1102-F441-5D8AEEF049AF}"/>
              </a:ext>
            </a:extLst>
          </p:cNvPr>
          <p:cNvSpPr>
            <a:spLocks noGrp="1"/>
          </p:cNvSpPr>
          <p:nvPr>
            <p:ph type="title"/>
          </p:nvPr>
        </p:nvSpPr>
        <p:spPr>
          <a:xfrm>
            <a:off x="838200" y="979172"/>
            <a:ext cx="10515600" cy="1325563"/>
          </a:xfrm>
        </p:spPr>
        <p:txBody>
          <a:bodyPr>
            <a:normAutofit/>
          </a:bodyPr>
          <a:lstStyle/>
          <a:p>
            <a:pPr algn="ctr"/>
            <a:r>
              <a:rPr lang="en-NZ" sz="5400" b="1" dirty="0">
                <a:solidFill>
                  <a:schemeClr val="bg1"/>
                </a:solidFill>
              </a:rPr>
              <a:t>Coda:</a:t>
            </a:r>
            <a:r>
              <a:rPr lang="en-NZ" sz="5400" dirty="0">
                <a:solidFill>
                  <a:schemeClr val="bg1"/>
                </a:solidFill>
              </a:rPr>
              <a:t> Aotearoa in space</a:t>
            </a:r>
          </a:p>
        </p:txBody>
      </p:sp>
      <p:pic>
        <p:nvPicPr>
          <p:cNvPr id="7" name="Picture 6" descr="A logo with white text&#10;&#10;Description automatically generated">
            <a:extLst>
              <a:ext uri="{FF2B5EF4-FFF2-40B4-BE49-F238E27FC236}">
                <a16:creationId xmlns:a16="http://schemas.microsoft.com/office/drawing/2014/main" id="{1B7CC234-8A4F-21FD-B644-3DEB980B11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46959" y="4410241"/>
            <a:ext cx="4967255" cy="2434308"/>
          </a:xfrm>
          <a:prstGeom prst="ellipse">
            <a:avLst/>
          </a:prstGeom>
          <a:ln w="190500" cap="rnd">
            <a:noFill/>
            <a:prstDash val="solid"/>
          </a:ln>
          <a:effectLst>
            <a:outerShdw blurRad="127000" algn="bl" rotWithShape="0">
              <a:srgbClr val="000000"/>
            </a:outerShdw>
          </a:effectLst>
        </p:spPr>
      </p:pic>
      <p:pic>
        <p:nvPicPr>
          <p:cNvPr id="8" name="Picture 7" descr="A satellite over the moon&#10;&#10;Description automatically generated">
            <a:extLst>
              <a:ext uri="{FF2B5EF4-FFF2-40B4-BE49-F238E27FC236}">
                <a16:creationId xmlns:a16="http://schemas.microsoft.com/office/drawing/2014/main" id="{D348148F-B9BF-E4B8-244D-AC111EEE77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85901" y="2731276"/>
            <a:ext cx="3046726" cy="1712268"/>
          </a:xfrm>
          <a:prstGeom prst="rect">
            <a:avLst/>
          </a:prstGeom>
          <a:ln>
            <a:noFill/>
          </a:ln>
          <a:effectLst>
            <a:outerShdw blurRad="292100" dist="139700" dir="2700000" algn="tl" rotWithShape="0">
              <a:srgbClr val="333333">
                <a:alpha val="65000"/>
              </a:srgbClr>
            </a:outerShdw>
          </a:effectLst>
        </p:spPr>
      </p:pic>
      <p:pic>
        <p:nvPicPr>
          <p:cNvPr id="9" name="Picture 8" descr="A green building with a sign in front of it&#10;&#10;Description automatically generated">
            <a:extLst>
              <a:ext uri="{FF2B5EF4-FFF2-40B4-BE49-F238E27FC236}">
                <a16:creationId xmlns:a16="http://schemas.microsoft.com/office/drawing/2014/main" id="{CA9E4C05-5C14-AFC4-C316-41A787131F3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613708" y="2731275"/>
            <a:ext cx="2912147" cy="1719317"/>
          </a:xfrm>
          <a:prstGeom prst="rect">
            <a:avLst/>
          </a:prstGeom>
          <a:ln>
            <a:noFill/>
          </a:ln>
          <a:effectLst>
            <a:outerShdw blurRad="292100" dist="139700" dir="2700000" algn="tl" rotWithShape="0">
              <a:srgbClr val="333333">
                <a:alpha val="65000"/>
              </a:srgbClr>
            </a:outerShdw>
          </a:effectLst>
        </p:spPr>
      </p:pic>
      <p:pic>
        <p:nvPicPr>
          <p:cNvPr id="11" name="Picture 10" descr="A toy sheep in a space suit&#10;&#10;Description automatically generated">
            <a:extLst>
              <a:ext uri="{FF2B5EF4-FFF2-40B4-BE49-F238E27FC236}">
                <a16:creationId xmlns:a16="http://schemas.microsoft.com/office/drawing/2014/main" id="{F89757FC-C551-FA57-EFCB-A44DB46B521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53885" y="2731276"/>
            <a:ext cx="1684229" cy="17193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8901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astronaut on the moon&#10;&#10;Description automatically generated">
            <a:extLst>
              <a:ext uri="{FF2B5EF4-FFF2-40B4-BE49-F238E27FC236}">
                <a16:creationId xmlns:a16="http://schemas.microsoft.com/office/drawing/2014/main" id="{055CF41E-3CE1-CDBA-A079-3C1B255D9CA4}"/>
              </a:ext>
            </a:extLst>
          </p:cNvPr>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2" name="Title 1">
            <a:extLst>
              <a:ext uri="{FF2B5EF4-FFF2-40B4-BE49-F238E27FC236}">
                <a16:creationId xmlns:a16="http://schemas.microsoft.com/office/drawing/2014/main" id="{9CD9E4A9-5143-33CC-69A0-3FD0BCE7574A}"/>
              </a:ext>
            </a:extLst>
          </p:cNvPr>
          <p:cNvSpPr>
            <a:spLocks noGrp="1"/>
          </p:cNvSpPr>
          <p:nvPr>
            <p:ph type="ctrTitle"/>
          </p:nvPr>
        </p:nvSpPr>
        <p:spPr>
          <a:xfrm>
            <a:off x="1171574" y="-609231"/>
            <a:ext cx="10353675" cy="3146580"/>
          </a:xfrm>
        </p:spPr>
        <p:txBody>
          <a:bodyPr>
            <a:normAutofit/>
          </a:bodyPr>
          <a:lstStyle/>
          <a:p>
            <a:r>
              <a:rPr lang="en-NZ" sz="5400" dirty="0">
                <a:solidFill>
                  <a:srgbClr val="FFFFFF"/>
                </a:solidFill>
                <a:latin typeface="Yu Mincho Demibold" panose="02020600000000000000" pitchFamily="18" charset="-128"/>
                <a:ea typeface="Yu Mincho Demibold" panose="02020600000000000000" pitchFamily="18" charset="-128"/>
              </a:rPr>
              <a:t>A </a:t>
            </a:r>
            <a:r>
              <a:rPr lang="en-NZ" sz="5400" dirty="0" err="1">
                <a:solidFill>
                  <a:srgbClr val="FFFFFF"/>
                </a:solidFill>
                <a:latin typeface="Yu Mincho Demibold" panose="02020600000000000000" pitchFamily="18" charset="-128"/>
                <a:ea typeface="Yu Mincho Demibold" panose="02020600000000000000" pitchFamily="18" charset="-128"/>
              </a:rPr>
              <a:t>Waiata</a:t>
            </a:r>
            <a:r>
              <a:rPr lang="en-NZ" sz="5400" dirty="0">
                <a:solidFill>
                  <a:srgbClr val="FFFFFF"/>
                </a:solidFill>
                <a:latin typeface="Yu Mincho Demibold" panose="02020600000000000000" pitchFamily="18" charset="-128"/>
                <a:ea typeface="Yu Mincho Demibold" panose="02020600000000000000" pitchFamily="18" charset="-128"/>
              </a:rPr>
              <a:t> of Ice and Solar Flares</a:t>
            </a:r>
            <a:br>
              <a:rPr lang="en-NZ" sz="5100" dirty="0">
                <a:solidFill>
                  <a:srgbClr val="FFFFFF"/>
                </a:solidFill>
                <a:latin typeface="Centaur" panose="02030504050205020304" pitchFamily="18" charset="0"/>
              </a:rPr>
            </a:br>
            <a:r>
              <a:rPr lang="en-NZ" sz="3600" dirty="0" err="1">
                <a:solidFill>
                  <a:srgbClr val="FFFFFF"/>
                </a:solidFill>
              </a:rPr>
              <a:t>Te</a:t>
            </a:r>
            <a:r>
              <a:rPr lang="en-NZ" sz="3600" dirty="0">
                <a:solidFill>
                  <a:srgbClr val="FFFFFF"/>
                </a:solidFill>
              </a:rPr>
              <a:t> </a:t>
            </a:r>
            <a:r>
              <a:rPr lang="en-NZ" sz="3600" dirty="0" err="1">
                <a:solidFill>
                  <a:srgbClr val="FFFFFF"/>
                </a:solidFill>
              </a:rPr>
              <a:t>Hokinga</a:t>
            </a:r>
            <a:r>
              <a:rPr lang="en-NZ" sz="3600" dirty="0">
                <a:solidFill>
                  <a:srgbClr val="FFFFFF"/>
                </a:solidFill>
              </a:rPr>
              <a:t> ki </a:t>
            </a:r>
            <a:r>
              <a:rPr lang="en-NZ" sz="3600" dirty="0" err="1">
                <a:solidFill>
                  <a:srgbClr val="FFFFFF"/>
                </a:solidFill>
              </a:rPr>
              <a:t>te</a:t>
            </a:r>
            <a:r>
              <a:rPr lang="en-NZ" sz="3600" dirty="0">
                <a:solidFill>
                  <a:srgbClr val="FFFFFF"/>
                </a:solidFill>
              </a:rPr>
              <a:t> </a:t>
            </a:r>
            <a:r>
              <a:rPr lang="en-NZ" sz="3600" dirty="0" err="1">
                <a:solidFill>
                  <a:srgbClr val="FFFFFF"/>
                </a:solidFill>
              </a:rPr>
              <a:t>Marama</a:t>
            </a:r>
            <a:endParaRPr lang="en-NZ" sz="5100" dirty="0">
              <a:solidFill>
                <a:srgbClr val="FFFFFF"/>
              </a:solidFill>
            </a:endParaRPr>
          </a:p>
        </p:txBody>
      </p:sp>
      <p:sp>
        <p:nvSpPr>
          <p:cNvPr id="3" name="Subtitle 2">
            <a:extLst>
              <a:ext uri="{FF2B5EF4-FFF2-40B4-BE49-F238E27FC236}">
                <a16:creationId xmlns:a16="http://schemas.microsoft.com/office/drawing/2014/main" id="{E7A65F00-C0C0-EEDC-903B-41CF2FE4A98E}"/>
              </a:ext>
            </a:extLst>
          </p:cNvPr>
          <p:cNvSpPr>
            <a:spLocks noGrp="1"/>
          </p:cNvSpPr>
          <p:nvPr>
            <p:ph type="subTitle" idx="1"/>
          </p:nvPr>
        </p:nvSpPr>
        <p:spPr>
          <a:xfrm>
            <a:off x="1524000" y="3428999"/>
            <a:ext cx="9144000" cy="1098395"/>
          </a:xfrm>
        </p:spPr>
        <p:txBody>
          <a:bodyPr>
            <a:noAutofit/>
          </a:bodyPr>
          <a:lstStyle/>
          <a:p>
            <a:r>
              <a:rPr lang="en-NZ" sz="2800" dirty="0">
                <a:solidFill>
                  <a:srgbClr val="FFFFFF"/>
                </a:solidFill>
              </a:rPr>
              <a:t>Daniel Wrench</a:t>
            </a:r>
          </a:p>
          <a:p>
            <a:r>
              <a:rPr lang="en-NZ" sz="2000" dirty="0">
                <a:solidFill>
                  <a:srgbClr val="FFFFFF"/>
                </a:solidFill>
              </a:rPr>
              <a:t>U3A Timaru</a:t>
            </a:r>
          </a:p>
          <a:p>
            <a:r>
              <a:rPr lang="en-NZ" sz="2000" dirty="0">
                <a:solidFill>
                  <a:srgbClr val="FFFFFF"/>
                </a:solidFill>
              </a:rPr>
              <a:t>June 2024</a:t>
            </a:r>
          </a:p>
        </p:txBody>
      </p:sp>
      <p:sp>
        <p:nvSpPr>
          <p:cNvPr id="6" name="TextBox 5">
            <a:extLst>
              <a:ext uri="{FF2B5EF4-FFF2-40B4-BE49-F238E27FC236}">
                <a16:creationId xmlns:a16="http://schemas.microsoft.com/office/drawing/2014/main" id="{9B70A9E4-4C06-BCFF-FDEA-36ECED3755E3}"/>
              </a:ext>
            </a:extLst>
          </p:cNvPr>
          <p:cNvSpPr txBox="1"/>
          <p:nvPr/>
        </p:nvSpPr>
        <p:spPr>
          <a:xfrm>
            <a:off x="9144001" y="6488667"/>
            <a:ext cx="3488851" cy="369332"/>
          </a:xfrm>
          <a:prstGeom prst="rect">
            <a:avLst/>
          </a:prstGeom>
          <a:noFill/>
        </p:spPr>
        <p:txBody>
          <a:bodyPr wrap="square" rtlCol="0">
            <a:spAutoFit/>
          </a:bodyPr>
          <a:lstStyle/>
          <a:p>
            <a:r>
              <a:rPr lang="en-NZ"/>
              <a:t>Artwork generated by Meta AI</a:t>
            </a:r>
            <a:endParaRPr lang="en-NZ" dirty="0"/>
          </a:p>
        </p:txBody>
      </p:sp>
    </p:spTree>
    <p:extLst>
      <p:ext uri="{BB962C8B-B14F-4D97-AF65-F5344CB8AC3E}">
        <p14:creationId xmlns:p14="http://schemas.microsoft.com/office/powerpoint/2010/main" val="30403767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74CEF-DE19-2B3A-861C-5BC5DCCDD54F}"/>
              </a:ext>
            </a:extLst>
          </p:cNvPr>
          <p:cNvSpPr>
            <a:spLocks noGrp="1"/>
          </p:cNvSpPr>
          <p:nvPr>
            <p:ph type="title"/>
          </p:nvPr>
        </p:nvSpPr>
        <p:spPr/>
        <p:txBody>
          <a:bodyPr/>
          <a:lstStyle/>
          <a:p>
            <a:endParaRPr lang="en-NZ"/>
          </a:p>
        </p:txBody>
      </p:sp>
      <p:pic>
        <p:nvPicPr>
          <p:cNvPr id="5" name="Content Placeholder 4" descr="A close-up of a moon&#10;&#10;Description automatically generated">
            <a:extLst>
              <a:ext uri="{FF2B5EF4-FFF2-40B4-BE49-F238E27FC236}">
                <a16:creationId xmlns:a16="http://schemas.microsoft.com/office/drawing/2014/main" id="{380893BB-3C05-846C-3187-242129E61615}"/>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933161" y="248616"/>
            <a:ext cx="8325678" cy="6244259"/>
          </a:xfrm>
        </p:spPr>
      </p:pic>
    </p:spTree>
    <p:extLst>
      <p:ext uri="{BB962C8B-B14F-4D97-AF65-F5344CB8AC3E}">
        <p14:creationId xmlns:p14="http://schemas.microsoft.com/office/powerpoint/2010/main" val="5672411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2BF25-71E4-B3D9-DB7C-5C5993169116}"/>
              </a:ext>
            </a:extLst>
          </p:cNvPr>
          <p:cNvSpPr>
            <a:spLocks noGrp="1"/>
          </p:cNvSpPr>
          <p:nvPr>
            <p:ph type="title"/>
          </p:nvPr>
        </p:nvSpPr>
        <p:spPr/>
        <p:txBody>
          <a:bodyPr/>
          <a:lstStyle/>
          <a:p>
            <a:endParaRPr lang="en-NZ" dirty="0"/>
          </a:p>
        </p:txBody>
      </p:sp>
      <p:sp>
        <p:nvSpPr>
          <p:cNvPr id="3" name="Content Placeholder 2">
            <a:extLst>
              <a:ext uri="{FF2B5EF4-FFF2-40B4-BE49-F238E27FC236}">
                <a16:creationId xmlns:a16="http://schemas.microsoft.com/office/drawing/2014/main" id="{8AC5D952-C3EE-6451-20D2-4C405D28CAD7}"/>
              </a:ext>
            </a:extLst>
          </p:cNvPr>
          <p:cNvSpPr>
            <a:spLocks noGrp="1"/>
          </p:cNvSpPr>
          <p:nvPr>
            <p:ph idx="1"/>
          </p:nvPr>
        </p:nvSpPr>
        <p:spPr/>
        <p:txBody>
          <a:bodyPr/>
          <a:lstStyle/>
          <a:p>
            <a:endParaRPr lang="en-NZ"/>
          </a:p>
        </p:txBody>
      </p:sp>
      <p:pic>
        <p:nvPicPr>
          <p:cNvPr id="5" name="Picture 4">
            <a:extLst>
              <a:ext uri="{FF2B5EF4-FFF2-40B4-BE49-F238E27FC236}">
                <a16:creationId xmlns:a16="http://schemas.microsoft.com/office/drawing/2014/main" id="{F6FB20E6-7D7B-CDFF-39AE-F5597CAF1027}"/>
              </a:ext>
            </a:extLst>
          </p:cNvPr>
          <p:cNvPicPr>
            <a:picLocks noChangeAspect="1"/>
          </p:cNvPicPr>
          <p:nvPr/>
        </p:nvPicPr>
        <p:blipFill>
          <a:blip r:embed="rId3"/>
          <a:stretch>
            <a:fillRect/>
          </a:stretch>
        </p:blipFill>
        <p:spPr>
          <a:xfrm>
            <a:off x="0" y="1825625"/>
            <a:ext cx="12072669" cy="3637082"/>
          </a:xfrm>
          <a:prstGeom prst="rect">
            <a:avLst/>
          </a:prstGeom>
        </p:spPr>
      </p:pic>
    </p:spTree>
    <p:extLst>
      <p:ext uri="{BB962C8B-B14F-4D97-AF65-F5344CB8AC3E}">
        <p14:creationId xmlns:p14="http://schemas.microsoft.com/office/powerpoint/2010/main" val="1290731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E1E2F37-168A-588B-C2D4-F03BE1A8E012}"/>
              </a:ext>
            </a:extLst>
          </p:cNvPr>
          <p:cNvSpPr txBox="1">
            <a:spLocks/>
          </p:cNvSpPr>
          <p:nvPr/>
        </p:nvSpPr>
        <p:spPr>
          <a:xfrm>
            <a:off x="5281879" y="441181"/>
            <a:ext cx="3794705" cy="15593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sz="3200" dirty="0"/>
              <a:t>Getting people to the Moon (and beyond) requires 3 things</a:t>
            </a:r>
          </a:p>
        </p:txBody>
      </p:sp>
      <p:sp>
        <p:nvSpPr>
          <p:cNvPr id="3" name="Content Placeholder 2">
            <a:extLst>
              <a:ext uri="{FF2B5EF4-FFF2-40B4-BE49-F238E27FC236}">
                <a16:creationId xmlns:a16="http://schemas.microsoft.com/office/drawing/2014/main" id="{367AA07C-892B-804D-3189-3454F4136C2E}"/>
              </a:ext>
            </a:extLst>
          </p:cNvPr>
          <p:cNvSpPr>
            <a:spLocks noGrp="1"/>
          </p:cNvSpPr>
          <p:nvPr>
            <p:ph idx="1"/>
          </p:nvPr>
        </p:nvSpPr>
        <p:spPr>
          <a:xfrm>
            <a:off x="5687785" y="2564204"/>
            <a:ext cx="5807528" cy="3920737"/>
          </a:xfrm>
        </p:spPr>
        <p:txBody>
          <a:bodyPr anchor="ctr">
            <a:normAutofit/>
          </a:bodyPr>
          <a:lstStyle/>
          <a:p>
            <a:pPr marL="457200" indent="-457200">
              <a:buAutoNum type="arabicPeriod"/>
            </a:pPr>
            <a:r>
              <a:rPr lang="en-NZ" dirty="0"/>
              <a:t>A reason to go</a:t>
            </a:r>
          </a:p>
          <a:p>
            <a:pPr lvl="1"/>
            <a:r>
              <a:rPr lang="en-NZ" sz="2000" dirty="0"/>
              <a:t>Nationalism</a:t>
            </a:r>
          </a:p>
          <a:p>
            <a:pPr lvl="1"/>
            <a:r>
              <a:rPr lang="en-NZ" sz="2000" strike="sngStrike" dirty="0"/>
              <a:t>Economic benefit</a:t>
            </a:r>
          </a:p>
          <a:p>
            <a:pPr lvl="1"/>
            <a:r>
              <a:rPr lang="en-NZ" sz="2000" strike="sngStrike" dirty="0"/>
              <a:t>Scientific discovery</a:t>
            </a:r>
          </a:p>
          <a:p>
            <a:pPr lvl="1"/>
            <a:r>
              <a:rPr lang="en-NZ" sz="2000" strike="sngStrike" dirty="0"/>
              <a:t>Stepping stone?</a:t>
            </a:r>
          </a:p>
          <a:p>
            <a:pPr marL="457200" indent="-457200">
              <a:buAutoNum type="arabicPeriod"/>
            </a:pPr>
            <a:r>
              <a:rPr lang="en-NZ" dirty="0"/>
              <a:t>A way to get there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NZ" sz="2000" b="0" i="0" u="none" kern="1200" cap="none" spc="0" normalizeH="0" baseline="0" noProof="0" dirty="0">
                <a:ln>
                  <a:noFill/>
                </a:ln>
                <a:solidFill>
                  <a:prstClr val="black"/>
                </a:solidFill>
                <a:effectLst/>
                <a:uLnTx/>
                <a:uFillTx/>
                <a:latin typeface="Aptos" panose="02110004020202020204"/>
              </a:rPr>
              <a:t>Rocket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NZ" sz="2000" dirty="0">
                <a:solidFill>
                  <a:prstClr val="black"/>
                </a:solidFill>
                <a:latin typeface="Aptos" panose="02110004020202020204"/>
              </a:rPr>
              <a:t>Capsule</a:t>
            </a:r>
            <a:endParaRPr kumimoji="0" lang="en-NZ" sz="2000" b="0" i="0" u="none" kern="1200" cap="none" spc="0" normalizeH="0" baseline="0" noProof="0" dirty="0">
              <a:ln>
                <a:noFill/>
              </a:ln>
              <a:solidFill>
                <a:prstClr val="black"/>
              </a:solidFill>
              <a:effectLst/>
              <a:uLnTx/>
              <a:uFillTx/>
              <a:latin typeface="Aptos" panose="02110004020202020204"/>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NZ" sz="2000" b="0" i="0" u="none" kern="1200" cap="none" spc="0" normalizeH="0" baseline="0" noProof="0" dirty="0">
                <a:ln>
                  <a:noFill/>
                </a:ln>
                <a:solidFill>
                  <a:prstClr val="black"/>
                </a:solidFill>
                <a:effectLst/>
                <a:uLnTx/>
                <a:uFillTx/>
                <a:latin typeface="Aptos" panose="02110004020202020204"/>
              </a:rPr>
              <a:t>Lander</a:t>
            </a:r>
            <a:endParaRPr lang="en-NZ" sz="2800" dirty="0"/>
          </a:p>
          <a:p>
            <a:pPr marL="457200" indent="-457200">
              <a:buAutoNum type="arabicPeriod"/>
            </a:pPr>
            <a:r>
              <a:rPr lang="en-NZ" dirty="0"/>
              <a:t>A means to stay safe</a:t>
            </a:r>
          </a:p>
        </p:txBody>
      </p:sp>
      <p:pic>
        <p:nvPicPr>
          <p:cNvPr id="5" name="Picture 4" descr="Rocket launch">
            <a:extLst>
              <a:ext uri="{FF2B5EF4-FFF2-40B4-BE49-F238E27FC236}">
                <a16:creationId xmlns:a16="http://schemas.microsoft.com/office/drawing/2014/main" id="{E59E5E8A-BF65-1131-D78E-9B23D87033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456772" y="-2"/>
            <a:ext cx="5410198" cy="6858002"/>
          </a:xfrm>
          <a:prstGeom prst="rect">
            <a:avLst/>
          </a:prstGeom>
        </p:spPr>
      </p:pic>
      <p:pic>
        <p:nvPicPr>
          <p:cNvPr id="10" name="Picture 9" descr="A cover of a magazine&#10;&#10;Description automatically generated">
            <a:extLst>
              <a:ext uri="{FF2B5EF4-FFF2-40B4-BE49-F238E27FC236}">
                <a16:creationId xmlns:a16="http://schemas.microsoft.com/office/drawing/2014/main" id="{6896C6A5-3DA2-5FC6-F28E-07C8129A036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670" y="-2"/>
            <a:ext cx="5205314" cy="6858002"/>
          </a:xfrm>
          <a:prstGeom prst="rect">
            <a:avLst/>
          </a:prstGeom>
        </p:spPr>
      </p:pic>
      <p:pic>
        <p:nvPicPr>
          <p:cNvPr id="13" name="Picture 12" descr="A newspaper with text on it&#10;&#10;Description automatically generated">
            <a:extLst>
              <a:ext uri="{FF2B5EF4-FFF2-40B4-BE49-F238E27FC236}">
                <a16:creationId xmlns:a16="http://schemas.microsoft.com/office/drawing/2014/main" id="{7A4684DF-8846-01C4-EA49-755FA023441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21081558">
            <a:off x="322927" y="1742151"/>
            <a:ext cx="5916612" cy="4356568"/>
          </a:xfrm>
          <a:prstGeom prst="rect">
            <a:avLst/>
          </a:prstGeom>
        </p:spPr>
      </p:pic>
      <p:pic>
        <p:nvPicPr>
          <p:cNvPr id="14" name="Picture 13" descr="A newspaper with a person in a helmet&#10;&#10;Description automatically generated">
            <a:extLst>
              <a:ext uri="{FF2B5EF4-FFF2-40B4-BE49-F238E27FC236}">
                <a16:creationId xmlns:a16="http://schemas.microsoft.com/office/drawing/2014/main" id="{044D0820-DE4C-FCC5-8B81-6EB9C17E78B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665932">
            <a:off x="5400882" y="2179782"/>
            <a:ext cx="6413032" cy="3607331"/>
          </a:xfrm>
          <a:prstGeom prst="rect">
            <a:avLst/>
          </a:prstGeom>
        </p:spPr>
      </p:pic>
      <p:sp>
        <p:nvSpPr>
          <p:cNvPr id="8" name="Title 7">
            <a:extLst>
              <a:ext uri="{FF2B5EF4-FFF2-40B4-BE49-F238E27FC236}">
                <a16:creationId xmlns:a16="http://schemas.microsoft.com/office/drawing/2014/main" id="{0187CFE2-FB3F-7012-9C58-FC038696BDCF}"/>
              </a:ext>
            </a:extLst>
          </p:cNvPr>
          <p:cNvSpPr>
            <a:spLocks noGrp="1"/>
          </p:cNvSpPr>
          <p:nvPr>
            <p:ph type="title"/>
          </p:nvPr>
        </p:nvSpPr>
        <p:spPr/>
        <p:txBody>
          <a:bodyPr/>
          <a:lstStyle/>
          <a:p>
            <a:endParaRPr lang="en-NZ" dirty="0"/>
          </a:p>
        </p:txBody>
      </p:sp>
      <p:pic>
        <p:nvPicPr>
          <p:cNvPr id="7" name="Picture 6" descr="How does Artemis compare to Apollo? Space experts weigh in | Astronomy.com">
            <a:extLst>
              <a:ext uri="{FF2B5EF4-FFF2-40B4-BE49-F238E27FC236}">
                <a16:creationId xmlns:a16="http://schemas.microsoft.com/office/drawing/2014/main" id="{E447386F-4A7D-CA68-6882-FB6F7257E5A8}"/>
              </a:ext>
            </a:extLst>
          </p:cNvPr>
          <p:cNvPicPr>
            <a:picLocks noChangeAspect="1"/>
          </p:cNvPicPr>
          <p:nvPr/>
        </p:nvPicPr>
        <p:blipFill rotWithShape="1">
          <a:blip r:embed="rId7" cstate="screen">
            <a:alphaModFix/>
            <a:extLst>
              <a:ext uri="{28A0092B-C50C-407E-A947-70E740481C1C}">
                <a14:useLocalDpi xmlns:a14="http://schemas.microsoft.com/office/drawing/2010/main"/>
              </a:ext>
            </a:extLst>
          </a:blip>
          <a:srcRect/>
          <a:stretch/>
        </p:blipFill>
        <p:spPr bwMode="auto">
          <a:xfrm>
            <a:off x="9192841" y="417459"/>
            <a:ext cx="1437059" cy="1667703"/>
          </a:xfrm>
          <a:prstGeom prst="rect">
            <a:avLst/>
          </a:prstGeom>
          <a:noFill/>
          <a:ln>
            <a:noFill/>
          </a:ln>
        </p:spPr>
      </p:pic>
      <p:sp>
        <p:nvSpPr>
          <p:cNvPr id="11" name="TextBox 10">
            <a:extLst>
              <a:ext uri="{FF2B5EF4-FFF2-40B4-BE49-F238E27FC236}">
                <a16:creationId xmlns:a16="http://schemas.microsoft.com/office/drawing/2014/main" id="{FB681248-44C0-6B50-34F2-8EB89757A242}"/>
              </a:ext>
            </a:extLst>
          </p:cNvPr>
          <p:cNvSpPr txBox="1"/>
          <p:nvPr/>
        </p:nvSpPr>
        <p:spPr>
          <a:xfrm>
            <a:off x="9328217" y="1942812"/>
            <a:ext cx="1357919" cy="338554"/>
          </a:xfrm>
          <a:prstGeom prst="rect">
            <a:avLst/>
          </a:prstGeom>
          <a:noFill/>
        </p:spPr>
        <p:txBody>
          <a:bodyPr wrap="square" rtlCol="0">
            <a:spAutoFit/>
          </a:bodyPr>
          <a:lstStyle/>
          <a:p>
            <a:r>
              <a:rPr lang="en-NZ" sz="1600" dirty="0"/>
              <a:t>1961-1972</a:t>
            </a:r>
            <a:endParaRPr lang="en-NZ" dirty="0"/>
          </a:p>
        </p:txBody>
      </p:sp>
      <p:sp>
        <p:nvSpPr>
          <p:cNvPr id="12" name="Rectangle 11">
            <a:extLst>
              <a:ext uri="{FF2B5EF4-FFF2-40B4-BE49-F238E27FC236}">
                <a16:creationId xmlns:a16="http://schemas.microsoft.com/office/drawing/2014/main" id="{D0FC33DF-9C94-A8DF-BC85-A5836F1AF0A3}"/>
              </a:ext>
            </a:extLst>
          </p:cNvPr>
          <p:cNvSpPr/>
          <p:nvPr/>
        </p:nvSpPr>
        <p:spPr>
          <a:xfrm>
            <a:off x="10593757" y="1634379"/>
            <a:ext cx="255468" cy="1378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4121615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E36BDA5-8726-CAA5-7011-A3D1DBD0E48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524"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Speech Bubble: Oval 1">
            <a:extLst>
              <a:ext uri="{FF2B5EF4-FFF2-40B4-BE49-F238E27FC236}">
                <a16:creationId xmlns:a16="http://schemas.microsoft.com/office/drawing/2014/main" id="{7C53C235-EE46-5755-20AA-D5C8AB33BD95}"/>
              </a:ext>
            </a:extLst>
          </p:cNvPr>
          <p:cNvSpPr/>
          <p:nvPr/>
        </p:nvSpPr>
        <p:spPr>
          <a:xfrm>
            <a:off x="819150" y="266700"/>
            <a:ext cx="3810000" cy="2171700"/>
          </a:xfrm>
          <a:prstGeom prst="wedgeEllipseCallout">
            <a:avLst>
              <a:gd name="adj1" fmla="val 71847"/>
              <a:gd name="adj2" fmla="val 4985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NZ" sz="2400" dirty="0"/>
              <a:t>Let’s explore the universe with a banner of freedom and peace!</a:t>
            </a:r>
            <a:endParaRPr lang="en-NZ" sz="1600" dirty="0"/>
          </a:p>
        </p:txBody>
      </p:sp>
      <p:sp>
        <p:nvSpPr>
          <p:cNvPr id="3" name="TextBox 2">
            <a:extLst>
              <a:ext uri="{FF2B5EF4-FFF2-40B4-BE49-F238E27FC236}">
                <a16:creationId xmlns:a16="http://schemas.microsoft.com/office/drawing/2014/main" id="{EEAB9414-4C93-505D-CF60-E126950ED80F}"/>
              </a:ext>
            </a:extLst>
          </p:cNvPr>
          <p:cNvSpPr txBox="1"/>
          <p:nvPr/>
        </p:nvSpPr>
        <p:spPr>
          <a:xfrm>
            <a:off x="2724150" y="6116419"/>
            <a:ext cx="2520044" cy="646331"/>
          </a:xfrm>
          <a:prstGeom prst="rect">
            <a:avLst/>
          </a:prstGeom>
          <a:noFill/>
        </p:spPr>
        <p:txBody>
          <a:bodyPr wrap="square" rtlCol="0">
            <a:spAutoFit/>
          </a:bodyPr>
          <a:lstStyle/>
          <a:p>
            <a:r>
              <a:rPr lang="en-NZ" sz="3600" dirty="0">
                <a:solidFill>
                  <a:schemeClr val="bg1"/>
                </a:solidFill>
              </a:rPr>
              <a:t>1962</a:t>
            </a:r>
          </a:p>
        </p:txBody>
      </p:sp>
      <p:sp>
        <p:nvSpPr>
          <p:cNvPr id="4" name="Thought Bubble: Cloud 3">
            <a:extLst>
              <a:ext uri="{FF2B5EF4-FFF2-40B4-BE49-F238E27FC236}">
                <a16:creationId xmlns:a16="http://schemas.microsoft.com/office/drawing/2014/main" id="{F858FDFC-7669-6C83-CE0D-5E3BD196780E}"/>
              </a:ext>
            </a:extLst>
          </p:cNvPr>
          <p:cNvSpPr/>
          <p:nvPr/>
        </p:nvSpPr>
        <p:spPr>
          <a:xfrm>
            <a:off x="7219950" y="266700"/>
            <a:ext cx="3105150" cy="1504950"/>
          </a:xfrm>
          <a:prstGeom prst="cloudCallout">
            <a:avLst>
              <a:gd name="adj1" fmla="val -73538"/>
              <a:gd name="adj2" fmla="val 32886"/>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NZ" sz="2000" dirty="0"/>
              <a:t>Please, let’s beat the Soviets at something</a:t>
            </a:r>
          </a:p>
        </p:txBody>
      </p:sp>
      <p:sp>
        <p:nvSpPr>
          <p:cNvPr id="5" name="Speech Bubble: Oval 4">
            <a:extLst>
              <a:ext uri="{FF2B5EF4-FFF2-40B4-BE49-F238E27FC236}">
                <a16:creationId xmlns:a16="http://schemas.microsoft.com/office/drawing/2014/main" id="{D43AAB07-8747-BE2E-3CDE-C485C0F55EE2}"/>
              </a:ext>
            </a:extLst>
          </p:cNvPr>
          <p:cNvSpPr/>
          <p:nvPr/>
        </p:nvSpPr>
        <p:spPr>
          <a:xfrm>
            <a:off x="6476238" y="2438400"/>
            <a:ext cx="3810000" cy="990600"/>
          </a:xfrm>
          <a:prstGeom prst="wedgeEllipseCallout">
            <a:avLst>
              <a:gd name="adj1" fmla="val -59364"/>
              <a:gd name="adj2" fmla="val -38151"/>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NZ" sz="2400" dirty="0"/>
              <a:t>And do it before the decade is out!</a:t>
            </a:r>
            <a:endParaRPr lang="en-NZ" sz="1600" dirty="0"/>
          </a:p>
        </p:txBody>
      </p:sp>
    </p:spTree>
    <p:extLst>
      <p:ext uri="{BB962C8B-B14F-4D97-AF65-F5344CB8AC3E}">
        <p14:creationId xmlns:p14="http://schemas.microsoft.com/office/powerpoint/2010/main" val="6252244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aph with blue line&#10;&#10;Description automatically generated">
            <a:extLst>
              <a:ext uri="{FF2B5EF4-FFF2-40B4-BE49-F238E27FC236}">
                <a16:creationId xmlns:a16="http://schemas.microsoft.com/office/drawing/2014/main" id="{279FCF69-18C6-B378-9AE6-CEC221733B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30650" y="867920"/>
            <a:ext cx="9884356" cy="6420015"/>
          </a:xfrm>
          <a:prstGeom prst="rect">
            <a:avLst/>
          </a:prstGeom>
        </p:spPr>
      </p:pic>
      <p:sp>
        <p:nvSpPr>
          <p:cNvPr id="2" name="Title 1">
            <a:extLst>
              <a:ext uri="{FF2B5EF4-FFF2-40B4-BE49-F238E27FC236}">
                <a16:creationId xmlns:a16="http://schemas.microsoft.com/office/drawing/2014/main" id="{6C49B1AF-7AA1-2E0F-145B-30B12E861637}"/>
              </a:ext>
            </a:extLst>
          </p:cNvPr>
          <p:cNvSpPr>
            <a:spLocks noGrp="1"/>
          </p:cNvSpPr>
          <p:nvPr>
            <p:ph type="title"/>
          </p:nvPr>
        </p:nvSpPr>
        <p:spPr>
          <a:xfrm>
            <a:off x="3298664" y="-160578"/>
            <a:ext cx="10515600" cy="1325563"/>
          </a:xfrm>
        </p:spPr>
        <p:txBody>
          <a:bodyPr/>
          <a:lstStyle/>
          <a:p>
            <a:r>
              <a:rPr lang="en-NZ" dirty="0"/>
              <a:t>History of NASA’s budget</a:t>
            </a:r>
          </a:p>
        </p:txBody>
      </p:sp>
      <p:pic>
        <p:nvPicPr>
          <p:cNvPr id="7" name="Content Placeholder 4" descr="A person standing at a podium with a microphone&#10;&#10;Description automatically generated">
            <a:extLst>
              <a:ext uri="{FF2B5EF4-FFF2-40B4-BE49-F238E27FC236}">
                <a16:creationId xmlns:a16="http://schemas.microsoft.com/office/drawing/2014/main" id="{E5D35387-FB6F-BCCA-B36E-97F91818F62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21065" y="3555813"/>
            <a:ext cx="906080" cy="1325563"/>
          </a:xfrm>
          <a:prstGeom prst="rect">
            <a:avLst/>
          </a:prstGeom>
          <a:solidFill>
            <a:srgbClr val="FFFFFF">
              <a:shade val="85000"/>
            </a:srgbClr>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 name="Picture 39" descr="A full moon with a white background&#10;&#10;Description automatically generated">
            <a:extLst>
              <a:ext uri="{FF2B5EF4-FFF2-40B4-BE49-F238E27FC236}">
                <a16:creationId xmlns:a16="http://schemas.microsoft.com/office/drawing/2014/main" id="{62808D97-DA27-57FA-8365-450F538AA174}"/>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9916" b="94622" l="9932" r="89932">
                        <a14:foregroundMark x1="64354" y1="70420" x2="64354" y2="70420"/>
                        <a14:foregroundMark x1="48027" y1="94622" x2="48027" y2="94622"/>
                      </a14:backgroundRemoval>
                    </a14:imgEffect>
                  </a14:imgLayer>
                </a14:imgProps>
              </a:ext>
              <a:ext uri="{28A0092B-C50C-407E-A947-70E740481C1C}">
                <a14:useLocalDpi xmlns:a14="http://schemas.microsoft.com/office/drawing/2010/main"/>
              </a:ext>
            </a:extLst>
          </a:blip>
          <a:stretch>
            <a:fillRect/>
          </a:stretch>
        </p:blipFill>
        <p:spPr>
          <a:xfrm>
            <a:off x="2155462" y="417096"/>
            <a:ext cx="1445084" cy="1169830"/>
          </a:xfrm>
          <a:prstGeom prst="rect">
            <a:avLst/>
          </a:prstGeom>
        </p:spPr>
      </p:pic>
      <p:cxnSp>
        <p:nvCxnSpPr>
          <p:cNvPr id="4" name="Straight Connector 3">
            <a:extLst>
              <a:ext uri="{FF2B5EF4-FFF2-40B4-BE49-F238E27FC236}">
                <a16:creationId xmlns:a16="http://schemas.microsoft.com/office/drawing/2014/main" id="{5320C5EA-167E-99A2-F804-A9DAC60438FC}"/>
              </a:ext>
            </a:extLst>
          </p:cNvPr>
          <p:cNvCxnSpPr>
            <a:cxnSpLocks/>
          </p:cNvCxnSpPr>
          <p:nvPr/>
        </p:nvCxnSpPr>
        <p:spPr>
          <a:xfrm>
            <a:off x="4434214" y="5132999"/>
            <a:ext cx="4466899" cy="0"/>
          </a:xfrm>
          <a:prstGeom prst="line">
            <a:avLst/>
          </a:prstGeom>
          <a:ln w="38100">
            <a:headEnd type="oval" w="med" len="med"/>
            <a:tailEnd type="oval" w="med" len="med"/>
          </a:ln>
        </p:spPr>
        <p:style>
          <a:lnRef idx="2">
            <a:schemeClr val="accent1"/>
          </a:lnRef>
          <a:fillRef idx="0">
            <a:schemeClr val="accent1"/>
          </a:fillRef>
          <a:effectRef idx="1">
            <a:schemeClr val="accent1"/>
          </a:effectRef>
          <a:fontRef idx="minor">
            <a:schemeClr val="tx1"/>
          </a:fontRef>
        </p:style>
      </p:cxnSp>
      <p:pic>
        <p:nvPicPr>
          <p:cNvPr id="24" name="Content Placeholder 23" descr="A space shuttle with a brown and white rocket&#10;&#10;Description automatically generated">
            <a:extLst>
              <a:ext uri="{FF2B5EF4-FFF2-40B4-BE49-F238E27FC236}">
                <a16:creationId xmlns:a16="http://schemas.microsoft.com/office/drawing/2014/main" id="{7A5FC9AF-DE8F-FFA7-7FFD-7ECF86DF91BA}"/>
              </a:ext>
            </a:extLst>
          </p:cNvPr>
          <p:cNvPicPr>
            <a:picLocks noGrp="1" noChangeAspect="1"/>
          </p:cNvPicPr>
          <p:nvPr>
            <p:ph idx="1"/>
          </p:nvPr>
        </p:nvPicPr>
        <p:blipFill>
          <a:blip r:embed="rId7" cstate="screen">
            <a:extLst>
              <a:ext uri="{28A0092B-C50C-407E-A947-70E740481C1C}">
                <a14:useLocalDpi xmlns:a14="http://schemas.microsoft.com/office/drawing/2010/main"/>
              </a:ext>
            </a:extLst>
          </a:blip>
          <a:stretch>
            <a:fillRect/>
          </a:stretch>
        </p:blipFill>
        <p:spPr>
          <a:xfrm rot="409853">
            <a:off x="6065242" y="4347379"/>
            <a:ext cx="770748" cy="1441996"/>
          </a:xfrm>
        </p:spPr>
      </p:pic>
      <p:pic>
        <p:nvPicPr>
          <p:cNvPr id="36" name="Picture 35" descr="A close-up of a space ship&#10;&#10;Description automatically generated">
            <a:extLst>
              <a:ext uri="{FF2B5EF4-FFF2-40B4-BE49-F238E27FC236}">
                <a16:creationId xmlns:a16="http://schemas.microsoft.com/office/drawing/2014/main" id="{D25A379F-2AEE-C549-AB6D-90D3D9457144}"/>
              </a:ext>
            </a:extLst>
          </p:cNvPr>
          <p:cNvPicPr>
            <a:picLocks noChangeAspect="1"/>
          </p:cNvPicPr>
          <p:nvPr/>
        </p:nvPicPr>
        <p:blipFill>
          <a:blip r:embed="rId8" cstate="screen">
            <a:extLst>
              <a:ext uri="{BEBA8EAE-BF5A-486C-A8C5-ECC9F3942E4B}">
                <a14:imgProps xmlns:a14="http://schemas.microsoft.com/office/drawing/2010/main">
                  <a14:imgLayer r:embed="rId9">
                    <a14:imgEffect>
                      <a14:backgroundRemoval t="3661" b="97712" l="10000" r="90000">
                        <a14:foregroundMark x1="26957" y1="71854" x2="26957" y2="71854"/>
                        <a14:foregroundMark x1="27609" y1="83066" x2="27609" y2="83066"/>
                        <a14:foregroundMark x1="32826" y1="81007" x2="32826" y2="81007"/>
                        <a14:foregroundMark x1="78913" y1="96339" x2="78913" y2="96339"/>
                        <a14:foregroundMark x1="50109" y1="97712" x2="50109" y2="97712"/>
                        <a14:foregroundMark x1="49891" y1="3661" x2="49891" y2="3661"/>
                        <a14:foregroundMark x1="59783" y1="13272" x2="59783" y2="13272"/>
                        <a14:foregroundMark x1="60761" y1="14188" x2="60761" y2="14188"/>
                        <a14:foregroundMark x1="59783" y1="15103" x2="59783" y2="15103"/>
                        <a14:foregroundMark x1="55761" y1="8467" x2="55761" y2="8467"/>
                      </a14:backgroundRemoval>
                    </a14:imgEffect>
                  </a14:imgLayer>
                </a14:imgProps>
              </a:ext>
              <a:ext uri="{28A0092B-C50C-407E-A947-70E740481C1C}">
                <a14:useLocalDpi xmlns:a14="http://schemas.microsoft.com/office/drawing/2010/main"/>
              </a:ext>
            </a:extLst>
          </a:blip>
          <a:stretch>
            <a:fillRect/>
          </a:stretch>
        </p:blipFill>
        <p:spPr>
          <a:xfrm>
            <a:off x="2484976" y="651040"/>
            <a:ext cx="743713" cy="353264"/>
          </a:xfrm>
          <a:prstGeom prst="rect">
            <a:avLst/>
          </a:prstGeom>
        </p:spPr>
      </p:pic>
      <p:cxnSp>
        <p:nvCxnSpPr>
          <p:cNvPr id="10" name="Straight Connector 9">
            <a:extLst>
              <a:ext uri="{FF2B5EF4-FFF2-40B4-BE49-F238E27FC236}">
                <a16:creationId xmlns:a16="http://schemas.microsoft.com/office/drawing/2014/main" id="{3E583926-8919-3F12-B90C-9E1326E3EC5F}"/>
              </a:ext>
            </a:extLst>
          </p:cNvPr>
          <p:cNvCxnSpPr>
            <a:cxnSpLocks/>
          </p:cNvCxnSpPr>
          <p:nvPr/>
        </p:nvCxnSpPr>
        <p:spPr>
          <a:xfrm>
            <a:off x="6976997" y="2553000"/>
            <a:ext cx="4726488" cy="0"/>
          </a:xfrm>
          <a:prstGeom prst="line">
            <a:avLst/>
          </a:prstGeom>
          <a:ln w="38100">
            <a:headEnd type="oval" w="med" len="med"/>
            <a:tailEnd type="triangle" w="med" len="med"/>
          </a:ln>
        </p:spPr>
        <p:style>
          <a:lnRef idx="2">
            <a:schemeClr val="accent1"/>
          </a:lnRef>
          <a:fillRef idx="0">
            <a:schemeClr val="accent1"/>
          </a:fillRef>
          <a:effectRef idx="1">
            <a:schemeClr val="accent1"/>
          </a:effectRef>
          <a:fontRef idx="minor">
            <a:schemeClr val="tx1"/>
          </a:fontRef>
        </p:style>
      </p:cxnSp>
      <p:pic>
        <p:nvPicPr>
          <p:cNvPr id="14" name="Content Placeholder 23" descr="A space shuttle with a brown and white rocket&#10;&#10;Description automatically generated">
            <a:extLst>
              <a:ext uri="{FF2B5EF4-FFF2-40B4-BE49-F238E27FC236}">
                <a16:creationId xmlns:a16="http://schemas.microsoft.com/office/drawing/2014/main" id="{B33BE470-66AD-1E95-4218-599F719AD3E4}"/>
              </a:ext>
            </a:extLst>
          </p:cNvPr>
          <p:cNvPicPr>
            <a:picLocks noChangeAspect="1"/>
          </p:cNvPicPr>
          <p:nvPr/>
        </p:nvPicPr>
        <p:blipFill>
          <a:blip r:embed="rId10" cstate="screen">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a:ext>
            </a:extLst>
          </a:blip>
          <a:stretch>
            <a:fillRect/>
          </a:stretch>
        </p:blipFill>
        <p:spPr>
          <a:xfrm rot="409853">
            <a:off x="4869679" y="4762158"/>
            <a:ext cx="501543" cy="938339"/>
          </a:xfrm>
          <a:prstGeom prst="rect">
            <a:avLst/>
          </a:prstGeom>
        </p:spPr>
      </p:pic>
      <p:pic>
        <p:nvPicPr>
          <p:cNvPr id="15" name="Content Placeholder 23" descr="A space shuttle with a brown and white rocket&#10;&#10;Description automatically generated">
            <a:extLst>
              <a:ext uri="{FF2B5EF4-FFF2-40B4-BE49-F238E27FC236}">
                <a16:creationId xmlns:a16="http://schemas.microsoft.com/office/drawing/2014/main" id="{79B9DAE6-568B-B1E2-6CD2-627C10C0023D}"/>
              </a:ext>
            </a:extLst>
          </p:cNvPr>
          <p:cNvPicPr>
            <a:picLocks noChangeAspect="1"/>
          </p:cNvPicPr>
          <p:nvPr/>
        </p:nvPicPr>
        <p:blipFill>
          <a:blip r:embed="rId10" cstate="screen">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a:ext>
            </a:extLst>
          </a:blip>
          <a:stretch>
            <a:fillRect/>
          </a:stretch>
        </p:blipFill>
        <p:spPr>
          <a:xfrm rot="409853">
            <a:off x="7369978" y="4677011"/>
            <a:ext cx="501543" cy="938339"/>
          </a:xfrm>
          <a:prstGeom prst="rect">
            <a:avLst/>
          </a:prstGeom>
        </p:spPr>
      </p:pic>
      <p:pic>
        <p:nvPicPr>
          <p:cNvPr id="17" name="Picture 16" descr="A close-up of a space ship&#10;&#10;Description automatically generated">
            <a:extLst>
              <a:ext uri="{FF2B5EF4-FFF2-40B4-BE49-F238E27FC236}">
                <a16:creationId xmlns:a16="http://schemas.microsoft.com/office/drawing/2014/main" id="{D5F180D7-56CA-710E-1367-E8201F6B6B00}"/>
              </a:ext>
            </a:extLst>
          </p:cNvPr>
          <p:cNvPicPr>
            <a:picLocks noChangeAspect="1"/>
          </p:cNvPicPr>
          <p:nvPr/>
        </p:nvPicPr>
        <p:blipFill>
          <a:blip r:embed="rId8" cstate="screen">
            <a:extLst>
              <a:ext uri="{BEBA8EAE-BF5A-486C-A8C5-ECC9F3942E4B}">
                <a14:imgProps xmlns:a14="http://schemas.microsoft.com/office/drawing/2010/main">
                  <a14:imgLayer r:embed="rId9">
                    <a14:imgEffect>
                      <a14:backgroundRemoval t="3661" b="97712" l="10000" r="90000">
                        <a14:foregroundMark x1="26957" y1="71854" x2="26957" y2="71854"/>
                        <a14:foregroundMark x1="27609" y1="83066" x2="27609" y2="83066"/>
                        <a14:foregroundMark x1="32826" y1="81007" x2="32826" y2="81007"/>
                        <a14:foregroundMark x1="78913" y1="96339" x2="78913" y2="96339"/>
                        <a14:foregroundMark x1="50109" y1="97712" x2="50109" y2="97712"/>
                        <a14:foregroundMark x1="49891" y1="3661" x2="49891" y2="3661"/>
                        <a14:foregroundMark x1="59783" y1="13272" x2="59783" y2="13272"/>
                        <a14:foregroundMark x1="60761" y1="14188" x2="60761" y2="14188"/>
                        <a14:foregroundMark x1="59783" y1="15103" x2="59783" y2="15103"/>
                        <a14:foregroundMark x1="55761" y1="8467" x2="55761" y2="8467"/>
                      </a14:backgroundRemoval>
                    </a14:imgEffect>
                  </a14:imgLayer>
                </a14:imgProps>
              </a:ext>
              <a:ext uri="{28A0092B-C50C-407E-A947-70E740481C1C}">
                <a14:useLocalDpi xmlns:a14="http://schemas.microsoft.com/office/drawing/2010/main"/>
              </a:ext>
            </a:extLst>
          </a:blip>
          <a:stretch>
            <a:fillRect/>
          </a:stretch>
        </p:blipFill>
        <p:spPr>
          <a:xfrm>
            <a:off x="2242438" y="757764"/>
            <a:ext cx="743713" cy="353264"/>
          </a:xfrm>
          <a:prstGeom prst="rect">
            <a:avLst/>
          </a:prstGeom>
        </p:spPr>
      </p:pic>
      <p:pic>
        <p:nvPicPr>
          <p:cNvPr id="18" name="Picture 17" descr="A close-up of a space ship&#10;&#10;Description automatically generated">
            <a:extLst>
              <a:ext uri="{FF2B5EF4-FFF2-40B4-BE49-F238E27FC236}">
                <a16:creationId xmlns:a16="http://schemas.microsoft.com/office/drawing/2014/main" id="{2C20DEF0-D559-43F2-3D42-1ABA17A4E148}"/>
              </a:ext>
            </a:extLst>
          </p:cNvPr>
          <p:cNvPicPr>
            <a:picLocks noChangeAspect="1"/>
          </p:cNvPicPr>
          <p:nvPr/>
        </p:nvPicPr>
        <p:blipFill>
          <a:blip r:embed="rId8" cstate="screen">
            <a:extLst>
              <a:ext uri="{BEBA8EAE-BF5A-486C-A8C5-ECC9F3942E4B}">
                <a14:imgProps xmlns:a14="http://schemas.microsoft.com/office/drawing/2010/main">
                  <a14:imgLayer r:embed="rId9">
                    <a14:imgEffect>
                      <a14:backgroundRemoval t="3661" b="97712" l="10000" r="90000">
                        <a14:foregroundMark x1="26957" y1="71854" x2="26957" y2="71854"/>
                        <a14:foregroundMark x1="27609" y1="83066" x2="27609" y2="83066"/>
                        <a14:foregroundMark x1="32826" y1="81007" x2="32826" y2="81007"/>
                        <a14:foregroundMark x1="78913" y1="96339" x2="78913" y2="96339"/>
                        <a14:foregroundMark x1="50109" y1="97712" x2="50109" y2="97712"/>
                        <a14:foregroundMark x1="49891" y1="3661" x2="49891" y2="3661"/>
                        <a14:foregroundMark x1="59783" y1="13272" x2="59783" y2="13272"/>
                        <a14:foregroundMark x1="60761" y1="14188" x2="60761" y2="14188"/>
                        <a14:foregroundMark x1="59783" y1="15103" x2="59783" y2="15103"/>
                        <a14:foregroundMark x1="55761" y1="8467" x2="55761" y2="8467"/>
                      </a14:backgroundRemoval>
                    </a14:imgEffect>
                  </a14:imgLayer>
                </a14:imgProps>
              </a:ext>
              <a:ext uri="{28A0092B-C50C-407E-A947-70E740481C1C}">
                <a14:useLocalDpi xmlns:a14="http://schemas.microsoft.com/office/drawing/2010/main"/>
              </a:ext>
            </a:extLst>
          </a:blip>
          <a:stretch>
            <a:fillRect/>
          </a:stretch>
        </p:blipFill>
        <p:spPr>
          <a:xfrm>
            <a:off x="2709788" y="729599"/>
            <a:ext cx="743713" cy="353264"/>
          </a:xfrm>
          <a:prstGeom prst="rect">
            <a:avLst/>
          </a:prstGeom>
        </p:spPr>
      </p:pic>
      <p:pic>
        <p:nvPicPr>
          <p:cNvPr id="19" name="Picture 18" descr="A close-up of a space ship&#10;&#10;Description automatically generated">
            <a:extLst>
              <a:ext uri="{FF2B5EF4-FFF2-40B4-BE49-F238E27FC236}">
                <a16:creationId xmlns:a16="http://schemas.microsoft.com/office/drawing/2014/main" id="{7BCAD4C2-1A61-6C14-2848-16F64E28DC88}"/>
              </a:ext>
            </a:extLst>
          </p:cNvPr>
          <p:cNvPicPr>
            <a:picLocks noChangeAspect="1"/>
          </p:cNvPicPr>
          <p:nvPr/>
        </p:nvPicPr>
        <p:blipFill>
          <a:blip r:embed="rId8" cstate="screen">
            <a:extLst>
              <a:ext uri="{BEBA8EAE-BF5A-486C-A8C5-ECC9F3942E4B}">
                <a14:imgProps xmlns:a14="http://schemas.microsoft.com/office/drawing/2010/main">
                  <a14:imgLayer r:embed="rId9">
                    <a14:imgEffect>
                      <a14:backgroundRemoval t="3661" b="97712" l="10000" r="90000">
                        <a14:foregroundMark x1="26957" y1="71854" x2="26957" y2="71854"/>
                        <a14:foregroundMark x1="27609" y1="83066" x2="27609" y2="83066"/>
                        <a14:foregroundMark x1="32826" y1="81007" x2="32826" y2="81007"/>
                        <a14:foregroundMark x1="78913" y1="96339" x2="78913" y2="96339"/>
                        <a14:foregroundMark x1="50109" y1="97712" x2="50109" y2="97712"/>
                        <a14:foregroundMark x1="49891" y1="3661" x2="49891" y2="3661"/>
                        <a14:foregroundMark x1="59783" y1="13272" x2="59783" y2="13272"/>
                        <a14:foregroundMark x1="60761" y1="14188" x2="60761" y2="14188"/>
                        <a14:foregroundMark x1="59783" y1="15103" x2="59783" y2="15103"/>
                        <a14:foregroundMark x1="55761" y1="8467" x2="55761" y2="8467"/>
                      </a14:backgroundRemoval>
                    </a14:imgEffect>
                  </a14:imgLayer>
                </a14:imgProps>
              </a:ext>
              <a:ext uri="{28A0092B-C50C-407E-A947-70E740481C1C}">
                <a14:useLocalDpi xmlns:a14="http://schemas.microsoft.com/office/drawing/2010/main"/>
              </a:ext>
            </a:extLst>
          </a:blip>
          <a:stretch>
            <a:fillRect/>
          </a:stretch>
        </p:blipFill>
        <p:spPr>
          <a:xfrm>
            <a:off x="2431130" y="841755"/>
            <a:ext cx="743713" cy="353264"/>
          </a:xfrm>
          <a:prstGeom prst="rect">
            <a:avLst/>
          </a:prstGeom>
        </p:spPr>
      </p:pic>
      <p:pic>
        <p:nvPicPr>
          <p:cNvPr id="20" name="Picture 19" descr="A close-up of a space ship&#10;&#10;Description automatically generated">
            <a:extLst>
              <a:ext uri="{FF2B5EF4-FFF2-40B4-BE49-F238E27FC236}">
                <a16:creationId xmlns:a16="http://schemas.microsoft.com/office/drawing/2014/main" id="{3A9175FB-8BC8-E5D4-631F-EBF213FFED7C}"/>
              </a:ext>
            </a:extLst>
          </p:cNvPr>
          <p:cNvPicPr>
            <a:picLocks noChangeAspect="1"/>
          </p:cNvPicPr>
          <p:nvPr/>
        </p:nvPicPr>
        <p:blipFill>
          <a:blip r:embed="rId8" cstate="screen">
            <a:extLst>
              <a:ext uri="{BEBA8EAE-BF5A-486C-A8C5-ECC9F3942E4B}">
                <a14:imgProps xmlns:a14="http://schemas.microsoft.com/office/drawing/2010/main">
                  <a14:imgLayer r:embed="rId9">
                    <a14:imgEffect>
                      <a14:backgroundRemoval t="3661" b="97712" l="10000" r="90000">
                        <a14:foregroundMark x1="26957" y1="71854" x2="26957" y2="71854"/>
                        <a14:foregroundMark x1="27609" y1="83066" x2="27609" y2="83066"/>
                        <a14:foregroundMark x1="32826" y1="81007" x2="32826" y2="81007"/>
                        <a14:foregroundMark x1="78913" y1="96339" x2="78913" y2="96339"/>
                        <a14:foregroundMark x1="50109" y1="97712" x2="50109" y2="97712"/>
                        <a14:foregroundMark x1="49891" y1="3661" x2="49891" y2="3661"/>
                        <a14:foregroundMark x1="59783" y1="13272" x2="59783" y2="13272"/>
                        <a14:foregroundMark x1="60761" y1="14188" x2="60761" y2="14188"/>
                        <a14:foregroundMark x1="59783" y1="15103" x2="59783" y2="15103"/>
                        <a14:foregroundMark x1="55761" y1="8467" x2="55761" y2="8467"/>
                      </a14:backgroundRemoval>
                    </a14:imgEffect>
                  </a14:imgLayer>
                </a14:imgProps>
              </a:ext>
              <a:ext uri="{28A0092B-C50C-407E-A947-70E740481C1C}">
                <a14:useLocalDpi xmlns:a14="http://schemas.microsoft.com/office/drawing/2010/main"/>
              </a:ext>
            </a:extLst>
          </a:blip>
          <a:stretch>
            <a:fillRect/>
          </a:stretch>
        </p:blipFill>
        <p:spPr>
          <a:xfrm>
            <a:off x="2695051" y="917114"/>
            <a:ext cx="743713" cy="353264"/>
          </a:xfrm>
          <a:prstGeom prst="rect">
            <a:avLst/>
          </a:prstGeom>
        </p:spPr>
      </p:pic>
      <p:pic>
        <p:nvPicPr>
          <p:cNvPr id="21" name="Picture 20" descr="A close-up of a space ship&#10;&#10;Description automatically generated">
            <a:extLst>
              <a:ext uri="{FF2B5EF4-FFF2-40B4-BE49-F238E27FC236}">
                <a16:creationId xmlns:a16="http://schemas.microsoft.com/office/drawing/2014/main" id="{6ED860AC-917C-F52E-8079-14EFF6CF1E5D}"/>
              </a:ext>
            </a:extLst>
          </p:cNvPr>
          <p:cNvPicPr>
            <a:picLocks noChangeAspect="1"/>
          </p:cNvPicPr>
          <p:nvPr/>
        </p:nvPicPr>
        <p:blipFill>
          <a:blip r:embed="rId8" cstate="screen">
            <a:extLst>
              <a:ext uri="{BEBA8EAE-BF5A-486C-A8C5-ECC9F3942E4B}">
                <a14:imgProps xmlns:a14="http://schemas.microsoft.com/office/drawing/2010/main">
                  <a14:imgLayer r:embed="rId9">
                    <a14:imgEffect>
                      <a14:backgroundRemoval t="3661" b="97712" l="10000" r="90000">
                        <a14:foregroundMark x1="26957" y1="71854" x2="26957" y2="71854"/>
                        <a14:foregroundMark x1="27609" y1="83066" x2="27609" y2="83066"/>
                        <a14:foregroundMark x1="32826" y1="81007" x2="32826" y2="81007"/>
                        <a14:foregroundMark x1="78913" y1="96339" x2="78913" y2="96339"/>
                        <a14:foregroundMark x1="50109" y1="97712" x2="50109" y2="97712"/>
                        <a14:foregroundMark x1="49891" y1="3661" x2="49891" y2="3661"/>
                        <a14:foregroundMark x1="59783" y1="13272" x2="59783" y2="13272"/>
                        <a14:foregroundMark x1="60761" y1="14188" x2="60761" y2="14188"/>
                        <a14:foregroundMark x1="59783" y1="15103" x2="59783" y2="15103"/>
                        <a14:foregroundMark x1="55761" y1="8467" x2="55761" y2="8467"/>
                      </a14:backgroundRemoval>
                    </a14:imgEffect>
                  </a14:imgLayer>
                </a14:imgProps>
              </a:ext>
              <a:ext uri="{28A0092B-C50C-407E-A947-70E740481C1C}">
                <a14:useLocalDpi xmlns:a14="http://schemas.microsoft.com/office/drawing/2010/main"/>
              </a:ext>
            </a:extLst>
          </a:blip>
          <a:stretch>
            <a:fillRect/>
          </a:stretch>
        </p:blipFill>
        <p:spPr>
          <a:xfrm>
            <a:off x="2453302" y="967800"/>
            <a:ext cx="743713" cy="353264"/>
          </a:xfrm>
          <a:prstGeom prst="rect">
            <a:avLst/>
          </a:prstGeom>
        </p:spPr>
      </p:pic>
      <p:pic>
        <p:nvPicPr>
          <p:cNvPr id="11" name="Picture 10" descr="A graph with blue line&#10;&#10;Description automatically generated">
            <a:extLst>
              <a:ext uri="{FF2B5EF4-FFF2-40B4-BE49-F238E27FC236}">
                <a16:creationId xmlns:a16="http://schemas.microsoft.com/office/drawing/2014/main" id="{DFDF3E9D-E940-4D1E-06E0-4156398EFED4}"/>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87379" y="867920"/>
            <a:ext cx="1543271" cy="6420015"/>
          </a:xfrm>
          <a:prstGeom prst="rect">
            <a:avLst/>
          </a:prstGeom>
        </p:spPr>
      </p:pic>
      <p:pic>
        <p:nvPicPr>
          <p:cNvPr id="26" name="Picture 25" descr="A satellite with blue panels&#10;&#10;Description automatically generated">
            <a:extLst>
              <a:ext uri="{FF2B5EF4-FFF2-40B4-BE49-F238E27FC236}">
                <a16:creationId xmlns:a16="http://schemas.microsoft.com/office/drawing/2014/main" id="{D2F2A5FA-2981-EF32-5712-D80641CA001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104055" y="1982520"/>
            <a:ext cx="2436794" cy="1274443"/>
          </a:xfrm>
          <a:prstGeom prst="rect">
            <a:avLst/>
          </a:prstGeom>
        </p:spPr>
      </p:pic>
      <p:grpSp>
        <p:nvGrpSpPr>
          <p:cNvPr id="16" name="Group 15">
            <a:extLst>
              <a:ext uri="{FF2B5EF4-FFF2-40B4-BE49-F238E27FC236}">
                <a16:creationId xmlns:a16="http://schemas.microsoft.com/office/drawing/2014/main" id="{0B751E5F-B503-0AEC-2BA8-E184A136DD74}"/>
              </a:ext>
            </a:extLst>
          </p:cNvPr>
          <p:cNvGrpSpPr/>
          <p:nvPr/>
        </p:nvGrpSpPr>
        <p:grpSpPr>
          <a:xfrm>
            <a:off x="2824664" y="2661829"/>
            <a:ext cx="1629159" cy="689836"/>
            <a:chOff x="4610665" y="2619741"/>
            <a:chExt cx="1629159" cy="689836"/>
          </a:xfrm>
        </p:grpSpPr>
        <p:pic>
          <p:nvPicPr>
            <p:cNvPr id="6" name="Picture 5" descr="A flag with stars and stripes&#10;&#10;Description automatically generated">
              <a:extLst>
                <a:ext uri="{FF2B5EF4-FFF2-40B4-BE49-F238E27FC236}">
                  <a16:creationId xmlns:a16="http://schemas.microsoft.com/office/drawing/2014/main" id="{53DF9A2D-4D5F-6C22-F184-141DF89357AC}"/>
                </a:ext>
              </a:extLst>
            </p:cNvPr>
            <p:cNvPicPr>
              <a:picLocks noChangeAspect="1"/>
            </p:cNvPicPr>
            <p:nvPr/>
          </p:nvPicPr>
          <p:blipFill>
            <a:blip r:embed="rId14" cstate="screen">
              <a:alphaModFix/>
              <a:extLst>
                <a:ext uri="{28A0092B-C50C-407E-A947-70E740481C1C}">
                  <a14:useLocalDpi xmlns:a14="http://schemas.microsoft.com/office/drawing/2010/main"/>
                </a:ext>
              </a:extLst>
            </a:blip>
            <a:stretch>
              <a:fillRect/>
            </a:stretch>
          </p:blipFill>
          <p:spPr>
            <a:xfrm>
              <a:off x="4708365" y="2690261"/>
              <a:ext cx="617975" cy="335509"/>
            </a:xfrm>
            <a:prstGeom prst="rect">
              <a:avLst/>
            </a:prstGeom>
          </p:spPr>
        </p:pic>
        <p:pic>
          <p:nvPicPr>
            <p:cNvPr id="13" name="Picture 12" descr="A red white and blue flag&#10;&#10;Description automatically generated">
              <a:extLst>
                <a:ext uri="{FF2B5EF4-FFF2-40B4-BE49-F238E27FC236}">
                  <a16:creationId xmlns:a16="http://schemas.microsoft.com/office/drawing/2014/main" id="{CEA4A44F-D2EF-3CD7-8ADC-52C8544346D5}"/>
                </a:ext>
              </a:extLst>
            </p:cNvPr>
            <p:cNvPicPr>
              <a:picLocks noChangeAspect="1"/>
            </p:cNvPicPr>
            <p:nvPr/>
          </p:nvPicPr>
          <p:blipFill>
            <a:blip r:embed="rId15" cstate="screen">
              <a:alphaModFix/>
              <a:extLst>
                <a:ext uri="{28A0092B-C50C-407E-A947-70E740481C1C}">
                  <a14:useLocalDpi xmlns:a14="http://schemas.microsoft.com/office/drawing/2010/main"/>
                </a:ext>
              </a:extLst>
            </a:blip>
            <a:stretch>
              <a:fillRect/>
            </a:stretch>
          </p:blipFill>
          <p:spPr>
            <a:xfrm>
              <a:off x="5505669" y="2619741"/>
              <a:ext cx="590331" cy="392839"/>
            </a:xfrm>
            <a:prstGeom prst="rect">
              <a:avLst/>
            </a:prstGeom>
          </p:spPr>
        </p:pic>
        <p:pic>
          <p:nvPicPr>
            <p:cNvPr id="5" name="Picture 4" descr="A space capsule and a person on a black background&#10;&#10;Description automatically generated">
              <a:extLst>
                <a:ext uri="{FF2B5EF4-FFF2-40B4-BE49-F238E27FC236}">
                  <a16:creationId xmlns:a16="http://schemas.microsoft.com/office/drawing/2014/main" id="{79651B06-7CE5-5012-66F1-87EB63A70DBC}"/>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610665" y="2812683"/>
              <a:ext cx="1629159" cy="496894"/>
            </a:xfrm>
            <a:prstGeom prst="rect">
              <a:avLst/>
            </a:prstGeom>
          </p:spPr>
        </p:pic>
      </p:grpSp>
      <p:pic>
        <p:nvPicPr>
          <p:cNvPr id="8" name="Picture 7">
            <a:extLst>
              <a:ext uri="{FF2B5EF4-FFF2-40B4-BE49-F238E27FC236}">
                <a16:creationId xmlns:a16="http://schemas.microsoft.com/office/drawing/2014/main" id="{1ECF490E-9B43-246F-AA73-E5EBEAE13FD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443353" y="3670364"/>
            <a:ext cx="1095677" cy="1332000"/>
          </a:xfrm>
          <a:prstGeom prst="rect">
            <a:avLst/>
          </a:prstGeom>
          <a:solidFill>
            <a:srgbClr val="FFFFFF">
              <a:shade val="85000"/>
            </a:srgbClr>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newspaper with text on it&#10;&#10;Description automatically generated">
            <a:extLst>
              <a:ext uri="{FF2B5EF4-FFF2-40B4-BE49-F238E27FC236}">
                <a16:creationId xmlns:a16="http://schemas.microsoft.com/office/drawing/2014/main" id="{548E14ED-AA53-4F56-2806-6629F94C5533}"/>
              </a:ext>
            </a:extLst>
          </p:cNvPr>
          <p:cNvPicPr>
            <a:picLocks noChangeAspect="1"/>
          </p:cNvPicPr>
          <p:nvPr/>
        </p:nvPicPr>
        <p:blipFill rotWithShape="1">
          <a:blip r:embed="rId18" cstate="screen">
            <a:extLst>
              <a:ext uri="{BEBA8EAE-BF5A-486C-A8C5-ECC9F3942E4B}">
                <a14:imgProps xmlns:a14="http://schemas.microsoft.com/office/drawing/2010/main">
                  <a14:imgLayer r:embed="rId19">
                    <a14:imgEffect>
                      <a14:brightnessContrast contrast="40000"/>
                    </a14:imgEffect>
                  </a14:imgLayer>
                </a14:imgProps>
              </a:ext>
              <a:ext uri="{28A0092B-C50C-407E-A947-70E740481C1C}">
                <a14:useLocalDpi xmlns:a14="http://schemas.microsoft.com/office/drawing/2010/main"/>
              </a:ext>
            </a:extLst>
          </a:blip>
          <a:srcRect/>
          <a:stretch/>
        </p:blipFill>
        <p:spPr>
          <a:xfrm rot="5400000">
            <a:off x="8095230" y="2063874"/>
            <a:ext cx="5108434" cy="2873531"/>
          </a:xfrm>
          <a:prstGeom prst="rect">
            <a:avLst/>
          </a:prstGeom>
          <a:ln w="76200">
            <a:solidFill>
              <a:schemeClr val="tx1"/>
            </a:solidFill>
          </a:ln>
        </p:spPr>
      </p:pic>
      <p:pic>
        <p:nvPicPr>
          <p:cNvPr id="25" name="Picture 24" descr="A newspaper with a person on the moon&#10;&#10;Description automatically generated">
            <a:extLst>
              <a:ext uri="{FF2B5EF4-FFF2-40B4-BE49-F238E27FC236}">
                <a16:creationId xmlns:a16="http://schemas.microsoft.com/office/drawing/2014/main" id="{33BF5F63-7896-2436-D575-D3EFB62EBF6D}"/>
              </a:ext>
            </a:extLst>
          </p:cNvPr>
          <p:cNvPicPr>
            <a:picLocks noChangeAspect="1"/>
          </p:cNvPicPr>
          <p:nvPr/>
        </p:nvPicPr>
        <p:blipFill>
          <a:blip r:embed="rId20" cstate="screen">
            <a:extLst>
              <a:ext uri="{BEBA8EAE-BF5A-486C-A8C5-ECC9F3942E4B}">
                <a14:imgProps xmlns:a14="http://schemas.microsoft.com/office/drawing/2010/main">
                  <a14:imgLayer r:embed="rId21">
                    <a14:imgEffect>
                      <a14:brightnessContrast contrast="40000"/>
                    </a14:imgEffect>
                  </a14:imgLayer>
                </a14:imgProps>
              </a:ext>
              <a:ext uri="{28A0092B-C50C-407E-A947-70E740481C1C}">
                <a14:useLocalDpi xmlns:a14="http://schemas.microsoft.com/office/drawing/2010/main"/>
              </a:ext>
            </a:extLst>
          </a:blip>
          <a:stretch>
            <a:fillRect/>
          </a:stretch>
        </p:blipFill>
        <p:spPr>
          <a:xfrm>
            <a:off x="3008323" y="126813"/>
            <a:ext cx="6004156" cy="6858000"/>
          </a:xfrm>
          <a:prstGeom prst="rect">
            <a:avLst/>
          </a:prstGeom>
        </p:spPr>
      </p:pic>
      <p:sp>
        <p:nvSpPr>
          <p:cNvPr id="27" name="Rectangle 26">
            <a:extLst>
              <a:ext uri="{FF2B5EF4-FFF2-40B4-BE49-F238E27FC236}">
                <a16:creationId xmlns:a16="http://schemas.microsoft.com/office/drawing/2014/main" id="{DDE33C8F-6C5D-DC8C-0ECA-469F8F5EAE16}"/>
              </a:ext>
            </a:extLst>
          </p:cNvPr>
          <p:cNvSpPr/>
          <p:nvPr/>
        </p:nvSpPr>
        <p:spPr>
          <a:xfrm>
            <a:off x="7450288" y="5681100"/>
            <a:ext cx="609589" cy="1173588"/>
          </a:xfrm>
          <a:prstGeom prst="rect">
            <a:avLst/>
          </a:prstGeom>
          <a:noFill/>
          <a:ln w="76200">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54374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1000" fill="hold"/>
                                        <p:tgtEl>
                                          <p:spTgt spid="25"/>
                                        </p:tgtEl>
                                        <p:attrNameLst>
                                          <p:attrName>ppt_w</p:attrName>
                                        </p:attrNameLst>
                                      </p:cBhvr>
                                      <p:tavLst>
                                        <p:tav tm="0">
                                          <p:val>
                                            <p:fltVal val="0"/>
                                          </p:val>
                                        </p:tav>
                                        <p:tav tm="100000">
                                          <p:val>
                                            <p:strVal val="#ppt_w"/>
                                          </p:val>
                                        </p:tav>
                                      </p:tavLst>
                                    </p:anim>
                                    <p:anim calcmode="lin" valueType="num">
                                      <p:cBhvr>
                                        <p:cTn id="13" dur="1000" fill="hold"/>
                                        <p:tgtEl>
                                          <p:spTgt spid="25"/>
                                        </p:tgtEl>
                                        <p:attrNameLst>
                                          <p:attrName>ppt_h</p:attrName>
                                        </p:attrNameLst>
                                      </p:cBhvr>
                                      <p:tavLst>
                                        <p:tav tm="0">
                                          <p:val>
                                            <p:fltVal val="0"/>
                                          </p:val>
                                        </p:tav>
                                        <p:tav tm="100000">
                                          <p:val>
                                            <p:strVal val="#ppt_h"/>
                                          </p:val>
                                        </p:tav>
                                      </p:tavLst>
                                    </p:anim>
                                    <p:anim calcmode="lin" valueType="num">
                                      <p:cBhvr>
                                        <p:cTn id="14" dur="1000" fill="hold"/>
                                        <p:tgtEl>
                                          <p:spTgt spid="25"/>
                                        </p:tgtEl>
                                        <p:attrNameLst>
                                          <p:attrName>style.rotation</p:attrName>
                                        </p:attrNameLst>
                                      </p:cBhvr>
                                      <p:tavLst>
                                        <p:tav tm="0">
                                          <p:val>
                                            <p:fltVal val="90"/>
                                          </p:val>
                                        </p:tav>
                                        <p:tav tm="100000">
                                          <p:val>
                                            <p:fltVal val="0"/>
                                          </p:val>
                                        </p:tav>
                                      </p:tavLst>
                                    </p:anim>
                                    <p:animEffect transition="in" filter="fade">
                                      <p:cBhvr>
                                        <p:cTn id="15" dur="1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27"/>
                                        </p:tgtEl>
                                      </p:cBhvr>
                                    </p:animEffect>
                                    <p:set>
                                      <p:cBhvr>
                                        <p:cTn id="28" dur="1" fill="hold">
                                          <p:stCondLst>
                                            <p:cond delay="499"/>
                                          </p:stCondLst>
                                        </p:cTn>
                                        <p:tgtEl>
                                          <p:spTgt spid="27"/>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5"/>
                                        </p:tgtEl>
                                      </p:cBhvr>
                                    </p:animEffect>
                                    <p:set>
                                      <p:cBhvr>
                                        <p:cTn id="34" dur="1" fill="hold">
                                          <p:stCondLst>
                                            <p:cond delay="499"/>
                                          </p:stCondLst>
                                        </p:cTn>
                                        <p:tgtEl>
                                          <p:spTgt spid="2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750" fill="hold"/>
                                        <p:tgtEl>
                                          <p:spTgt spid="36"/>
                                        </p:tgtEl>
                                        <p:attrNameLst>
                                          <p:attrName>ppt_x</p:attrName>
                                        </p:attrNameLst>
                                      </p:cBhvr>
                                      <p:tavLst>
                                        <p:tav tm="0">
                                          <p:val>
                                            <p:strVal val="#ppt_x"/>
                                          </p:val>
                                        </p:tav>
                                        <p:tav tm="100000">
                                          <p:val>
                                            <p:strVal val="#ppt_x"/>
                                          </p:val>
                                        </p:tav>
                                      </p:tavLst>
                                    </p:anim>
                                    <p:anim calcmode="lin" valueType="num">
                                      <p:cBhvr additive="base">
                                        <p:cTn id="40" dur="750" fill="hold"/>
                                        <p:tgtEl>
                                          <p:spTgt spid="36"/>
                                        </p:tgtEl>
                                        <p:attrNameLst>
                                          <p:attrName>ppt_y</p:attrName>
                                        </p:attrNameLst>
                                      </p:cBhvr>
                                      <p:tavLst>
                                        <p:tav tm="0">
                                          <p:val>
                                            <p:strVal val="0-#ppt_h/2"/>
                                          </p:val>
                                        </p:tav>
                                        <p:tav tm="100000">
                                          <p:val>
                                            <p:strVal val="#ppt_y"/>
                                          </p:val>
                                        </p:tav>
                                      </p:tavLst>
                                    </p:anim>
                                  </p:childTnLst>
                                </p:cTn>
                              </p:par>
                            </p:childTnLst>
                          </p:cTn>
                        </p:par>
                        <p:par>
                          <p:cTn id="41" fill="hold">
                            <p:stCondLst>
                              <p:cond delay="750"/>
                            </p:stCondLst>
                            <p:childTnLst>
                              <p:par>
                                <p:cTn id="42" presetID="2" presetClass="entr" presetSubtype="1"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0-#ppt_h/2"/>
                                          </p:val>
                                        </p:tav>
                                        <p:tav tm="100000">
                                          <p:val>
                                            <p:strVal val="#ppt_y"/>
                                          </p:val>
                                        </p:tav>
                                      </p:tavLst>
                                    </p:anim>
                                  </p:childTnLst>
                                </p:cTn>
                              </p:par>
                            </p:childTnLst>
                          </p:cTn>
                        </p:par>
                        <p:par>
                          <p:cTn id="46" fill="hold">
                            <p:stCondLst>
                              <p:cond delay="1250"/>
                            </p:stCondLst>
                            <p:childTnLst>
                              <p:par>
                                <p:cTn id="47" presetID="2" presetClass="entr" presetSubtype="1"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0-#ppt_h/2"/>
                                          </p:val>
                                        </p:tav>
                                        <p:tav tm="100000">
                                          <p:val>
                                            <p:strVal val="#ppt_y"/>
                                          </p:val>
                                        </p:tav>
                                      </p:tavLst>
                                    </p:anim>
                                  </p:childTnLst>
                                </p:cTn>
                              </p:par>
                            </p:childTnLst>
                          </p:cTn>
                        </p:par>
                        <p:par>
                          <p:cTn id="51" fill="hold">
                            <p:stCondLst>
                              <p:cond delay="1750"/>
                            </p:stCondLst>
                            <p:childTnLst>
                              <p:par>
                                <p:cTn id="52" presetID="2" presetClass="entr" presetSubtype="1" fill="hold" nodeType="after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500" fill="hold"/>
                                        <p:tgtEl>
                                          <p:spTgt spid="19"/>
                                        </p:tgtEl>
                                        <p:attrNameLst>
                                          <p:attrName>ppt_x</p:attrName>
                                        </p:attrNameLst>
                                      </p:cBhvr>
                                      <p:tavLst>
                                        <p:tav tm="0">
                                          <p:val>
                                            <p:strVal val="#ppt_x"/>
                                          </p:val>
                                        </p:tav>
                                        <p:tav tm="100000">
                                          <p:val>
                                            <p:strVal val="#ppt_x"/>
                                          </p:val>
                                        </p:tav>
                                      </p:tavLst>
                                    </p:anim>
                                    <p:anim calcmode="lin" valueType="num">
                                      <p:cBhvr additive="base">
                                        <p:cTn id="55" dur="500" fill="hold"/>
                                        <p:tgtEl>
                                          <p:spTgt spid="19"/>
                                        </p:tgtEl>
                                        <p:attrNameLst>
                                          <p:attrName>ppt_y</p:attrName>
                                        </p:attrNameLst>
                                      </p:cBhvr>
                                      <p:tavLst>
                                        <p:tav tm="0">
                                          <p:val>
                                            <p:strVal val="0-#ppt_h/2"/>
                                          </p:val>
                                        </p:tav>
                                        <p:tav tm="100000">
                                          <p:val>
                                            <p:strVal val="#ppt_y"/>
                                          </p:val>
                                        </p:tav>
                                      </p:tavLst>
                                    </p:anim>
                                  </p:childTnLst>
                                </p:cTn>
                              </p:par>
                            </p:childTnLst>
                          </p:cTn>
                        </p:par>
                        <p:par>
                          <p:cTn id="56" fill="hold">
                            <p:stCondLst>
                              <p:cond delay="2250"/>
                            </p:stCondLst>
                            <p:childTnLst>
                              <p:par>
                                <p:cTn id="57" presetID="2" presetClass="entr" presetSubtype="1" fill="hold" nodeType="after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ppt_x"/>
                                          </p:val>
                                        </p:tav>
                                        <p:tav tm="100000">
                                          <p:val>
                                            <p:strVal val="#ppt_x"/>
                                          </p:val>
                                        </p:tav>
                                      </p:tavLst>
                                    </p:anim>
                                    <p:anim calcmode="lin" valueType="num">
                                      <p:cBhvr additive="base">
                                        <p:cTn id="60" dur="500" fill="hold"/>
                                        <p:tgtEl>
                                          <p:spTgt spid="20"/>
                                        </p:tgtEl>
                                        <p:attrNameLst>
                                          <p:attrName>ppt_y</p:attrName>
                                        </p:attrNameLst>
                                      </p:cBhvr>
                                      <p:tavLst>
                                        <p:tav tm="0">
                                          <p:val>
                                            <p:strVal val="0-#ppt_h/2"/>
                                          </p:val>
                                        </p:tav>
                                        <p:tav tm="100000">
                                          <p:val>
                                            <p:strVal val="#ppt_y"/>
                                          </p:val>
                                        </p:tav>
                                      </p:tavLst>
                                    </p:anim>
                                  </p:childTnLst>
                                </p:cTn>
                              </p:par>
                            </p:childTnLst>
                          </p:cTn>
                        </p:par>
                        <p:par>
                          <p:cTn id="61" fill="hold">
                            <p:stCondLst>
                              <p:cond delay="2750"/>
                            </p:stCondLst>
                            <p:childTnLst>
                              <p:par>
                                <p:cTn id="62" presetID="2" presetClass="entr" presetSubtype="1" fill="hold" nodeType="after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additive="base">
                                        <p:cTn id="64" dur="500" fill="hold"/>
                                        <p:tgtEl>
                                          <p:spTgt spid="21"/>
                                        </p:tgtEl>
                                        <p:attrNameLst>
                                          <p:attrName>ppt_x</p:attrName>
                                        </p:attrNameLst>
                                      </p:cBhvr>
                                      <p:tavLst>
                                        <p:tav tm="0">
                                          <p:val>
                                            <p:strVal val="#ppt_x"/>
                                          </p:val>
                                        </p:tav>
                                        <p:tav tm="100000">
                                          <p:val>
                                            <p:strVal val="#ppt_x"/>
                                          </p:val>
                                        </p:tav>
                                      </p:tavLst>
                                    </p:anim>
                                    <p:anim calcmode="lin" valueType="num">
                                      <p:cBhvr additive="base">
                                        <p:cTn id="65"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wipe(left)">
                                      <p:cBhvr>
                                        <p:cTn id="70" dur="15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500"/>
                                        <p:tgtEl>
                                          <p:spTgt spid="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500"/>
                                        <p:tgtEl>
                                          <p:spTgt spid="16"/>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fade">
                                      <p:cBhvr>
                                        <p:cTn id="85" dur="500"/>
                                        <p:tgtEl>
                                          <p:spTgt spid="4"/>
                                        </p:tgtEl>
                                      </p:cBhvr>
                                    </p:animEffect>
                                  </p:childTnLst>
                                </p:cTn>
                              </p:par>
                              <p:par>
                                <p:cTn id="86" presetID="2" presetClass="entr" presetSubtype="4" fill="hold" nodeType="withEffect">
                                  <p:stCondLst>
                                    <p:cond delay="0"/>
                                  </p:stCondLst>
                                  <p:childTnLst>
                                    <p:set>
                                      <p:cBhvr>
                                        <p:cTn id="87" dur="1" fill="hold">
                                          <p:stCondLst>
                                            <p:cond delay="0"/>
                                          </p:stCondLst>
                                        </p:cTn>
                                        <p:tgtEl>
                                          <p:spTgt spid="24"/>
                                        </p:tgtEl>
                                        <p:attrNameLst>
                                          <p:attrName>style.visibility</p:attrName>
                                        </p:attrNameLst>
                                      </p:cBhvr>
                                      <p:to>
                                        <p:strVal val="visible"/>
                                      </p:to>
                                    </p:set>
                                    <p:anim calcmode="lin" valueType="num">
                                      <p:cBhvr additive="base">
                                        <p:cTn id="88" dur="500" fill="hold"/>
                                        <p:tgtEl>
                                          <p:spTgt spid="24"/>
                                        </p:tgtEl>
                                        <p:attrNameLst>
                                          <p:attrName>ppt_x</p:attrName>
                                        </p:attrNameLst>
                                      </p:cBhvr>
                                      <p:tavLst>
                                        <p:tav tm="0">
                                          <p:val>
                                            <p:strVal val="#ppt_x"/>
                                          </p:val>
                                        </p:tav>
                                        <p:tav tm="100000">
                                          <p:val>
                                            <p:strVal val="#ppt_x"/>
                                          </p:val>
                                        </p:tav>
                                      </p:tavLst>
                                    </p:anim>
                                    <p:anim calcmode="lin" valueType="num">
                                      <p:cBhvr additive="base">
                                        <p:cTn id="8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26"/>
                                        </p:tgtEl>
                                        <p:attrNameLst>
                                          <p:attrName>style.visibility</p:attrName>
                                        </p:attrNameLst>
                                      </p:cBhvr>
                                      <p:to>
                                        <p:strVal val="visible"/>
                                      </p:to>
                                    </p:set>
                                    <p:animEffect transition="in" filter="wipe(down)">
                                      <p:cBhvr>
                                        <p:cTn id="94" dur="500"/>
                                        <p:tgtEl>
                                          <p:spTgt spid="26"/>
                                        </p:tgtEl>
                                      </p:cBhvr>
                                    </p:animEffect>
                                  </p:childTnLst>
                                </p:cTn>
                              </p:par>
                              <p:par>
                                <p:cTn id="95" presetID="10" presetClass="entr" presetSubtype="0" fill="hold" nodeType="with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fade">
                                      <p:cBhvr>
                                        <p:cTn id="97" dur="500"/>
                                        <p:tgtEl>
                                          <p:spTgt spid="10"/>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fade">
                                      <p:cBhvr>
                                        <p:cTn id="102" dur="500"/>
                                        <p:tgtEl>
                                          <p:spTgt spid="14"/>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15"/>
                                        </p:tgtEl>
                                        <p:attrNameLst>
                                          <p:attrName>style.visibility</p:attrName>
                                        </p:attrNameLst>
                                      </p:cBhvr>
                                      <p:to>
                                        <p:strVal val="visible"/>
                                      </p:to>
                                    </p:set>
                                    <p:animEffect transition="in" filter="fade">
                                      <p:cBhvr>
                                        <p:cTn id="107" dur="500"/>
                                        <p:tgtEl>
                                          <p:spTgt spid="15"/>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7"/>
                                        </p:tgtEl>
                                        <p:attrNameLst>
                                          <p:attrName>style.visibility</p:attrName>
                                        </p:attrNameLst>
                                      </p:cBhvr>
                                      <p:to>
                                        <p:strVal val="visible"/>
                                      </p:to>
                                    </p:set>
                                    <p:animEffect transition="in" filter="fade">
                                      <p:cBhvr>
                                        <p:cTn id="1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standing at a podium with a microphone&#10;&#10;Description automatically generated">
            <a:extLst>
              <a:ext uri="{FF2B5EF4-FFF2-40B4-BE49-F238E27FC236}">
                <a16:creationId xmlns:a16="http://schemas.microsoft.com/office/drawing/2014/main" id="{6AC0A5F8-9E42-8EBB-8006-6035E2533A6C}"/>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81018" y="1642440"/>
            <a:ext cx="5710298" cy="4102544"/>
          </a:xfrm>
        </p:spPr>
      </p:pic>
      <p:sp>
        <p:nvSpPr>
          <p:cNvPr id="6" name="Speech Bubble: Oval 5">
            <a:extLst>
              <a:ext uri="{FF2B5EF4-FFF2-40B4-BE49-F238E27FC236}">
                <a16:creationId xmlns:a16="http://schemas.microsoft.com/office/drawing/2014/main" id="{21CE721D-25FF-A118-1439-BB6E20565936}"/>
              </a:ext>
            </a:extLst>
          </p:cNvPr>
          <p:cNvSpPr/>
          <p:nvPr/>
        </p:nvSpPr>
        <p:spPr>
          <a:xfrm>
            <a:off x="1435429" y="2103437"/>
            <a:ext cx="2247319" cy="1325563"/>
          </a:xfrm>
          <a:prstGeom prst="wedgeEllipseCallout">
            <a:avLst>
              <a:gd name="adj1" fmla="val 73822"/>
              <a:gd name="adj2" fmla="val 5213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NZ" sz="2400" dirty="0"/>
              <a:t>Back to the Moon, by 2020!</a:t>
            </a:r>
            <a:endParaRPr lang="en-NZ" sz="1600" dirty="0"/>
          </a:p>
        </p:txBody>
      </p:sp>
      <p:sp>
        <p:nvSpPr>
          <p:cNvPr id="7" name="TextBox 6">
            <a:extLst>
              <a:ext uri="{FF2B5EF4-FFF2-40B4-BE49-F238E27FC236}">
                <a16:creationId xmlns:a16="http://schemas.microsoft.com/office/drawing/2014/main" id="{2E3956DB-25B6-2277-F1F8-79BF5816241C}"/>
              </a:ext>
            </a:extLst>
          </p:cNvPr>
          <p:cNvSpPr txBox="1"/>
          <p:nvPr/>
        </p:nvSpPr>
        <p:spPr>
          <a:xfrm>
            <a:off x="2263342" y="811443"/>
            <a:ext cx="2520044" cy="830997"/>
          </a:xfrm>
          <a:prstGeom prst="rect">
            <a:avLst/>
          </a:prstGeom>
          <a:noFill/>
        </p:spPr>
        <p:txBody>
          <a:bodyPr wrap="square" rtlCol="0">
            <a:spAutoFit/>
          </a:bodyPr>
          <a:lstStyle/>
          <a:p>
            <a:r>
              <a:rPr lang="en-NZ" sz="4800" dirty="0"/>
              <a:t>2004</a:t>
            </a:r>
          </a:p>
        </p:txBody>
      </p:sp>
      <p:pic>
        <p:nvPicPr>
          <p:cNvPr id="9" name="Picture 8" descr="A person standing at a podium&#10;&#10;Description automatically generated">
            <a:extLst>
              <a:ext uri="{FF2B5EF4-FFF2-40B4-BE49-F238E27FC236}">
                <a16:creationId xmlns:a16="http://schemas.microsoft.com/office/drawing/2014/main" id="{2357E763-2BF2-CA13-AEC4-886F2584E79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10932" y="1741050"/>
            <a:ext cx="5949547" cy="3978760"/>
          </a:xfrm>
          <a:prstGeom prst="rect">
            <a:avLst/>
          </a:prstGeom>
        </p:spPr>
      </p:pic>
      <p:sp>
        <p:nvSpPr>
          <p:cNvPr id="10" name="Speech Bubble: Oval 9">
            <a:extLst>
              <a:ext uri="{FF2B5EF4-FFF2-40B4-BE49-F238E27FC236}">
                <a16:creationId xmlns:a16="http://schemas.microsoft.com/office/drawing/2014/main" id="{4EB4BBEC-9CBA-DBCD-BC14-6277647B2A26}"/>
              </a:ext>
            </a:extLst>
          </p:cNvPr>
          <p:cNvSpPr/>
          <p:nvPr/>
        </p:nvSpPr>
        <p:spPr>
          <a:xfrm>
            <a:off x="8779424" y="1511253"/>
            <a:ext cx="3189108" cy="1325563"/>
          </a:xfrm>
          <a:prstGeom prst="wedgeEllipseCallout">
            <a:avLst>
              <a:gd name="adj1" fmla="val -31395"/>
              <a:gd name="adj2" fmla="val 120966"/>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NZ" sz="2400" dirty="0"/>
              <a:t>To an asteroid!</a:t>
            </a:r>
            <a:br>
              <a:rPr lang="en-NZ" sz="2400" dirty="0"/>
            </a:br>
            <a:r>
              <a:rPr lang="en-NZ" sz="1400" dirty="0"/>
              <a:t> </a:t>
            </a:r>
            <a:r>
              <a:rPr lang="en-NZ" sz="1600" dirty="0"/>
              <a:t>And Mars in the 2030s?</a:t>
            </a:r>
          </a:p>
        </p:txBody>
      </p:sp>
      <p:sp>
        <p:nvSpPr>
          <p:cNvPr id="3" name="Thought Bubble: Cloud 2">
            <a:extLst>
              <a:ext uri="{FF2B5EF4-FFF2-40B4-BE49-F238E27FC236}">
                <a16:creationId xmlns:a16="http://schemas.microsoft.com/office/drawing/2014/main" id="{A2D8E8AB-00FF-B4DB-5AE5-3AAA4B188157}"/>
              </a:ext>
            </a:extLst>
          </p:cNvPr>
          <p:cNvSpPr/>
          <p:nvPr/>
        </p:nvSpPr>
        <p:spPr>
          <a:xfrm>
            <a:off x="6208657" y="1953900"/>
            <a:ext cx="2441259" cy="894652"/>
          </a:xfrm>
          <a:prstGeom prst="cloudCallout">
            <a:avLst>
              <a:gd name="adj1" fmla="val 46318"/>
              <a:gd name="adj2" fmla="val 103985"/>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NZ" sz="2000" dirty="0"/>
              <a:t>Mate, you’re dreaming</a:t>
            </a:r>
          </a:p>
        </p:txBody>
      </p:sp>
      <p:sp>
        <p:nvSpPr>
          <p:cNvPr id="12" name="TextBox 11">
            <a:extLst>
              <a:ext uri="{FF2B5EF4-FFF2-40B4-BE49-F238E27FC236}">
                <a16:creationId xmlns:a16="http://schemas.microsoft.com/office/drawing/2014/main" id="{574D7E11-DC67-3AA7-53B1-EF4A3C6042F4}"/>
              </a:ext>
            </a:extLst>
          </p:cNvPr>
          <p:cNvSpPr txBox="1"/>
          <p:nvPr/>
        </p:nvSpPr>
        <p:spPr>
          <a:xfrm>
            <a:off x="8102002" y="835205"/>
            <a:ext cx="2520044" cy="830997"/>
          </a:xfrm>
          <a:prstGeom prst="rect">
            <a:avLst/>
          </a:prstGeom>
          <a:noFill/>
        </p:spPr>
        <p:txBody>
          <a:bodyPr wrap="square" rtlCol="0">
            <a:spAutoFit/>
          </a:bodyPr>
          <a:lstStyle/>
          <a:p>
            <a:r>
              <a:rPr lang="en-NZ" sz="4800" dirty="0"/>
              <a:t>2010</a:t>
            </a:r>
          </a:p>
        </p:txBody>
      </p:sp>
    </p:spTree>
    <p:extLst>
      <p:ext uri="{BB962C8B-B14F-4D97-AF65-F5344CB8AC3E}">
        <p14:creationId xmlns:p14="http://schemas.microsoft.com/office/powerpoint/2010/main" val="23851138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00607D-4FE3-15C5-BE99-D6D7D63ABA7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4200" y="754441"/>
            <a:ext cx="4007820" cy="315677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58763D97-7BD2-3637-AE39-498C19AFECAA}"/>
              </a:ext>
            </a:extLst>
          </p:cNvPr>
          <p:cNvSpPr txBox="1"/>
          <p:nvPr/>
        </p:nvSpPr>
        <p:spPr>
          <a:xfrm>
            <a:off x="3771573" y="3489099"/>
            <a:ext cx="2071977" cy="461665"/>
          </a:xfrm>
          <a:prstGeom prst="rect">
            <a:avLst/>
          </a:prstGeom>
          <a:noFill/>
        </p:spPr>
        <p:txBody>
          <a:bodyPr wrap="square" rtlCol="0">
            <a:spAutoFit/>
          </a:bodyPr>
          <a:lstStyle/>
          <a:p>
            <a:r>
              <a:rPr lang="en-NZ" sz="2400" dirty="0">
                <a:solidFill>
                  <a:schemeClr val="bg1"/>
                </a:solidFill>
              </a:rPr>
              <a:t>2017</a:t>
            </a:r>
          </a:p>
        </p:txBody>
      </p:sp>
      <p:sp>
        <p:nvSpPr>
          <p:cNvPr id="7" name="TextBox 6">
            <a:extLst>
              <a:ext uri="{FF2B5EF4-FFF2-40B4-BE49-F238E27FC236}">
                <a16:creationId xmlns:a16="http://schemas.microsoft.com/office/drawing/2014/main" id="{B4165F59-9ABD-BB25-11B7-FA438E93DD18}"/>
              </a:ext>
            </a:extLst>
          </p:cNvPr>
          <p:cNvSpPr txBox="1"/>
          <p:nvPr/>
        </p:nvSpPr>
        <p:spPr>
          <a:xfrm>
            <a:off x="127906" y="6282035"/>
            <a:ext cx="2520044" cy="584775"/>
          </a:xfrm>
          <a:prstGeom prst="rect">
            <a:avLst/>
          </a:prstGeom>
          <a:noFill/>
        </p:spPr>
        <p:txBody>
          <a:bodyPr wrap="square" rtlCol="0">
            <a:spAutoFit/>
          </a:bodyPr>
          <a:lstStyle/>
          <a:p>
            <a:r>
              <a:rPr lang="en-NZ" sz="3200" dirty="0">
                <a:solidFill>
                  <a:schemeClr val="bg1"/>
                </a:solidFill>
              </a:rPr>
              <a:t>2019</a:t>
            </a:r>
          </a:p>
        </p:txBody>
      </p:sp>
      <p:sp>
        <p:nvSpPr>
          <p:cNvPr id="4" name="Speech Bubble: Oval 3">
            <a:extLst>
              <a:ext uri="{FF2B5EF4-FFF2-40B4-BE49-F238E27FC236}">
                <a16:creationId xmlns:a16="http://schemas.microsoft.com/office/drawing/2014/main" id="{F36CB55B-018B-39D6-6030-65A570A22B6C}"/>
              </a:ext>
            </a:extLst>
          </p:cNvPr>
          <p:cNvSpPr/>
          <p:nvPr/>
        </p:nvSpPr>
        <p:spPr>
          <a:xfrm>
            <a:off x="3810968" y="321755"/>
            <a:ext cx="2304082" cy="1315465"/>
          </a:xfrm>
          <a:prstGeom prst="wedgeEllipseCallout">
            <a:avLst>
              <a:gd name="adj1" fmla="val -90284"/>
              <a:gd name="adj2" fmla="val 79878"/>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NZ" sz="3200" dirty="0"/>
              <a:t>To the Moon!</a:t>
            </a:r>
          </a:p>
        </p:txBody>
      </p:sp>
    </p:spTree>
    <p:extLst>
      <p:ext uri="{BB962C8B-B14F-4D97-AF65-F5344CB8AC3E}">
        <p14:creationId xmlns:p14="http://schemas.microsoft.com/office/powerpoint/2010/main" val="36371268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78677F-4C43-1BE1-25B5-CC9EDF4662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4200" y="754441"/>
            <a:ext cx="4007820" cy="3156770"/>
          </a:xfrm>
          <a:prstGeom prst="rect">
            <a:avLst/>
          </a:prstGeom>
          <a:ln>
            <a:noFill/>
          </a:ln>
          <a:effectLst>
            <a:outerShdw blurRad="292100" dist="139700" dir="2700000" algn="tl" rotWithShape="0">
              <a:srgbClr val="333333">
                <a:alpha val="65000"/>
              </a:srgbClr>
            </a:outerShdw>
          </a:effectLst>
        </p:spPr>
      </p:pic>
      <p:sp>
        <p:nvSpPr>
          <p:cNvPr id="9" name="Speech Bubble: Rectangle 8">
            <a:extLst>
              <a:ext uri="{FF2B5EF4-FFF2-40B4-BE49-F238E27FC236}">
                <a16:creationId xmlns:a16="http://schemas.microsoft.com/office/drawing/2014/main" id="{122C78C1-12CF-103E-7A6A-C1A5D22342B0}"/>
              </a:ext>
            </a:extLst>
          </p:cNvPr>
          <p:cNvSpPr/>
          <p:nvPr/>
        </p:nvSpPr>
        <p:spPr>
          <a:xfrm>
            <a:off x="1080468" y="4364363"/>
            <a:ext cx="5461000" cy="1967759"/>
          </a:xfrm>
          <a:prstGeom prst="wedgeRectCallout">
            <a:avLst>
              <a:gd name="adj1" fmla="val -21066"/>
              <a:gd name="adj2" fmla="val -1466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0" name="Content Placeholder 9" descr="A logo with a letter a and a sphere&#10;&#10;Description automatically generated">
            <a:extLst>
              <a:ext uri="{FF2B5EF4-FFF2-40B4-BE49-F238E27FC236}">
                <a16:creationId xmlns:a16="http://schemas.microsoft.com/office/drawing/2014/main" id="{1AF9CF7F-BDC2-20A6-B683-7957D53C385B}"/>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9877909" y="2540459"/>
            <a:ext cx="1859276" cy="167541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58763D97-7BD2-3637-AE39-498C19AFECAA}"/>
              </a:ext>
            </a:extLst>
          </p:cNvPr>
          <p:cNvSpPr txBox="1"/>
          <p:nvPr/>
        </p:nvSpPr>
        <p:spPr>
          <a:xfrm>
            <a:off x="3771573" y="3489099"/>
            <a:ext cx="2071977" cy="461665"/>
          </a:xfrm>
          <a:prstGeom prst="rect">
            <a:avLst/>
          </a:prstGeom>
          <a:noFill/>
        </p:spPr>
        <p:txBody>
          <a:bodyPr wrap="square" rtlCol="0">
            <a:spAutoFit/>
          </a:bodyPr>
          <a:lstStyle/>
          <a:p>
            <a:r>
              <a:rPr lang="en-NZ" sz="2400" dirty="0">
                <a:solidFill>
                  <a:schemeClr val="bg1"/>
                </a:solidFill>
              </a:rPr>
              <a:t>2017</a:t>
            </a:r>
          </a:p>
        </p:txBody>
      </p:sp>
      <p:sp>
        <p:nvSpPr>
          <p:cNvPr id="7" name="TextBox 6">
            <a:extLst>
              <a:ext uri="{FF2B5EF4-FFF2-40B4-BE49-F238E27FC236}">
                <a16:creationId xmlns:a16="http://schemas.microsoft.com/office/drawing/2014/main" id="{B4165F59-9ABD-BB25-11B7-FA438E93DD18}"/>
              </a:ext>
            </a:extLst>
          </p:cNvPr>
          <p:cNvSpPr txBox="1"/>
          <p:nvPr/>
        </p:nvSpPr>
        <p:spPr>
          <a:xfrm>
            <a:off x="127906" y="6282035"/>
            <a:ext cx="2520044" cy="584775"/>
          </a:xfrm>
          <a:prstGeom prst="rect">
            <a:avLst/>
          </a:prstGeom>
          <a:noFill/>
        </p:spPr>
        <p:txBody>
          <a:bodyPr wrap="square" rtlCol="0">
            <a:spAutoFit/>
          </a:bodyPr>
          <a:lstStyle/>
          <a:p>
            <a:r>
              <a:rPr lang="en-NZ" sz="3200" dirty="0">
                <a:solidFill>
                  <a:schemeClr val="bg1"/>
                </a:solidFill>
              </a:rPr>
              <a:t>2019</a:t>
            </a:r>
          </a:p>
        </p:txBody>
      </p:sp>
      <p:sp>
        <p:nvSpPr>
          <p:cNvPr id="4" name="Speech Bubble: Oval 3">
            <a:extLst>
              <a:ext uri="{FF2B5EF4-FFF2-40B4-BE49-F238E27FC236}">
                <a16:creationId xmlns:a16="http://schemas.microsoft.com/office/drawing/2014/main" id="{F36CB55B-018B-39D6-6030-65A570A22B6C}"/>
              </a:ext>
            </a:extLst>
          </p:cNvPr>
          <p:cNvSpPr/>
          <p:nvPr/>
        </p:nvSpPr>
        <p:spPr>
          <a:xfrm>
            <a:off x="3810968" y="321755"/>
            <a:ext cx="2304082" cy="1315465"/>
          </a:xfrm>
          <a:prstGeom prst="wedgeEllipseCallout">
            <a:avLst>
              <a:gd name="adj1" fmla="val -90284"/>
              <a:gd name="adj2" fmla="val 79878"/>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NZ" sz="3200" dirty="0"/>
              <a:t>To the Moon!</a:t>
            </a:r>
          </a:p>
        </p:txBody>
      </p:sp>
      <p:sp>
        <p:nvSpPr>
          <p:cNvPr id="8" name="Speech Bubble: Oval 7">
            <a:extLst>
              <a:ext uri="{FF2B5EF4-FFF2-40B4-BE49-F238E27FC236}">
                <a16:creationId xmlns:a16="http://schemas.microsoft.com/office/drawing/2014/main" id="{24E1EFBD-DB61-E3DC-29CD-DE5C3BD6FCA8}"/>
              </a:ext>
            </a:extLst>
          </p:cNvPr>
          <p:cNvSpPr/>
          <p:nvPr/>
        </p:nvSpPr>
        <p:spPr>
          <a:xfrm>
            <a:off x="8649668" y="948520"/>
            <a:ext cx="2456482" cy="1315465"/>
          </a:xfrm>
          <a:prstGeom prst="wedgeEllipseCallout">
            <a:avLst>
              <a:gd name="adj1" fmla="val -90284"/>
              <a:gd name="adj2" fmla="val 79878"/>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NZ" sz="3200" dirty="0"/>
              <a:t>By 2024!</a:t>
            </a:r>
          </a:p>
        </p:txBody>
      </p:sp>
      <p:pic>
        <p:nvPicPr>
          <p:cNvPr id="3" name="Picture 2">
            <a:extLst>
              <a:ext uri="{FF2B5EF4-FFF2-40B4-BE49-F238E27FC236}">
                <a16:creationId xmlns:a16="http://schemas.microsoft.com/office/drawing/2014/main" id="{47366769-D2E8-E567-FB84-4C861418DAE9}"/>
              </a:ext>
            </a:extLst>
          </p:cNvPr>
          <p:cNvPicPr>
            <a:picLocks noChangeAspect="1"/>
          </p:cNvPicPr>
          <p:nvPr/>
        </p:nvPicPr>
        <p:blipFill>
          <a:blip r:embed="rId6"/>
          <a:stretch>
            <a:fillRect/>
          </a:stretch>
        </p:blipFill>
        <p:spPr>
          <a:xfrm>
            <a:off x="1262675" y="4439834"/>
            <a:ext cx="5096586" cy="1876687"/>
          </a:xfrm>
          <a:prstGeom prst="rect">
            <a:avLst/>
          </a:prstGeom>
        </p:spPr>
      </p:pic>
      <p:sp>
        <p:nvSpPr>
          <p:cNvPr id="11" name="Speech Bubble: Rectangle 10">
            <a:extLst>
              <a:ext uri="{FF2B5EF4-FFF2-40B4-BE49-F238E27FC236}">
                <a16:creationId xmlns:a16="http://schemas.microsoft.com/office/drawing/2014/main" id="{7629ACD1-C076-BC2B-7198-4AE169EE0477}"/>
              </a:ext>
            </a:extLst>
          </p:cNvPr>
          <p:cNvSpPr/>
          <p:nvPr/>
        </p:nvSpPr>
        <p:spPr>
          <a:xfrm>
            <a:off x="6731000" y="4394297"/>
            <a:ext cx="5461000" cy="2324089"/>
          </a:xfrm>
          <a:prstGeom prst="wedgeRectCallout">
            <a:avLst>
              <a:gd name="adj1" fmla="val -116880"/>
              <a:gd name="adj2" fmla="val -1395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2" name="Picture 11">
            <a:extLst>
              <a:ext uri="{FF2B5EF4-FFF2-40B4-BE49-F238E27FC236}">
                <a16:creationId xmlns:a16="http://schemas.microsoft.com/office/drawing/2014/main" id="{8F7868FA-696E-E8CA-9686-E032BFC9472D}"/>
              </a:ext>
            </a:extLst>
          </p:cNvPr>
          <p:cNvPicPr>
            <a:picLocks noChangeAspect="1"/>
          </p:cNvPicPr>
          <p:nvPr/>
        </p:nvPicPr>
        <p:blipFill>
          <a:blip r:embed="rId7"/>
          <a:stretch>
            <a:fillRect/>
          </a:stretch>
        </p:blipFill>
        <p:spPr>
          <a:xfrm>
            <a:off x="6898917" y="4502796"/>
            <a:ext cx="5125165" cy="2124371"/>
          </a:xfrm>
          <a:prstGeom prst="rect">
            <a:avLst/>
          </a:prstGeom>
        </p:spPr>
      </p:pic>
      <p:grpSp>
        <p:nvGrpSpPr>
          <p:cNvPr id="17" name="Group 16">
            <a:extLst>
              <a:ext uri="{FF2B5EF4-FFF2-40B4-BE49-F238E27FC236}">
                <a16:creationId xmlns:a16="http://schemas.microsoft.com/office/drawing/2014/main" id="{B481CAA5-0D20-E13E-EDDB-40EDA8DF4FC5}"/>
              </a:ext>
            </a:extLst>
          </p:cNvPr>
          <p:cNvGrpSpPr/>
          <p:nvPr/>
        </p:nvGrpSpPr>
        <p:grpSpPr>
          <a:xfrm>
            <a:off x="4302012" y="1720082"/>
            <a:ext cx="1767241" cy="1087381"/>
            <a:chOff x="4302012" y="1720082"/>
            <a:chExt cx="1767241" cy="1087381"/>
          </a:xfrm>
        </p:grpSpPr>
        <p:sp>
          <p:nvSpPr>
            <p:cNvPr id="16" name="Thought Bubble: Cloud 15">
              <a:extLst>
                <a:ext uri="{FF2B5EF4-FFF2-40B4-BE49-F238E27FC236}">
                  <a16:creationId xmlns:a16="http://schemas.microsoft.com/office/drawing/2014/main" id="{02705887-B61D-CCCE-48A4-10422D4D5EC8}"/>
                </a:ext>
              </a:extLst>
            </p:cNvPr>
            <p:cNvSpPr/>
            <p:nvPr/>
          </p:nvSpPr>
          <p:spPr>
            <a:xfrm>
              <a:off x="4302012" y="1720082"/>
              <a:ext cx="1767241" cy="1087333"/>
            </a:xfrm>
            <a:prstGeom prst="cloudCallout">
              <a:avLst>
                <a:gd name="adj1" fmla="val 75464"/>
                <a:gd name="adj2" fmla="val -37948"/>
              </a:avLst>
            </a:prstGeom>
            <a:solidFill>
              <a:srgbClr val="DE281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solidFill>
                  <a:srgbClr val="FF0000"/>
                </a:solidFill>
              </a:endParaRPr>
            </a:p>
          </p:txBody>
        </p:sp>
        <p:sp>
          <p:nvSpPr>
            <p:cNvPr id="14" name="Thought Bubble: Cloud 13">
              <a:extLst>
                <a:ext uri="{FF2B5EF4-FFF2-40B4-BE49-F238E27FC236}">
                  <a16:creationId xmlns:a16="http://schemas.microsoft.com/office/drawing/2014/main" id="{39EA8392-3497-62BC-6E0F-4A0912894ACE}"/>
                </a:ext>
              </a:extLst>
            </p:cNvPr>
            <p:cNvSpPr/>
            <p:nvPr/>
          </p:nvSpPr>
          <p:spPr>
            <a:xfrm>
              <a:off x="4302012" y="1720130"/>
              <a:ext cx="1767241" cy="1087333"/>
            </a:xfrm>
            <a:prstGeom prst="cloudCallout">
              <a:avLst>
                <a:gd name="adj1" fmla="val -91978"/>
                <a:gd name="adj2" fmla="val -26268"/>
              </a:avLst>
            </a:prstGeom>
            <a:solidFill>
              <a:srgbClr val="DE281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solidFill>
                  <a:srgbClr val="FF0000"/>
                </a:solidFill>
              </a:endParaRPr>
            </a:p>
          </p:txBody>
        </p:sp>
        <p:pic>
          <p:nvPicPr>
            <p:cNvPr id="13" name="Picture 12" descr="A flag with a star on it&#10;&#10;Description automatically generated">
              <a:extLst>
                <a:ext uri="{FF2B5EF4-FFF2-40B4-BE49-F238E27FC236}">
                  <a16:creationId xmlns:a16="http://schemas.microsoft.com/office/drawing/2014/main" id="{040AE62E-4978-D9EB-7796-F06E4050600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92020" y="1918885"/>
              <a:ext cx="1063928" cy="707996"/>
            </a:xfrm>
            <a:prstGeom prst="rect">
              <a:avLst/>
            </a:prstGeom>
          </p:spPr>
        </p:pic>
      </p:grpSp>
    </p:spTree>
    <p:extLst>
      <p:ext uri="{BB962C8B-B14F-4D97-AF65-F5344CB8AC3E}">
        <p14:creationId xmlns:p14="http://schemas.microsoft.com/office/powerpoint/2010/main" val="1383543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7292</TotalTime>
  <Words>4020</Words>
  <Application>Microsoft Office PowerPoint</Application>
  <PresentationFormat>Widescreen</PresentationFormat>
  <Paragraphs>291</Paragraphs>
  <Slides>36</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Yu Mincho Demibold</vt:lpstr>
      <vt:lpstr>Aptos</vt:lpstr>
      <vt:lpstr>Aptos Display</vt:lpstr>
      <vt:lpstr>Arial</vt:lpstr>
      <vt:lpstr>Centaur</vt:lpstr>
      <vt:lpstr>Office Theme</vt:lpstr>
      <vt:lpstr>PowerPoint Presentation</vt:lpstr>
      <vt:lpstr>PowerPoint Presentation</vt:lpstr>
      <vt:lpstr>Getting people to the Moon (and beyond) requires 3 things</vt:lpstr>
      <vt:lpstr>PowerPoint Presentation</vt:lpstr>
      <vt:lpstr>PowerPoint Presentation</vt:lpstr>
      <vt:lpstr>History of NASA’s budget</vt:lpstr>
      <vt:lpstr>PowerPoint Presentation</vt:lpstr>
      <vt:lpstr>PowerPoint Presentation</vt:lpstr>
      <vt:lpstr>PowerPoint Presentation</vt:lpstr>
      <vt:lpstr>21st century space race International cooperation and competition</vt:lpstr>
      <vt:lpstr>Artemis survives a change of administration</vt:lpstr>
      <vt:lpstr>PowerPoint Presentation</vt:lpstr>
      <vt:lpstr>Recap: Reasons to go</vt:lpstr>
      <vt:lpstr>A very cool discovery</vt:lpstr>
      <vt:lpstr>PowerPoint Presentation</vt:lpstr>
      <vt:lpstr>REQUIREMENT #2  A way to get there Rocket + capsule</vt:lpstr>
      <vt:lpstr>Artemis I November 2022</vt:lpstr>
      <vt:lpstr>PowerPoint Presentation</vt:lpstr>
      <vt:lpstr>PowerPoint Presentation</vt:lpstr>
      <vt:lpstr>Artemis II September 2025</vt:lpstr>
      <vt:lpstr>PowerPoint Presentation</vt:lpstr>
      <vt:lpstr>PowerPoint Presentation</vt:lpstr>
      <vt:lpstr>PowerPoint Presentation</vt:lpstr>
      <vt:lpstr>Fourth test flight of Starship</vt:lpstr>
      <vt:lpstr>Artemis III 2024 2026?</vt:lpstr>
      <vt:lpstr>Apollo XI-XVII 1969-72</vt:lpstr>
      <vt:lpstr>PowerPoint Presentation</vt:lpstr>
      <vt:lpstr>A means to stay safe from lunar hazards</vt:lpstr>
      <vt:lpstr>PowerPoint Presentation</vt:lpstr>
      <vt:lpstr>Radiation sources and effects</vt:lpstr>
      <vt:lpstr>11-year solar cycle</vt:lpstr>
      <vt:lpstr>PowerPoint Presentation</vt:lpstr>
      <vt:lpstr>Coda: Aotearoa in space</vt:lpstr>
      <vt:lpstr>A Waiata of Ice and Solar Flares Te Hokinga ki te Marama</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Song of Ice and Solar Flares</dc:title>
  <dc:creator>Daniel Wrench</dc:creator>
  <cp:lastModifiedBy>John Barton</cp:lastModifiedBy>
  <cp:revision>734</cp:revision>
  <dcterms:created xsi:type="dcterms:W3CDTF">2024-05-24T23:10:58Z</dcterms:created>
  <dcterms:modified xsi:type="dcterms:W3CDTF">2024-06-24T21:53:46Z</dcterms:modified>
</cp:coreProperties>
</file>